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9"/>
  </p:notesMasterIdLst>
  <p:handoutMasterIdLst>
    <p:handoutMasterId r:id="rId30"/>
  </p:handoutMasterIdLst>
  <p:sldIdLst>
    <p:sldId id="256" r:id="rId2"/>
    <p:sldId id="263" r:id="rId3"/>
    <p:sldId id="301" r:id="rId4"/>
    <p:sldId id="262" r:id="rId5"/>
    <p:sldId id="259" r:id="rId6"/>
    <p:sldId id="302" r:id="rId7"/>
    <p:sldId id="305" r:id="rId8"/>
    <p:sldId id="304" r:id="rId9"/>
    <p:sldId id="303" r:id="rId10"/>
    <p:sldId id="270" r:id="rId11"/>
    <p:sldId id="277" r:id="rId12"/>
    <p:sldId id="299" r:id="rId13"/>
    <p:sldId id="307" r:id="rId14"/>
    <p:sldId id="279" r:id="rId15"/>
    <p:sldId id="280" r:id="rId16"/>
    <p:sldId id="282" r:id="rId17"/>
    <p:sldId id="287" r:id="rId18"/>
    <p:sldId id="288" r:id="rId19"/>
    <p:sldId id="290" r:id="rId20"/>
    <p:sldId id="306" r:id="rId21"/>
    <p:sldId id="291" r:id="rId22"/>
    <p:sldId id="292" r:id="rId23"/>
    <p:sldId id="293" r:id="rId24"/>
    <p:sldId id="294" r:id="rId25"/>
    <p:sldId id="275" r:id="rId26"/>
    <p:sldId id="298" r:id="rId27"/>
    <p:sldId id="300" r:id="rId28"/>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42">
          <p15:clr>
            <a:srgbClr val="A4A3A4"/>
          </p15:clr>
        </p15:guide>
        <p15:guide id="2" pos="29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2C"/>
    <a:srgbClr val="C81A30"/>
    <a:srgbClr val="C10B2B"/>
    <a:srgbClr val="F6881F"/>
    <a:srgbClr val="3D8FB3"/>
    <a:srgbClr val="D73820"/>
    <a:srgbClr val="0042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0541" autoAdjust="0"/>
  </p:normalViewPr>
  <p:slideViewPr>
    <p:cSldViewPr snapToGrid="0">
      <p:cViewPr varScale="1">
        <p:scale>
          <a:sx n="80" d="100"/>
          <a:sy n="80" d="100"/>
        </p:scale>
        <p:origin x="874" y="77"/>
      </p:cViewPr>
      <p:guideLst>
        <p:guide orient="horz" pos="1642"/>
        <p:guide pos="29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7792CD-600A-D545-896E-B751BBBD033E}" type="datetimeFigureOut">
              <a:rPr lang="en-US" smtClean="0"/>
              <a:t>7/25/2016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B90D62-22BB-4F45-9AE1-DDEBFA3F941B}" type="slidenum">
              <a:rPr lang="en-US" smtClean="0"/>
              <a:t>‹#›</a:t>
            </a:fld>
            <a:endParaRPr lang="en-US"/>
          </a:p>
        </p:txBody>
      </p:sp>
    </p:spTree>
    <p:extLst>
      <p:ext uri="{BB962C8B-B14F-4D97-AF65-F5344CB8AC3E}">
        <p14:creationId xmlns:p14="http://schemas.microsoft.com/office/powerpoint/2010/main" val="1574231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D0695D-E85C-AF4A-9E45-8324A3C0309E}" type="slidenum">
              <a:rPr lang="en-US"/>
              <a:pPr>
                <a:defRPr/>
              </a:pPr>
              <a:t>‹#›</a:t>
            </a:fld>
            <a:endParaRPr lang="en-US"/>
          </a:p>
        </p:txBody>
      </p:sp>
    </p:spTree>
    <p:extLst>
      <p:ext uri="{BB962C8B-B14F-4D97-AF65-F5344CB8AC3E}">
        <p14:creationId xmlns:p14="http://schemas.microsoft.com/office/powerpoint/2010/main" val="1197174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D0695D-E85C-AF4A-9E45-8324A3C0309E}" type="slidenum">
              <a:rPr lang="en-US" smtClean="0"/>
              <a:pPr>
                <a:defRPr/>
              </a:pPr>
              <a:t>6</a:t>
            </a:fld>
            <a:endParaRPr lang="en-US"/>
          </a:p>
        </p:txBody>
      </p:sp>
    </p:spTree>
    <p:extLst>
      <p:ext uri="{BB962C8B-B14F-4D97-AF65-F5344CB8AC3E}">
        <p14:creationId xmlns:p14="http://schemas.microsoft.com/office/powerpoint/2010/main" val="325580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D0695D-E85C-AF4A-9E45-8324A3C0309E}" type="slidenum">
              <a:rPr lang="en-US" smtClean="0"/>
              <a:pPr>
                <a:defRPr/>
              </a:pPr>
              <a:t>18</a:t>
            </a:fld>
            <a:endParaRPr lang="en-US"/>
          </a:p>
        </p:txBody>
      </p:sp>
    </p:spTree>
    <p:extLst>
      <p:ext uri="{BB962C8B-B14F-4D97-AF65-F5344CB8AC3E}">
        <p14:creationId xmlns:p14="http://schemas.microsoft.com/office/powerpoint/2010/main" val="385179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Current%20Jobs/10515%20SHRM%20Ads_Forms_Misc/Onsite/PPT/art/PageBanner.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Current%20Jobs/10515%20SHRM%20Ads_Forms_Misc/Onsite/PPT/art/Lockup_page.png"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Current%20Jobs/10515%20SHRM%20Ads_Forms_Misc/Onsite/PPT/art/PageBanner.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Current%20Jobs/10515%20SHRM%20Ads_Forms_Misc/Onsite/PPT/art/Lockup_page.png"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02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ageBanner.png" descr="/Current Jobs/10515 SHRM Ads_Forms_Misc/Onsite/PPT/art/PageBanne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5486400" cy="628650"/>
          </a:xfrm>
          <a:prstGeom prst="rect">
            <a:avLst/>
          </a:prstGeom>
        </p:spPr>
      </p:pic>
      <p:sp>
        <p:nvSpPr>
          <p:cNvPr id="5" name="Donut 4"/>
          <p:cNvSpPr/>
          <p:nvPr userDrawn="1"/>
        </p:nvSpPr>
        <p:spPr>
          <a:xfrm>
            <a:off x="5055020" y="-1690620"/>
            <a:ext cx="4477606" cy="4477606"/>
          </a:xfrm>
          <a:prstGeom prst="donut">
            <a:avLst/>
          </a:prstGeom>
          <a:solidFill>
            <a:schemeClr val="tx1">
              <a:lumMod val="85000"/>
              <a:lumOff val="15000"/>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Lockup_page.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5531012" y="0"/>
            <a:ext cx="3678626" cy="1164224"/>
          </a:xfrm>
          <a:prstGeom prst="rect">
            <a:avLst/>
          </a:prstGeom>
        </p:spPr>
      </p:pic>
      <p:sp>
        <p:nvSpPr>
          <p:cNvPr id="2" name="Title 1"/>
          <p:cNvSpPr>
            <a:spLocks noGrp="1"/>
          </p:cNvSpPr>
          <p:nvPr>
            <p:ph type="title"/>
          </p:nvPr>
        </p:nvSpPr>
        <p:spPr>
          <a:xfrm>
            <a:off x="1318554" y="124921"/>
            <a:ext cx="3560097" cy="395588"/>
          </a:xfrm>
          <a:prstGeom prst="rect">
            <a:avLst/>
          </a:prstGeom>
        </p:spPr>
        <p:txBody>
          <a:bodyPr vert="horz" wrap="square" lIns="0" tIns="0" rIns="0" bIns="0"/>
          <a:lstStyle>
            <a:lvl1pPr algn="l">
              <a:defRPr sz="2000">
                <a:solidFill>
                  <a:schemeClr val="bg1"/>
                </a:solidFill>
                <a:latin typeface="Times"/>
                <a:cs typeface="Times"/>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1"/>
            </a:lvl1pPr>
          </a:lstStyle>
          <a:p>
            <a:pPr algn="r"/>
            <a:r>
              <a:rPr lang="en-US" dirty="0"/>
              <a:t>©SHRM2016</a:t>
            </a:r>
          </a:p>
        </p:txBody>
      </p:sp>
    </p:spTree>
    <p:extLst>
      <p:ext uri="{BB962C8B-B14F-4D97-AF65-F5344CB8AC3E}">
        <p14:creationId xmlns:p14="http://schemas.microsoft.com/office/powerpoint/2010/main" val="285800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b="1"/>
            </a:lvl1pPr>
          </a:lstStyle>
          <a:p>
            <a:pPr algn="r"/>
            <a:r>
              <a:rPr lang="en-US" dirty="0"/>
              <a:t>©SHRM2016</a:t>
            </a:r>
          </a:p>
        </p:txBody>
      </p:sp>
      <p:pic>
        <p:nvPicPr>
          <p:cNvPr id="4" name="PageBanner.png" descr="/Current Jobs/10515 SHRM Ads_Forms_Misc/Onsite/PPT/art/PageBanne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5486400" cy="628650"/>
          </a:xfrm>
          <a:prstGeom prst="rect">
            <a:avLst/>
          </a:prstGeom>
        </p:spPr>
      </p:pic>
      <p:sp>
        <p:nvSpPr>
          <p:cNvPr id="5" name="Donut 4"/>
          <p:cNvSpPr/>
          <p:nvPr userDrawn="1"/>
        </p:nvSpPr>
        <p:spPr>
          <a:xfrm>
            <a:off x="5055020" y="-1690620"/>
            <a:ext cx="4477606" cy="4477606"/>
          </a:xfrm>
          <a:prstGeom prst="donut">
            <a:avLst/>
          </a:prstGeom>
          <a:solidFill>
            <a:schemeClr val="tx1">
              <a:lumMod val="85000"/>
              <a:lumOff val="15000"/>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Lockup_page.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5531012" y="0"/>
            <a:ext cx="3678626" cy="1164224"/>
          </a:xfrm>
          <a:prstGeom prst="rect">
            <a:avLst/>
          </a:prstGeom>
        </p:spPr>
      </p:pic>
      <p:sp>
        <p:nvSpPr>
          <p:cNvPr id="7" name="Title 1"/>
          <p:cNvSpPr>
            <a:spLocks noGrp="1"/>
          </p:cNvSpPr>
          <p:nvPr>
            <p:ph type="title"/>
          </p:nvPr>
        </p:nvSpPr>
        <p:spPr>
          <a:xfrm>
            <a:off x="1318554" y="124921"/>
            <a:ext cx="3560097" cy="395588"/>
          </a:xfrm>
          <a:prstGeom prst="rect">
            <a:avLst/>
          </a:prstGeom>
        </p:spPr>
        <p:txBody>
          <a:bodyPr vert="horz" wrap="square" lIns="0" tIns="0" rIns="0" bIns="0"/>
          <a:lstStyle>
            <a:lvl1pPr algn="l">
              <a:defRPr sz="2000">
                <a:solidFill>
                  <a:schemeClr val="bg1"/>
                </a:solidFill>
                <a:latin typeface="Times"/>
                <a:cs typeface="Times"/>
              </a:defRPr>
            </a:lvl1pPr>
          </a:lstStyle>
          <a:p>
            <a:r>
              <a:rPr lang="en-US" dirty="0"/>
              <a:t>Click to edit Master title style</a:t>
            </a:r>
          </a:p>
        </p:txBody>
      </p:sp>
      <p:sp>
        <p:nvSpPr>
          <p:cNvPr id="9" name="Chart Placeholder 8"/>
          <p:cNvSpPr>
            <a:spLocks noGrp="1"/>
          </p:cNvSpPr>
          <p:nvPr>
            <p:ph type="chart" sz="quarter" idx="11"/>
          </p:nvPr>
        </p:nvSpPr>
        <p:spPr>
          <a:xfrm>
            <a:off x="1838324" y="1512888"/>
            <a:ext cx="5427603" cy="2747962"/>
          </a:xfrm>
          <a:prstGeom prst="rect">
            <a:avLst/>
          </a:prstGeom>
        </p:spPr>
        <p:txBody>
          <a:bodyPr vert="horz"/>
          <a:lstStyle/>
          <a:p>
            <a:endParaRPr lang="en-US"/>
          </a:p>
        </p:txBody>
      </p:sp>
    </p:spTree>
    <p:extLst>
      <p:ext uri="{BB962C8B-B14F-4D97-AF65-F5344CB8AC3E}">
        <p14:creationId xmlns:p14="http://schemas.microsoft.com/office/powerpoint/2010/main" val="1147136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8031156" y="4830689"/>
            <a:ext cx="1001884" cy="312812"/>
          </a:xfrm>
          <a:prstGeom prst="rect">
            <a:avLst/>
          </a:prstGeom>
        </p:spPr>
        <p:txBody>
          <a:bodyPr vert="horz" lIns="91440" tIns="45720" rIns="91440" bIns="45720" rtlCol="0" anchor="ctr"/>
          <a:lstStyle>
            <a:lvl1pPr algn="ctr">
              <a:defRPr sz="800">
                <a:solidFill>
                  <a:schemeClr val="tx1">
                    <a:tint val="75000"/>
                  </a:schemeClr>
                </a:solidFill>
              </a:defRPr>
            </a:lvl1pPr>
          </a:lstStyle>
          <a:p>
            <a:pPr algn="r"/>
            <a:r>
              <a:rPr lang="en-US" dirty="0"/>
              <a:t>©SHRM2016</a:t>
            </a:r>
          </a:p>
        </p:txBody>
      </p:sp>
    </p:spTree>
    <p:extLst>
      <p:ext uri="{BB962C8B-B14F-4D97-AF65-F5344CB8AC3E}">
        <p14:creationId xmlns:p14="http://schemas.microsoft.com/office/powerpoint/2010/main" val="710838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file://localhost/Current%20Jobs/10515%20SHRM%20Ads_Forms_Misc/Onsite/PPT/art/eyebrow_title.png" TargetMode="External"/><Relationship Id="rId5" Type="http://schemas.openxmlformats.org/officeDocument/2006/relationships/image" Target="../media/image5.png"/><Relationship Id="rId4" Type="http://schemas.openxmlformats.org/officeDocument/2006/relationships/image" Target="file://localhost/Current%20Jobs/10515%20SHRM%20Ads_Forms_Misc/Onsite/PPT/art/Lockup_title.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file://localhost/Current%20Jobs/10515%20SHRM%20Ads_Forms_Misc/Onsite/PPT/art/PageBanner.png"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file://localhost/Current%20Jobs/10515%20SHRM%20Ads_Forms_Misc/Onsite/PPT/art/Lockup_page.png" TargetMode="External"/><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file://localhost/Current%20Jobs/10515%20SHRM%20Ads_Forms_Misc/Onsite/PPT/art/PageBanner.png"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file://localhost/Current%20Jobs/10515%20SHRM%20Ads_Forms_Misc/Onsite/PPT/art/Lockup_page.png" TargetMode="External"/><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file://localhost/Current%20Jobs/10515%20SHRM%20Ads_Forms_Misc/Onsite/PPT/art/PageBanner.pn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file://localhost/Current%20Jobs/10515%20SHRM%20Ads_Forms_Misc/Onsite/PPT/art/Lockup_page.pn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2215670"/>
            <a:ext cx="9144000" cy="2908780"/>
          </a:xfrm>
          <a:prstGeom prst="rect">
            <a:avLst/>
          </a:prstGeom>
          <a:solidFill>
            <a:srgbClr val="DA00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nut 11"/>
          <p:cNvSpPr/>
          <p:nvPr/>
        </p:nvSpPr>
        <p:spPr>
          <a:xfrm>
            <a:off x="3969065" y="-1638423"/>
            <a:ext cx="5580794" cy="5580794"/>
          </a:xfrm>
          <a:prstGeom prst="donut">
            <a:avLst/>
          </a:prstGeom>
          <a:solidFill>
            <a:schemeClr val="tx1">
              <a:lumMod val="85000"/>
              <a:lumOff val="1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007478" y="2299101"/>
            <a:ext cx="5075270" cy="1266638"/>
          </a:xfrm>
          <a:prstGeom prst="rect">
            <a:avLst/>
          </a:prstGeom>
          <a:noFill/>
        </p:spPr>
        <p:txBody>
          <a:bodyPr wrap="none" rtlCol="0">
            <a:noAutofit/>
          </a:bodyPr>
          <a:lstStyle/>
          <a:p>
            <a:r>
              <a:rPr lang="en-US" sz="3600" dirty="0">
                <a:solidFill>
                  <a:schemeClr val="bg1"/>
                </a:solidFill>
                <a:latin typeface="Times"/>
                <a:cs typeface="Times"/>
              </a:rPr>
              <a:t>HR and Finance: </a:t>
            </a:r>
          </a:p>
          <a:p>
            <a:r>
              <a:rPr lang="en-US" sz="3000" dirty="0">
                <a:solidFill>
                  <a:schemeClr val="bg1"/>
                </a:solidFill>
                <a:latin typeface="Times"/>
                <a:cs typeface="Times"/>
              </a:rPr>
              <a:t>A Pivotal Relationship </a:t>
            </a:r>
          </a:p>
        </p:txBody>
      </p:sp>
      <p:sp>
        <p:nvSpPr>
          <p:cNvPr id="10" name="TextBox 9"/>
          <p:cNvSpPr txBox="1"/>
          <p:nvPr/>
        </p:nvSpPr>
        <p:spPr>
          <a:xfrm>
            <a:off x="1937931" y="4197436"/>
            <a:ext cx="5390643" cy="646331"/>
          </a:xfrm>
          <a:prstGeom prst="rect">
            <a:avLst/>
          </a:prstGeom>
          <a:noFill/>
        </p:spPr>
        <p:txBody>
          <a:bodyPr wrap="none" rtlCol="0">
            <a:spAutoFit/>
          </a:bodyPr>
          <a:lstStyle/>
          <a:p>
            <a:r>
              <a:rPr lang="en-US" sz="1800" dirty="0">
                <a:solidFill>
                  <a:schemeClr val="bg1"/>
                </a:solidFill>
              </a:rPr>
              <a:t>MARK FOGEL  |  JUNE 21, 2016 – JUNE 22, 2016</a:t>
            </a:r>
          </a:p>
          <a:p>
            <a:r>
              <a:rPr lang="en-US" sz="1800" dirty="0">
                <a:solidFill>
                  <a:schemeClr val="bg1"/>
                </a:solidFill>
              </a:rPr>
              <a:t>NY STATE Conference September 18</a:t>
            </a:r>
            <a:r>
              <a:rPr lang="en-US" sz="1800" baseline="30000" dirty="0">
                <a:solidFill>
                  <a:schemeClr val="bg1"/>
                </a:solidFill>
              </a:rPr>
              <a:t>th</a:t>
            </a:r>
            <a:r>
              <a:rPr lang="en-US" sz="1800" dirty="0">
                <a:solidFill>
                  <a:schemeClr val="bg1"/>
                </a:solidFill>
              </a:rPr>
              <a:t>,2016</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6" y="183978"/>
            <a:ext cx="805442" cy="466518"/>
          </a:xfrm>
          <a:prstGeom prst="rect">
            <a:avLst/>
          </a:prstGeom>
        </p:spPr>
      </p:pic>
      <p:pic>
        <p:nvPicPr>
          <p:cNvPr id="2" name="Lockup_title.png" descr="/Current Jobs/10515 SHRM Ads_Forms_Misc/Onsite/PPT/art/Lockup_title.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2624295" y="300283"/>
            <a:ext cx="6455664" cy="1889760"/>
          </a:xfrm>
          <a:prstGeom prst="rect">
            <a:avLst/>
          </a:prstGeom>
        </p:spPr>
      </p:pic>
      <p:pic>
        <p:nvPicPr>
          <p:cNvPr id="4" name="eyebrow_title.png" descr="/Current Jobs/10515 SHRM Ads_Forms_Misc/Onsite/PPT/art/eyebrow_title.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0" y="2237420"/>
            <a:ext cx="1943100" cy="561975"/>
          </a:xfrm>
          <a:prstGeom prst="rect">
            <a:avLst/>
          </a:prstGeom>
        </p:spPr>
      </p:pic>
      <p:pic>
        <p:nvPicPr>
          <p:cNvPr id="5" name="Picture 4"/>
          <p:cNvPicPr>
            <a:picLocks noChangeAspect="1"/>
          </p:cNvPicPr>
          <p:nvPr/>
        </p:nvPicPr>
        <p:blipFill rotWithShape="1">
          <a:blip r:embed="rId7"/>
          <a:srcRect l="5447" t="8392" r="10881" b="5993"/>
          <a:stretch/>
        </p:blipFill>
        <p:spPr>
          <a:xfrm>
            <a:off x="5852791" y="2445528"/>
            <a:ext cx="2395356" cy="16566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763955" y="1246946"/>
            <a:ext cx="7387832" cy="224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a:latin typeface="Arial" panose="020B0604020202020204" pitchFamily="34" charset="0"/>
                <a:cs typeface="Arial" panose="020B0604020202020204" pitchFamily="34" charset="0"/>
              </a:rPr>
              <a:t>“HR doesn’t get the business or the profit model”</a:t>
            </a:r>
          </a:p>
          <a:p>
            <a:pPr fontAlgn="auto">
              <a:spcAft>
                <a:spcPts val="0"/>
              </a:spcAft>
            </a:pPr>
            <a:r>
              <a:rPr lang="en-US" sz="2400" dirty="0">
                <a:latin typeface="Arial" panose="020B0604020202020204" pitchFamily="34" charset="0"/>
                <a:cs typeface="Arial" panose="020B0604020202020204" pitchFamily="34" charset="0"/>
              </a:rPr>
              <a:t>“Finance doesn’t understand how to get the best out of each employee”</a:t>
            </a:r>
          </a:p>
          <a:p>
            <a:pPr marL="0" indent="0" algn="ctr" fontAlgn="auto">
              <a:spcBef>
                <a:spcPts val="1776"/>
              </a:spcBef>
              <a:spcAft>
                <a:spcPts val="1776"/>
              </a:spcAft>
              <a:buNone/>
            </a:pPr>
            <a:r>
              <a:rPr lang="en-US" sz="2400" b="1" dirty="0">
                <a:solidFill>
                  <a:srgbClr val="DA002C"/>
                </a:solidFill>
                <a:latin typeface="Arial" panose="020B0604020202020204" pitchFamily="34" charset="0"/>
                <a:cs typeface="Arial" panose="020B0604020202020204" pitchFamily="34" charset="0"/>
              </a:rPr>
              <a:t>AND</a:t>
            </a:r>
            <a:r>
              <a:rPr lang="is-IS" sz="2400" b="1" dirty="0">
                <a:solidFill>
                  <a:srgbClr val="DA002C"/>
                </a:solidFill>
                <a:latin typeface="Arial" panose="020B0604020202020204" pitchFamily="34" charset="0"/>
                <a:cs typeface="Arial" panose="020B0604020202020204" pitchFamily="34" charset="0"/>
              </a:rPr>
              <a:t>…</a:t>
            </a:r>
          </a:p>
          <a:p>
            <a:pPr fontAlgn="auto">
              <a:spcAft>
                <a:spcPts val="0"/>
              </a:spcAft>
            </a:pPr>
            <a:r>
              <a:rPr lang="is-IS" sz="2400" dirty="0">
                <a:latin typeface="Arial" panose="020B0604020202020204" pitchFamily="34" charset="0"/>
                <a:cs typeface="Arial" panose="020B0604020202020204" pitchFamily="34" charset="0"/>
              </a:rPr>
              <a:t>“HR makes arbitrary decisions without data to back it”</a:t>
            </a:r>
          </a:p>
          <a:p>
            <a:pPr fontAlgn="auto">
              <a:spcAft>
                <a:spcPts val="0"/>
              </a:spcAft>
            </a:pPr>
            <a:r>
              <a:rPr lang="is-IS" sz="2400" dirty="0">
                <a:latin typeface="Arial" panose="020B0604020202020204" pitchFamily="34" charset="0"/>
                <a:cs typeface="Arial" panose="020B0604020202020204" pitchFamily="34" charset="0"/>
              </a:rPr>
              <a:t>“Finance fails to see the qualitative nature of performance”</a:t>
            </a:r>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Point / Counterpoint</a:t>
            </a:r>
          </a:p>
        </p:txBody>
      </p:sp>
      <p:sp>
        <p:nvSpPr>
          <p:cNvPr id="4" name="Footer Placeholder 3"/>
          <p:cNvSpPr>
            <a:spLocks noGrp="1"/>
          </p:cNvSpPr>
          <p:nvPr>
            <p:ph type="ftr" sz="quarter" idx="10"/>
          </p:nvPr>
        </p:nvSpPr>
        <p:spPr/>
        <p:txBody>
          <a:bodyPr/>
          <a:lstStyle/>
          <a:p>
            <a:pPr algn="r"/>
            <a:r>
              <a:rPr lang="en-US" dirty="0"/>
              <a:t>©SHRM2016</a:t>
            </a:r>
          </a:p>
        </p:txBody>
      </p:sp>
    </p:spTree>
    <p:extLst>
      <p:ext uri="{BB962C8B-B14F-4D97-AF65-F5344CB8AC3E}">
        <p14:creationId xmlns:p14="http://schemas.microsoft.com/office/powerpoint/2010/main" val="387273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Tale of Two Cities</a:t>
            </a:r>
          </a:p>
        </p:txBody>
      </p:sp>
      <p:sp>
        <p:nvSpPr>
          <p:cNvPr id="5" name="Footer Placeholder 4"/>
          <p:cNvSpPr>
            <a:spLocks noGrp="1"/>
          </p:cNvSpPr>
          <p:nvPr>
            <p:ph type="ftr" sz="quarter" idx="10"/>
          </p:nvPr>
        </p:nvSpPr>
        <p:spPr/>
        <p:txBody>
          <a:bodyPr/>
          <a:lstStyle/>
          <a:p>
            <a:pPr algn="r"/>
            <a:r>
              <a:rPr lang="en-US"/>
              <a:t>©SHRM2016</a:t>
            </a:r>
            <a:endParaRPr lang="en-US" dirty="0"/>
          </a:p>
        </p:txBody>
      </p:sp>
      <p:grpSp>
        <p:nvGrpSpPr>
          <p:cNvPr id="4" name="Group 3"/>
          <p:cNvGrpSpPr/>
          <p:nvPr/>
        </p:nvGrpSpPr>
        <p:grpSpPr>
          <a:xfrm>
            <a:off x="2061757" y="870211"/>
            <a:ext cx="4164789" cy="4165289"/>
            <a:chOff x="1017535" y="757322"/>
            <a:chExt cx="4164789" cy="4165289"/>
          </a:xfrm>
        </p:grpSpPr>
        <p:pic>
          <p:nvPicPr>
            <p:cNvPr id="6" name="Picture 5"/>
            <p:cNvPicPr>
              <a:picLocks noChangeAspect="1"/>
            </p:cNvPicPr>
            <p:nvPr/>
          </p:nvPicPr>
          <p:blipFill>
            <a:blip r:embed="rId2"/>
            <a:stretch>
              <a:fillRect/>
            </a:stretch>
          </p:blipFill>
          <p:spPr>
            <a:xfrm>
              <a:off x="2863155" y="2626564"/>
              <a:ext cx="1945310" cy="1945310"/>
            </a:xfrm>
            <a:prstGeom prst="rect">
              <a:avLst/>
            </a:prstGeom>
          </p:spPr>
        </p:pic>
        <p:pic>
          <p:nvPicPr>
            <p:cNvPr id="7" name="Picture 6"/>
            <p:cNvPicPr>
              <a:picLocks noChangeAspect="1"/>
            </p:cNvPicPr>
            <p:nvPr/>
          </p:nvPicPr>
          <p:blipFill>
            <a:blip r:embed="rId3"/>
            <a:stretch>
              <a:fillRect/>
            </a:stretch>
          </p:blipFill>
          <p:spPr>
            <a:xfrm>
              <a:off x="1378771" y="1245639"/>
              <a:ext cx="1706946" cy="1465965"/>
            </a:xfrm>
            <a:prstGeom prst="rect">
              <a:avLst/>
            </a:prstGeom>
          </p:spPr>
        </p:pic>
        <p:grpSp>
          <p:nvGrpSpPr>
            <p:cNvPr id="2" name="Group 1"/>
            <p:cNvGrpSpPr/>
            <p:nvPr/>
          </p:nvGrpSpPr>
          <p:grpSpPr>
            <a:xfrm>
              <a:off x="1017535" y="757322"/>
              <a:ext cx="4164789" cy="4165289"/>
              <a:chOff x="1017535" y="757322"/>
              <a:chExt cx="4164789" cy="4165289"/>
            </a:xfrm>
            <a:effectLst>
              <a:glow rad="63500">
                <a:schemeClr val="accent2">
                  <a:satMod val="175000"/>
                  <a:alpha val="40000"/>
                </a:schemeClr>
              </a:glow>
              <a:outerShdw blurRad="50800" dist="38100" dir="18900000" algn="bl" rotWithShape="0">
                <a:prstClr val="black">
                  <a:alpha val="40000"/>
                </a:prstClr>
              </a:outerShdw>
            </a:effectLst>
          </p:grpSpPr>
          <p:sp>
            <p:nvSpPr>
              <p:cNvPr id="10" name="Oval 9"/>
              <p:cNvSpPr/>
              <p:nvPr/>
            </p:nvSpPr>
            <p:spPr>
              <a:xfrm>
                <a:off x="1017535" y="757322"/>
                <a:ext cx="4164789" cy="4165289"/>
              </a:xfrm>
              <a:prstGeom prst="ellipse">
                <a:avLst/>
              </a:prstGeom>
              <a:noFill/>
              <a:ln>
                <a:solidFill>
                  <a:srgbClr val="C81A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chemeClr val="tx1"/>
                  </a:solidFill>
                  <a:effectLst>
                    <a:glow rad="635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p:txBody>
          </p:sp>
          <p:cxnSp>
            <p:nvCxnSpPr>
              <p:cNvPr id="12" name="Straight Connector 11"/>
              <p:cNvCxnSpPr>
                <a:stCxn id="10" idx="3"/>
                <a:endCxn id="10" idx="7"/>
              </p:cNvCxnSpPr>
              <p:nvPr/>
            </p:nvCxnSpPr>
            <p:spPr>
              <a:xfrm flipV="1">
                <a:off x="1627454" y="1367314"/>
                <a:ext cx="2944950" cy="2945305"/>
              </a:xfrm>
              <a:prstGeom prst="line">
                <a:avLst/>
              </a:prstGeom>
              <a:ln>
                <a:solidFill>
                  <a:srgbClr val="C81A30"/>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349455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763955" y="1246946"/>
            <a:ext cx="7387832" cy="30202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a:latin typeface="Arial" panose="020B0604020202020204" pitchFamily="34" charset="0"/>
                <a:cs typeface="Arial" panose="020B0604020202020204" pitchFamily="34" charset="0"/>
              </a:rPr>
              <a:t>Missions and goals</a:t>
            </a:r>
          </a:p>
          <a:p>
            <a:pPr fontAlgn="auto">
              <a:spcAft>
                <a:spcPts val="0"/>
              </a:spcAft>
            </a:pPr>
            <a:r>
              <a:rPr lang="en-US" sz="2400" dirty="0">
                <a:latin typeface="Arial" panose="020B0604020202020204" pitchFamily="34" charset="0"/>
                <a:cs typeface="Arial" panose="020B0604020202020204" pitchFamily="34" charset="0"/>
              </a:rPr>
              <a:t>Putting organizational needs first</a:t>
            </a:r>
          </a:p>
          <a:p>
            <a:pPr fontAlgn="auto">
              <a:spcAft>
                <a:spcPts val="0"/>
              </a:spcAft>
            </a:pPr>
            <a:r>
              <a:rPr lang="en-US" sz="2400" dirty="0">
                <a:latin typeface="Arial" panose="020B0604020202020204" pitchFamily="34" charset="0"/>
                <a:cs typeface="Arial" panose="020B0604020202020204" pitchFamily="34" charset="0"/>
              </a:rPr>
              <a:t>Software / hardware</a:t>
            </a:r>
          </a:p>
          <a:p>
            <a:pPr fontAlgn="auto">
              <a:spcAft>
                <a:spcPts val="0"/>
              </a:spcAft>
            </a:pPr>
            <a:r>
              <a:rPr lang="en-US" sz="2400" dirty="0">
                <a:latin typeface="Arial" panose="020B0604020202020204" pitchFamily="34" charset="0"/>
                <a:cs typeface="Arial" panose="020B0604020202020204" pitchFamily="34" charset="0"/>
              </a:rPr>
              <a:t>Common data / language of business</a:t>
            </a:r>
          </a:p>
          <a:p>
            <a:pPr fontAlgn="auto">
              <a:spcAft>
                <a:spcPts val="0"/>
              </a:spcAft>
            </a:pPr>
            <a:r>
              <a:rPr lang="en-US" sz="2400" dirty="0">
                <a:latin typeface="Arial" panose="020B0604020202020204" pitchFamily="34" charset="0"/>
                <a:cs typeface="Arial" panose="020B0604020202020204" pitchFamily="34" charset="0"/>
              </a:rPr>
              <a:t>Shared timetables and schedules</a:t>
            </a:r>
          </a:p>
          <a:p>
            <a:pPr fontAlgn="auto">
              <a:spcAft>
                <a:spcPts val="0"/>
              </a:spcAft>
            </a:pPr>
            <a:r>
              <a:rPr lang="en-US" sz="2400" dirty="0">
                <a:latin typeface="Arial" panose="020B0604020202020204" pitchFamily="34" charset="0"/>
                <a:cs typeface="Arial" panose="020B0604020202020204" pitchFamily="34" charset="0"/>
              </a:rPr>
              <a:t>Regular meetings and communication up and down the HR/Finance function</a:t>
            </a:r>
          </a:p>
        </p:txBody>
      </p:sp>
      <p:sp>
        <p:nvSpPr>
          <p:cNvPr id="2" name="Title 1"/>
          <p:cNvSpPr>
            <a:spLocks noGrp="1"/>
          </p:cNvSpPr>
          <p:nvPr>
            <p:ph type="title"/>
          </p:nvPr>
        </p:nvSpPr>
        <p:spPr/>
        <p:txBody>
          <a:bodyPr/>
          <a:lstStyle/>
          <a:p>
            <a:r>
              <a:rPr lang="en-US" dirty="0"/>
              <a:t>Today’s Discussion</a:t>
            </a:r>
          </a:p>
        </p:txBody>
      </p:sp>
      <p:sp>
        <p:nvSpPr>
          <p:cNvPr id="4" name="Footer Placeholder 3"/>
          <p:cNvSpPr>
            <a:spLocks noGrp="1"/>
          </p:cNvSpPr>
          <p:nvPr>
            <p:ph type="ftr" sz="quarter" idx="10"/>
          </p:nvPr>
        </p:nvSpPr>
        <p:spPr/>
        <p:txBody>
          <a:bodyPr/>
          <a:lstStyle/>
          <a:p>
            <a:pPr algn="r"/>
            <a:r>
              <a:rPr lang="en-US"/>
              <a:t>©SHRM2016</a:t>
            </a:r>
            <a:endParaRPr lang="en-US" dirty="0"/>
          </a:p>
        </p:txBody>
      </p:sp>
    </p:spTree>
    <p:extLst>
      <p:ext uri="{BB962C8B-B14F-4D97-AF65-F5344CB8AC3E}">
        <p14:creationId xmlns:p14="http://schemas.microsoft.com/office/powerpoint/2010/main" val="135381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a:t>©SHRM2016</a:t>
            </a:r>
            <a:endParaRPr lang="en-US" dirty="0"/>
          </a:p>
        </p:txBody>
      </p:sp>
      <p:sp>
        <p:nvSpPr>
          <p:cNvPr id="5" name="Title 4"/>
          <p:cNvSpPr>
            <a:spLocks noGrp="1"/>
          </p:cNvSpPr>
          <p:nvPr>
            <p:ph type="title"/>
          </p:nvPr>
        </p:nvSpPr>
        <p:spPr/>
        <p:txBody>
          <a:bodyPr/>
          <a:lstStyle/>
          <a:p>
            <a:r>
              <a:rPr lang="en-US" dirty="0"/>
              <a:t>Exercise #1</a:t>
            </a:r>
          </a:p>
        </p:txBody>
      </p:sp>
    </p:spTree>
    <p:extLst>
      <p:ext uri="{BB962C8B-B14F-4D97-AF65-F5344CB8AC3E}">
        <p14:creationId xmlns:p14="http://schemas.microsoft.com/office/powerpoint/2010/main" val="367261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Starts with Common Ground</a:t>
            </a:r>
          </a:p>
        </p:txBody>
      </p:sp>
      <p:sp>
        <p:nvSpPr>
          <p:cNvPr id="5" name="Footer Placeholder 4"/>
          <p:cNvSpPr>
            <a:spLocks noGrp="1"/>
          </p:cNvSpPr>
          <p:nvPr>
            <p:ph type="ftr" sz="quarter" idx="10"/>
          </p:nvPr>
        </p:nvSpPr>
        <p:spPr/>
        <p:txBody>
          <a:bodyPr/>
          <a:lstStyle/>
          <a:p>
            <a:pPr algn="r"/>
            <a:r>
              <a:rPr lang="en-US"/>
              <a:t>©SHRM2016</a:t>
            </a:r>
            <a:endParaRPr lang="en-US" dirty="0"/>
          </a:p>
        </p:txBody>
      </p:sp>
      <p:pic>
        <p:nvPicPr>
          <p:cNvPr id="6" name="Content Placeholder 5" descr="Football  .jpg"/>
          <p:cNvPicPr>
            <a:picLocks noGrp="1" noChangeAspect="1"/>
          </p:cNvPicPr>
          <p:nvPr>
            <p:ph type="chart" sz="quarter" idx="11"/>
          </p:nvPr>
        </p:nvPicPr>
        <p:blipFill rotWithShape="1">
          <a:blip r:embed="rId2">
            <a:extLst>
              <a:ext uri="{28A0092B-C50C-407E-A947-70E740481C1C}">
                <a14:useLocalDpi xmlns:a14="http://schemas.microsoft.com/office/drawing/2010/main" val="0"/>
              </a:ext>
            </a:extLst>
          </a:blip>
          <a:srcRect l="-15439" r="-15439"/>
          <a:stretch/>
        </p:blipFill>
        <p:spPr>
          <a:xfrm>
            <a:off x="1223963" y="1200150"/>
            <a:ext cx="6661150" cy="3371850"/>
          </a:xfrm>
          <a:prstGeom prst="rect">
            <a:avLst/>
          </a:prstGeom>
          <a:noFill/>
          <a:ln>
            <a:noFill/>
          </a:ln>
        </p:spPr>
      </p:pic>
    </p:spTree>
    <p:extLst>
      <p:ext uri="{BB962C8B-B14F-4D97-AF65-F5344CB8AC3E}">
        <p14:creationId xmlns:p14="http://schemas.microsoft.com/office/powerpoint/2010/main" val="389544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73581" y="1134528"/>
            <a:ext cx="6232626" cy="10585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a:latin typeface="Arial" panose="020B0604020202020204" pitchFamily="34" charset="0"/>
                <a:cs typeface="Arial" panose="020B0604020202020204" pitchFamily="34" charset="0"/>
              </a:rPr>
              <a:t>Mission and goals alignment</a:t>
            </a:r>
          </a:p>
          <a:p>
            <a:pPr fontAlgn="auto">
              <a:spcAft>
                <a:spcPts val="0"/>
              </a:spcAft>
            </a:pPr>
            <a:r>
              <a:rPr lang="en-US" sz="2400" dirty="0">
                <a:latin typeface="Arial" panose="020B0604020202020204" pitchFamily="34" charset="0"/>
                <a:cs typeface="Arial" panose="020B0604020202020204" pitchFamily="34" charset="0"/>
              </a:rPr>
              <a:t>Work towards the same organizational outcomes</a:t>
            </a:r>
          </a:p>
        </p:txBody>
      </p:sp>
      <p:sp>
        <p:nvSpPr>
          <p:cNvPr id="2" name="Title 1"/>
          <p:cNvSpPr>
            <a:spLocks noGrp="1"/>
          </p:cNvSpPr>
          <p:nvPr>
            <p:ph type="title"/>
          </p:nvPr>
        </p:nvSpPr>
        <p:spPr/>
        <p:txBody>
          <a:bodyPr/>
          <a:lstStyle/>
          <a:p>
            <a:r>
              <a:rPr lang="en-US" dirty="0"/>
              <a:t>A Common Purpose</a:t>
            </a:r>
          </a:p>
        </p:txBody>
      </p:sp>
      <p:sp>
        <p:nvSpPr>
          <p:cNvPr id="4" name="Footer Placeholder 3"/>
          <p:cNvSpPr>
            <a:spLocks noGrp="1"/>
          </p:cNvSpPr>
          <p:nvPr>
            <p:ph type="ftr" sz="quarter" idx="10"/>
          </p:nvPr>
        </p:nvSpPr>
        <p:spPr/>
        <p:txBody>
          <a:bodyPr/>
          <a:lstStyle/>
          <a:p>
            <a:pPr algn="r"/>
            <a:r>
              <a:rPr lang="en-US"/>
              <a:t>©SHRM2016</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419" y="1286325"/>
            <a:ext cx="2658679" cy="3071398"/>
          </a:xfrm>
          <a:prstGeom prst="rect">
            <a:avLst/>
          </a:prstGeom>
        </p:spPr>
      </p:pic>
      <p:sp>
        <p:nvSpPr>
          <p:cNvPr id="6" name="Subtitle 4"/>
          <p:cNvSpPr txBox="1">
            <a:spLocks/>
          </p:cNvSpPr>
          <p:nvPr/>
        </p:nvSpPr>
        <p:spPr>
          <a:xfrm>
            <a:off x="-425194" y="3074649"/>
            <a:ext cx="7387832" cy="55927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b="1" dirty="0">
                <a:solidFill>
                  <a:srgbClr val="DA002C"/>
                </a:solidFill>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a:t>
            </a:r>
            <a:r>
              <a:rPr lang="en-US" sz="2400" b="1" dirty="0">
                <a:solidFill>
                  <a:srgbClr val="DA002C"/>
                </a:solidFill>
                <a:latin typeface="Arial" panose="020B0604020202020204" pitchFamily="34" charset="0"/>
                <a:cs typeface="Arial" panose="020B0604020202020204" pitchFamily="34" charset="0"/>
              </a:rPr>
              <a:t>for ONE and ONE for ALL</a:t>
            </a:r>
          </a:p>
        </p:txBody>
      </p:sp>
    </p:spTree>
    <p:extLst>
      <p:ext uri="{BB962C8B-B14F-4D97-AF65-F5344CB8AC3E}">
        <p14:creationId xmlns:p14="http://schemas.microsoft.com/office/powerpoint/2010/main" val="287026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Prioritizing Agendas</a:t>
            </a:r>
          </a:p>
        </p:txBody>
      </p:sp>
      <p:sp>
        <p:nvSpPr>
          <p:cNvPr id="3" name="Footer Placeholder 2"/>
          <p:cNvSpPr>
            <a:spLocks noGrp="1"/>
          </p:cNvSpPr>
          <p:nvPr>
            <p:ph type="ftr" sz="quarter" idx="10"/>
          </p:nvPr>
        </p:nvSpPr>
        <p:spPr/>
        <p:txBody>
          <a:bodyPr/>
          <a:lstStyle/>
          <a:p>
            <a:pPr algn="r"/>
            <a:r>
              <a:rPr lang="en-US"/>
              <a:t>©SHRM2016</a:t>
            </a:r>
            <a:endParaRPr lang="en-US" dirty="0"/>
          </a:p>
        </p:txBody>
      </p:sp>
      <p:grpSp>
        <p:nvGrpSpPr>
          <p:cNvPr id="8" name="Group 7"/>
          <p:cNvGrpSpPr/>
          <p:nvPr/>
        </p:nvGrpSpPr>
        <p:grpSpPr>
          <a:xfrm>
            <a:off x="2102555" y="1029450"/>
            <a:ext cx="5331178" cy="4000073"/>
            <a:chOff x="2102555" y="1029450"/>
            <a:chExt cx="5331178" cy="4000073"/>
          </a:xfrm>
        </p:grpSpPr>
        <p:pic>
          <p:nvPicPr>
            <p:cNvPr id="4" name="Picture 3" descr="humble_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55" y="1029450"/>
              <a:ext cx="5331178" cy="4000073"/>
            </a:xfrm>
            <a:prstGeom prst="rect">
              <a:avLst/>
            </a:prstGeom>
          </p:spPr>
        </p:pic>
        <p:sp>
          <p:nvSpPr>
            <p:cNvPr id="5" name="Rectangle 4"/>
            <p:cNvSpPr/>
            <p:nvPr/>
          </p:nvSpPr>
          <p:spPr>
            <a:xfrm>
              <a:off x="4981222" y="1086556"/>
              <a:ext cx="2384777" cy="1200328"/>
            </a:xfrm>
            <a:prstGeom prst="rect">
              <a:avLst/>
            </a:prstGeom>
            <a:noFill/>
          </p:spPr>
          <p:txBody>
            <a:bodyPr wrap="square" lIns="91440" tIns="45720" rIns="91440" bIns="45720">
              <a:spAutoFit/>
            </a:bodyPr>
            <a:lstStyle/>
            <a:p>
              <a:pPr algn="ctr"/>
              <a: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Organizational</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Agenda</a:t>
              </a:r>
            </a:p>
            <a:p>
              <a:pPr algn="ctr"/>
              <a: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a:t>
              </a:r>
            </a:p>
          </p:txBody>
        </p:sp>
        <p:sp>
          <p:nvSpPr>
            <p:cNvPr id="6" name="Rectangle 5"/>
            <p:cNvSpPr/>
            <p:nvPr/>
          </p:nvSpPr>
          <p:spPr>
            <a:xfrm>
              <a:off x="2220958" y="3718751"/>
              <a:ext cx="1484751" cy="1200328"/>
            </a:xfrm>
            <a:prstGeom prst="rect">
              <a:avLst/>
            </a:prstGeom>
            <a:noFill/>
          </p:spPr>
          <p:txBody>
            <a:bodyPr wrap="none" lIns="91440" tIns="45720" rIns="91440" bIns="45720">
              <a:spAutoFit/>
            </a:bodyPr>
            <a:lstStyle/>
            <a:p>
              <a:pPr algn="ctr"/>
              <a: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Agenda</a:t>
              </a:r>
            </a:p>
            <a:p>
              <a:pPr algn="ctr"/>
              <a: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Second</a:t>
              </a:r>
            </a:p>
          </p:txBody>
        </p:sp>
      </p:grpSp>
    </p:spTree>
    <p:extLst>
      <p:ext uri="{BB962C8B-B14F-4D97-AF65-F5344CB8AC3E}">
        <p14:creationId xmlns:p14="http://schemas.microsoft.com/office/powerpoint/2010/main" val="401934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ve Job.jpg"/>
          <p:cNvPicPr>
            <a:picLocks noChangeAspect="1"/>
          </p:cNvPicPr>
          <p:nvPr/>
        </p:nvPicPr>
        <p:blipFill rotWithShape="1">
          <a:blip r:embed="rId2">
            <a:extLst>
              <a:ext uri="{28A0092B-C50C-407E-A947-70E740481C1C}">
                <a14:useLocalDpi xmlns:a14="http://schemas.microsoft.com/office/drawing/2010/main" val="0"/>
              </a:ext>
            </a:extLst>
          </a:blip>
          <a:srcRect l="14809" t="7775" r="40784" b="3481"/>
          <a:stretch/>
        </p:blipFill>
        <p:spPr>
          <a:xfrm rot="916596">
            <a:off x="4676541" y="2646300"/>
            <a:ext cx="1779761" cy="1930757"/>
          </a:xfrm>
          <a:prstGeom prst="rect">
            <a:avLst/>
          </a:prstGeom>
        </p:spPr>
      </p:pic>
      <p:pic>
        <p:nvPicPr>
          <p:cNvPr id="7" name="Picture 6" descr="Collabor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8655">
            <a:off x="1354667" y="1825886"/>
            <a:ext cx="2899832" cy="2899832"/>
          </a:xfrm>
          <a:prstGeom prst="rect">
            <a:avLst/>
          </a:prstGeom>
        </p:spPr>
      </p:pic>
      <p:sp>
        <p:nvSpPr>
          <p:cNvPr id="11" name="Subtitle 4"/>
          <p:cNvSpPr txBox="1">
            <a:spLocks/>
          </p:cNvSpPr>
          <p:nvPr/>
        </p:nvSpPr>
        <p:spPr>
          <a:xfrm>
            <a:off x="763955" y="1413509"/>
            <a:ext cx="3257539" cy="33001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ts val="3000"/>
              </a:lnSpc>
              <a:spcAft>
                <a:spcPts val="0"/>
              </a:spcAft>
              <a:buNone/>
            </a:pPr>
            <a:r>
              <a:rPr lang="en-US" sz="2400" b="1" dirty="0">
                <a:solidFill>
                  <a:srgbClr val="DA002C"/>
                </a:solidFill>
                <a:latin typeface="Arial" panose="020B0604020202020204" pitchFamily="34" charset="0"/>
                <a:cs typeface="Arial" panose="020B0604020202020204" pitchFamily="34" charset="0"/>
              </a:rPr>
              <a:t>“</a:t>
            </a:r>
            <a:r>
              <a:rPr lang="en-US" sz="2400" b="1" dirty="0" err="1">
                <a:solidFill>
                  <a:srgbClr val="DA002C"/>
                </a:solidFill>
                <a:latin typeface="Arial" panose="020B0604020202020204" pitchFamily="34" charset="0"/>
                <a:cs typeface="Arial" panose="020B0604020202020204" pitchFamily="34" charset="0"/>
              </a:rPr>
              <a:t>Soft”ware</a:t>
            </a: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What Do You Have in Common?</a:t>
            </a:r>
          </a:p>
        </p:txBody>
      </p:sp>
      <p:sp>
        <p:nvSpPr>
          <p:cNvPr id="4" name="Footer Placeholder 3"/>
          <p:cNvSpPr>
            <a:spLocks noGrp="1"/>
          </p:cNvSpPr>
          <p:nvPr>
            <p:ph type="ftr" sz="quarter" idx="10"/>
          </p:nvPr>
        </p:nvSpPr>
        <p:spPr/>
        <p:txBody>
          <a:bodyPr/>
          <a:lstStyle/>
          <a:p>
            <a:pPr algn="r"/>
            <a:r>
              <a:rPr lang="en-US"/>
              <a:t>©SHRM2016</a:t>
            </a:r>
            <a:endParaRPr lang="en-US" dirty="0"/>
          </a:p>
        </p:txBody>
      </p:sp>
    </p:spTree>
    <p:extLst>
      <p:ext uri="{BB962C8B-B14F-4D97-AF65-F5344CB8AC3E}">
        <p14:creationId xmlns:p14="http://schemas.microsoft.com/office/powerpoint/2010/main" val="395622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763955" y="1413509"/>
            <a:ext cx="3257539" cy="33001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ts val="3000"/>
              </a:lnSpc>
              <a:spcAft>
                <a:spcPts val="0"/>
              </a:spcAft>
              <a:buNone/>
            </a:pPr>
            <a:r>
              <a:rPr lang="en-US" sz="2400" b="1" dirty="0">
                <a:solidFill>
                  <a:srgbClr val="DA002C"/>
                </a:solidFill>
                <a:latin typeface="Arial" panose="020B0604020202020204" pitchFamily="34" charset="0"/>
                <a:cs typeface="Arial" panose="020B0604020202020204" pitchFamily="34" charset="0"/>
              </a:rPr>
              <a:t>“</a:t>
            </a:r>
            <a:r>
              <a:rPr lang="en-US" sz="2400" b="1" dirty="0" err="1">
                <a:solidFill>
                  <a:srgbClr val="DA002C"/>
                </a:solidFill>
                <a:latin typeface="Arial" panose="020B0604020202020204" pitchFamily="34" charset="0"/>
                <a:cs typeface="Arial" panose="020B0604020202020204" pitchFamily="34" charset="0"/>
              </a:rPr>
              <a:t>Hard”ware</a:t>
            </a: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What Do You Have in Common?</a:t>
            </a:r>
          </a:p>
        </p:txBody>
      </p:sp>
      <p:sp>
        <p:nvSpPr>
          <p:cNvPr id="4" name="Footer Placeholder 3"/>
          <p:cNvSpPr>
            <a:spLocks noGrp="1"/>
          </p:cNvSpPr>
          <p:nvPr>
            <p:ph type="ftr" sz="quarter" idx="10"/>
          </p:nvPr>
        </p:nvSpPr>
        <p:spPr/>
        <p:txBody>
          <a:bodyPr/>
          <a:lstStyle/>
          <a:p>
            <a:pPr algn="r"/>
            <a:r>
              <a:rPr lang="en-US"/>
              <a:t>©SHRM2016</a:t>
            </a:r>
            <a:endParaRPr lang="en-US" dirty="0"/>
          </a:p>
        </p:txBody>
      </p:sp>
      <p:pic>
        <p:nvPicPr>
          <p:cNvPr id="6" name="Picture 5" descr="Cisc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623" y="1694832"/>
            <a:ext cx="2971800" cy="1671638"/>
          </a:xfrm>
          <a:prstGeom prst="rect">
            <a:avLst/>
          </a:prstGeom>
        </p:spPr>
      </p:pic>
      <p:pic>
        <p:nvPicPr>
          <p:cNvPr id="7" name="Picture 6" descr="Apple.jpg"/>
          <p:cNvPicPr>
            <a:picLocks noChangeAspect="1"/>
          </p:cNvPicPr>
          <p:nvPr/>
        </p:nvPicPr>
        <p:blipFill rotWithShape="1">
          <a:blip r:embed="rId4">
            <a:extLst>
              <a:ext uri="{28A0092B-C50C-407E-A947-70E740481C1C}">
                <a14:useLocalDpi xmlns:a14="http://schemas.microsoft.com/office/drawing/2010/main" val="0"/>
              </a:ext>
            </a:extLst>
          </a:blip>
          <a:srcRect l="27294" r="27524"/>
          <a:stretch/>
        </p:blipFill>
        <p:spPr>
          <a:xfrm>
            <a:off x="126999" y="3370880"/>
            <a:ext cx="1382889" cy="1619389"/>
          </a:xfrm>
          <a:prstGeom prst="rect">
            <a:avLst/>
          </a:prstGeom>
        </p:spPr>
      </p:pic>
      <p:pic>
        <p:nvPicPr>
          <p:cNvPr id="8" name="Picture 7" descr="ADP-logo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3660" y="2182988"/>
            <a:ext cx="2244329" cy="1083469"/>
          </a:xfrm>
          <a:prstGeom prst="rect">
            <a:avLst/>
          </a:prstGeom>
        </p:spPr>
      </p:pic>
      <p:pic>
        <p:nvPicPr>
          <p:cNvPr id="9" name="Picture 8" descr="AX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9875" y="3367014"/>
            <a:ext cx="2404491" cy="1663598"/>
          </a:xfrm>
          <a:prstGeom prst="rect">
            <a:avLst/>
          </a:prstGeom>
        </p:spPr>
      </p:pic>
      <p:pic>
        <p:nvPicPr>
          <p:cNvPr id="10" name="Picture 9" descr="Macbook Air.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4805" y="3727450"/>
            <a:ext cx="2823194" cy="1416050"/>
          </a:xfrm>
          <a:prstGeom prst="rect">
            <a:avLst/>
          </a:prstGeom>
        </p:spPr>
      </p:pic>
      <p:pic>
        <p:nvPicPr>
          <p:cNvPr id="12" name="Picture 11" descr="iphone.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8426" y="2068087"/>
            <a:ext cx="1178752" cy="1467275"/>
          </a:xfrm>
          <a:prstGeom prst="rect">
            <a:avLst/>
          </a:prstGeom>
        </p:spPr>
      </p:pic>
    </p:spTree>
    <p:extLst>
      <p:ext uri="{BB962C8B-B14F-4D97-AF65-F5344CB8AC3E}">
        <p14:creationId xmlns:p14="http://schemas.microsoft.com/office/powerpoint/2010/main" val="3412985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735732" y="1752177"/>
            <a:ext cx="2467489" cy="25093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ts val="3000"/>
              </a:lnSpc>
              <a:spcAft>
                <a:spcPts val="0"/>
              </a:spcAft>
              <a:buNone/>
            </a:pPr>
            <a:r>
              <a:rPr lang="en-US" sz="2400" b="1" dirty="0">
                <a:solidFill>
                  <a:srgbClr val="DA002C"/>
                </a:solidFill>
                <a:latin typeface="Arial" panose="020B0604020202020204" pitchFamily="34" charset="0"/>
                <a:cs typeface="Arial" panose="020B0604020202020204" pitchFamily="34" charset="0"/>
              </a:rPr>
              <a:t>Data is the common denominator that links HR and Finance together</a:t>
            </a: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“It’s All in the Data”</a:t>
            </a:r>
          </a:p>
        </p:txBody>
      </p:sp>
      <p:sp>
        <p:nvSpPr>
          <p:cNvPr id="4" name="Footer Placeholder 3"/>
          <p:cNvSpPr>
            <a:spLocks noGrp="1"/>
          </p:cNvSpPr>
          <p:nvPr>
            <p:ph type="ftr" sz="quarter" idx="10"/>
          </p:nvPr>
        </p:nvSpPr>
        <p:spPr/>
        <p:txBody>
          <a:bodyPr/>
          <a:lstStyle/>
          <a:p>
            <a:pPr algn="r"/>
            <a:r>
              <a:rPr lang="en-US"/>
              <a:t>©SHRM2016</a:t>
            </a:r>
            <a:endParaRPr lang="en-US" dirty="0"/>
          </a:p>
        </p:txBody>
      </p:sp>
      <p:pic>
        <p:nvPicPr>
          <p:cNvPr id="7" name="Picture 6" descr="Links Together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222" y="1621529"/>
            <a:ext cx="5118100" cy="2773376"/>
          </a:xfrm>
          <a:prstGeom prst="rect">
            <a:avLst/>
          </a:prstGeom>
          <a:noFill/>
          <a:ln>
            <a:noFill/>
          </a:ln>
        </p:spPr>
      </p:pic>
    </p:spTree>
    <p:extLst>
      <p:ext uri="{BB962C8B-B14F-4D97-AF65-F5344CB8AC3E}">
        <p14:creationId xmlns:p14="http://schemas.microsoft.com/office/powerpoint/2010/main" val="15810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
            <a:ext cx="9144000" cy="1922415"/>
          </a:xfrm>
          <a:prstGeom prst="rect">
            <a:avLst/>
          </a:prstGeom>
          <a:solidFill>
            <a:srgbClr val="DA00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ageBanner.png" descr="/Current Jobs/10515 SHRM Ads_Forms_Misc/Onsite/PPT/art/PageBanner.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1415786"/>
            <a:ext cx="5486400" cy="628650"/>
          </a:xfrm>
          <a:prstGeom prst="rect">
            <a:avLst/>
          </a:prstGeom>
        </p:spPr>
      </p:pic>
      <p:sp>
        <p:nvSpPr>
          <p:cNvPr id="19" name="Donut 18"/>
          <p:cNvSpPr/>
          <p:nvPr/>
        </p:nvSpPr>
        <p:spPr>
          <a:xfrm>
            <a:off x="5055020" y="-1690620"/>
            <a:ext cx="4477606" cy="4477606"/>
          </a:xfrm>
          <a:prstGeom prst="donut">
            <a:avLst/>
          </a:prstGeom>
          <a:solidFill>
            <a:schemeClr val="tx1">
              <a:lumMod val="85000"/>
              <a:lumOff val="15000"/>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0" name="Lockup_page.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531012" y="0"/>
            <a:ext cx="3678626" cy="1164224"/>
          </a:xfrm>
          <a:prstGeom prst="rect">
            <a:avLst/>
          </a:prstGeom>
        </p:spPr>
      </p:pic>
      <p:sp>
        <p:nvSpPr>
          <p:cNvPr id="21" name="TextBox 20"/>
          <p:cNvSpPr txBox="1"/>
          <p:nvPr/>
        </p:nvSpPr>
        <p:spPr>
          <a:xfrm>
            <a:off x="1301518" y="1421200"/>
            <a:ext cx="5075270" cy="441146"/>
          </a:xfrm>
          <a:prstGeom prst="rect">
            <a:avLst/>
          </a:prstGeom>
          <a:noFill/>
        </p:spPr>
        <p:txBody>
          <a:bodyPr wrap="none" rtlCol="0">
            <a:noAutofit/>
          </a:bodyPr>
          <a:lstStyle/>
          <a:p>
            <a:pPr>
              <a:lnSpc>
                <a:spcPct val="150000"/>
              </a:lnSpc>
            </a:pPr>
            <a:r>
              <a:rPr lang="en-US" sz="1800" dirty="0">
                <a:solidFill>
                  <a:schemeClr val="bg1"/>
                </a:solidFill>
                <a:latin typeface="Times"/>
                <a:cs typeface="Times"/>
              </a:rPr>
              <a:t>Contact Me</a:t>
            </a:r>
          </a:p>
        </p:txBody>
      </p:sp>
      <p:sp>
        <p:nvSpPr>
          <p:cNvPr id="13" name="Subtitle 4"/>
          <p:cNvSpPr txBox="1">
            <a:spLocks/>
          </p:cNvSpPr>
          <p:nvPr/>
        </p:nvSpPr>
        <p:spPr>
          <a:xfrm>
            <a:off x="1402455" y="2272523"/>
            <a:ext cx="6400800" cy="2624032"/>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30000"/>
              </a:lnSpc>
              <a:spcBef>
                <a:spcPts val="0"/>
              </a:spcBef>
              <a:spcAft>
                <a:spcPts val="0"/>
              </a:spcAft>
              <a:buNone/>
            </a:pPr>
            <a:r>
              <a:rPr lang="en-US" sz="2400" dirty="0">
                <a:latin typeface="Arial" panose="020B0604020202020204" pitchFamily="34" charset="0"/>
                <a:cs typeface="Arial" panose="020B0604020202020204" pitchFamily="34" charset="0"/>
              </a:rPr>
              <a:t>You can reach Mark </a:t>
            </a:r>
            <a:r>
              <a:rPr lang="en-US" sz="2400" dirty="0" err="1">
                <a:latin typeface="Arial" panose="020B0604020202020204" pitchFamily="34" charset="0"/>
                <a:cs typeface="Arial" panose="020B0604020202020204" pitchFamily="34" charset="0"/>
              </a:rPr>
              <a:t>Fogel</a:t>
            </a:r>
            <a:r>
              <a:rPr lang="en-US" sz="2400" dirty="0">
                <a:latin typeface="Arial" panose="020B0604020202020204" pitchFamily="34" charset="0"/>
                <a:cs typeface="Arial" panose="020B0604020202020204" pitchFamily="34" charset="0"/>
              </a:rPr>
              <a:t> at:</a:t>
            </a:r>
          </a:p>
          <a:p>
            <a:pPr marL="0" indent="0" fontAlgn="auto">
              <a:lnSpc>
                <a:spcPct val="130000"/>
              </a:lnSpc>
              <a:spcBef>
                <a:spcPts val="0"/>
              </a:spcBef>
              <a:spcAft>
                <a:spcPts val="0"/>
              </a:spcAft>
              <a:buNone/>
            </a:pPr>
            <a:r>
              <a:rPr lang="en-US" sz="2400" dirty="0">
                <a:latin typeface="Arial" panose="020B0604020202020204" pitchFamily="34" charset="0"/>
                <a:cs typeface="Arial" panose="020B0604020202020204" pitchFamily="34" charset="0"/>
              </a:rPr>
              <a:t>	humancapital3@gmail.com</a:t>
            </a:r>
          </a:p>
          <a:p>
            <a:pPr marL="0" indent="0" fontAlgn="auto">
              <a:lnSpc>
                <a:spcPct val="130000"/>
              </a:lnSpc>
              <a:spcBef>
                <a:spcPts val="0"/>
              </a:spcBef>
              <a:spcAft>
                <a:spcPts val="0"/>
              </a:spcAft>
              <a:buNone/>
            </a:pPr>
            <a:endParaRPr lang="en-US" sz="2400" dirty="0">
              <a:latin typeface="Arial" panose="020B0604020202020204" pitchFamily="34" charset="0"/>
              <a:cs typeface="Arial" panose="020B0604020202020204" pitchFamily="34" charset="0"/>
            </a:endParaRPr>
          </a:p>
          <a:p>
            <a:pPr marL="0" indent="0" fontAlgn="auto">
              <a:lnSpc>
                <a:spcPct val="130000"/>
              </a:lnSpc>
              <a:spcBef>
                <a:spcPts val="0"/>
              </a:spcBef>
              <a:spcAft>
                <a:spcPts val="0"/>
              </a:spcAft>
              <a:buNone/>
            </a:pPr>
            <a:r>
              <a:rPr lang="en-US" sz="2400" dirty="0">
                <a:latin typeface="Arial" panose="020B0604020202020204" pitchFamily="34" charset="0"/>
                <a:cs typeface="Arial" panose="020B0604020202020204" pitchFamily="34" charset="0"/>
              </a:rPr>
              <a:t>Follow Mark on:</a:t>
            </a:r>
          </a:p>
        </p:txBody>
      </p:sp>
      <p:pic>
        <p:nvPicPr>
          <p:cNvPr id="6" name="Picture 5"/>
          <p:cNvPicPr>
            <a:picLocks noChangeAspect="1"/>
          </p:cNvPicPr>
          <p:nvPr/>
        </p:nvPicPr>
        <p:blipFill>
          <a:blip r:embed="rId6"/>
          <a:stretch>
            <a:fillRect/>
          </a:stretch>
        </p:blipFill>
        <p:spPr>
          <a:xfrm>
            <a:off x="1627594" y="2744680"/>
            <a:ext cx="609600" cy="609600"/>
          </a:xfrm>
          <a:prstGeom prst="rect">
            <a:avLst/>
          </a:prstGeom>
        </p:spPr>
      </p:pic>
      <p:grpSp>
        <p:nvGrpSpPr>
          <p:cNvPr id="25" name="Group 24"/>
          <p:cNvGrpSpPr/>
          <p:nvPr/>
        </p:nvGrpSpPr>
        <p:grpSpPr>
          <a:xfrm>
            <a:off x="3725765" y="3762336"/>
            <a:ext cx="2474092" cy="1106595"/>
            <a:chOff x="3725765" y="3762336"/>
            <a:chExt cx="2474092" cy="1106595"/>
          </a:xfrm>
        </p:grpSpPr>
        <p:pic>
          <p:nvPicPr>
            <p:cNvPr id="2" name="Picture 1"/>
            <p:cNvPicPr>
              <a:picLocks noChangeAspect="1"/>
            </p:cNvPicPr>
            <p:nvPr/>
          </p:nvPicPr>
          <p:blipFill>
            <a:blip r:embed="rId7"/>
            <a:stretch>
              <a:fillRect/>
            </a:stretch>
          </p:blipFill>
          <p:spPr>
            <a:xfrm>
              <a:off x="5368221" y="4400605"/>
              <a:ext cx="831636" cy="457599"/>
            </a:xfrm>
            <a:prstGeom prst="rect">
              <a:avLst/>
            </a:prstGeom>
          </p:spPr>
        </p:pic>
        <p:pic>
          <p:nvPicPr>
            <p:cNvPr id="7" name="Picture 6"/>
            <p:cNvPicPr>
              <a:picLocks noChangeAspect="1"/>
            </p:cNvPicPr>
            <p:nvPr/>
          </p:nvPicPr>
          <p:blipFill>
            <a:blip r:embed="rId8"/>
            <a:stretch>
              <a:fillRect/>
            </a:stretch>
          </p:blipFill>
          <p:spPr>
            <a:xfrm>
              <a:off x="3725765" y="3762336"/>
              <a:ext cx="609600" cy="609600"/>
            </a:xfrm>
            <a:prstGeom prst="rect">
              <a:avLst/>
            </a:prstGeom>
          </p:spPr>
        </p:pic>
        <p:pic>
          <p:nvPicPr>
            <p:cNvPr id="15" name="Picture 14"/>
            <p:cNvPicPr>
              <a:picLocks noChangeAspect="1"/>
            </p:cNvPicPr>
            <p:nvPr/>
          </p:nvPicPr>
          <p:blipFill>
            <a:blip r:embed="rId9"/>
            <a:stretch>
              <a:fillRect/>
            </a:stretch>
          </p:blipFill>
          <p:spPr>
            <a:xfrm>
              <a:off x="4656532" y="4259331"/>
              <a:ext cx="609600" cy="609600"/>
            </a:xfrm>
            <a:prstGeom prst="rect">
              <a:avLst/>
            </a:prstGeom>
          </p:spPr>
        </p:pic>
        <p:pic>
          <p:nvPicPr>
            <p:cNvPr id="16" name="Picture 15"/>
            <p:cNvPicPr>
              <a:picLocks noChangeAspect="1"/>
            </p:cNvPicPr>
            <p:nvPr/>
          </p:nvPicPr>
          <p:blipFill>
            <a:blip r:embed="rId10"/>
            <a:stretch>
              <a:fillRect/>
            </a:stretch>
          </p:blipFill>
          <p:spPr>
            <a:xfrm>
              <a:off x="4341017" y="3770224"/>
              <a:ext cx="609600" cy="609600"/>
            </a:xfrm>
            <a:prstGeom prst="rect">
              <a:avLst/>
            </a:prstGeom>
          </p:spPr>
        </p:pic>
        <p:pic>
          <p:nvPicPr>
            <p:cNvPr id="22" name="Picture 21"/>
            <p:cNvPicPr>
              <a:picLocks noChangeAspect="1"/>
            </p:cNvPicPr>
            <p:nvPr/>
          </p:nvPicPr>
          <p:blipFill>
            <a:blip r:embed="rId11"/>
            <a:stretch>
              <a:fillRect/>
            </a:stretch>
          </p:blipFill>
          <p:spPr>
            <a:xfrm>
              <a:off x="4956270" y="3786002"/>
              <a:ext cx="603250" cy="609600"/>
            </a:xfrm>
            <a:prstGeom prst="rect">
              <a:avLst/>
            </a:prstGeom>
          </p:spPr>
        </p:pic>
        <p:pic>
          <p:nvPicPr>
            <p:cNvPr id="23" name="Picture 22"/>
            <p:cNvPicPr>
              <a:picLocks noChangeAspect="1"/>
            </p:cNvPicPr>
            <p:nvPr/>
          </p:nvPicPr>
          <p:blipFill>
            <a:blip r:embed="rId12"/>
            <a:stretch>
              <a:fillRect/>
            </a:stretch>
          </p:blipFill>
          <p:spPr>
            <a:xfrm>
              <a:off x="4033391" y="4259331"/>
              <a:ext cx="609600" cy="609600"/>
            </a:xfrm>
            <a:prstGeom prst="rect">
              <a:avLst/>
            </a:prstGeom>
          </p:spPr>
        </p:pic>
      </p:grpSp>
    </p:spTree>
    <p:extLst>
      <p:ext uri="{BB962C8B-B14F-4D97-AF65-F5344CB8AC3E}">
        <p14:creationId xmlns:p14="http://schemas.microsoft.com/office/powerpoint/2010/main" val="4205305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Myopic Views</a:t>
            </a:r>
          </a:p>
        </p:txBody>
      </p:sp>
      <p:sp>
        <p:nvSpPr>
          <p:cNvPr id="3" name="Footer Placeholder 2"/>
          <p:cNvSpPr>
            <a:spLocks noGrp="1"/>
          </p:cNvSpPr>
          <p:nvPr>
            <p:ph type="ftr" sz="quarter" idx="10"/>
          </p:nvPr>
        </p:nvSpPr>
        <p:spPr/>
        <p:txBody>
          <a:bodyPr/>
          <a:lstStyle/>
          <a:p>
            <a:pPr algn="r"/>
            <a:r>
              <a:rPr lang="en-US"/>
              <a:t>©SHRM2016</a:t>
            </a:r>
            <a:endParaRPr lang="en-US" dirty="0"/>
          </a:p>
        </p:txBody>
      </p:sp>
      <p:pic>
        <p:nvPicPr>
          <p:cNvPr id="4" name="Picture 3"/>
          <p:cNvPicPr>
            <a:picLocks noChangeAspect="1"/>
          </p:cNvPicPr>
          <p:nvPr/>
        </p:nvPicPr>
        <p:blipFill>
          <a:blip r:embed="rId2"/>
          <a:stretch>
            <a:fillRect/>
          </a:stretch>
        </p:blipFill>
        <p:spPr>
          <a:xfrm>
            <a:off x="2531635" y="969720"/>
            <a:ext cx="4226788" cy="3170091"/>
          </a:xfrm>
          <a:prstGeom prst="rect">
            <a:avLst/>
          </a:prstGeom>
        </p:spPr>
      </p:pic>
      <p:sp>
        <p:nvSpPr>
          <p:cNvPr id="6" name="Subtitle 4"/>
          <p:cNvSpPr txBox="1">
            <a:spLocks/>
          </p:cNvSpPr>
          <p:nvPr/>
        </p:nvSpPr>
        <p:spPr>
          <a:xfrm>
            <a:off x="316482" y="4183348"/>
            <a:ext cx="8653171" cy="7036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1800" dirty="0">
                <a:latin typeface="Arial" panose="020B0604020202020204" pitchFamily="34" charset="0"/>
                <a:cs typeface="Arial" panose="020B0604020202020204" pitchFamily="34" charset="0"/>
              </a:rPr>
              <a:t>Instead of having a common ground, </a:t>
            </a:r>
          </a:p>
          <a:p>
            <a:pPr marL="0" indent="0" algn="ctr" fontAlgn="auto">
              <a:spcAft>
                <a:spcPts val="0"/>
              </a:spcAft>
              <a:buNone/>
            </a:pPr>
            <a:r>
              <a:rPr lang="en-US" sz="1800" dirty="0">
                <a:latin typeface="Arial" panose="020B0604020202020204" pitchFamily="34" charset="0"/>
                <a:cs typeface="Arial" panose="020B0604020202020204" pitchFamily="34" charset="0"/>
              </a:rPr>
              <a:t>HR &amp; Finance are still playing solitaire with their reporting and language</a:t>
            </a:r>
          </a:p>
        </p:txBody>
      </p:sp>
    </p:spTree>
    <p:extLst>
      <p:ext uri="{BB962C8B-B14F-4D97-AF65-F5344CB8AC3E}">
        <p14:creationId xmlns:p14="http://schemas.microsoft.com/office/powerpoint/2010/main" val="14593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of Time</a:t>
            </a:r>
          </a:p>
        </p:txBody>
      </p:sp>
      <p:sp>
        <p:nvSpPr>
          <p:cNvPr id="13" name="Subtitle 4"/>
          <p:cNvSpPr txBox="1">
            <a:spLocks/>
          </p:cNvSpPr>
          <p:nvPr/>
        </p:nvSpPr>
        <p:spPr>
          <a:xfrm>
            <a:off x="4560888" y="1413509"/>
            <a:ext cx="3257539" cy="33001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ts val="3000"/>
              </a:lnSpc>
              <a:spcAft>
                <a:spcPts val="0"/>
              </a:spcAft>
              <a:buNone/>
            </a:pPr>
            <a:endParaRPr lang="en-US" sz="2400" b="1" dirty="0">
              <a:solidFill>
                <a:srgbClr val="DA002C"/>
              </a:solidFill>
              <a:latin typeface="Arial" panose="020B0604020202020204" pitchFamily="34" charset="0"/>
              <a:cs typeface="Arial" panose="020B0604020202020204" pitchFamily="34" charset="0"/>
            </a:endParaRPr>
          </a:p>
          <a:p>
            <a:pPr marL="0" indent="0" algn="ctr" fontAlgn="auto">
              <a:lnSpc>
                <a:spcPts val="3000"/>
              </a:lnSpc>
              <a:spcAft>
                <a:spcPts val="0"/>
              </a:spcAft>
              <a:buNone/>
            </a:pPr>
            <a:endParaRPr lang="en-US" sz="2400" b="1" dirty="0">
              <a:solidFill>
                <a:srgbClr val="DA002C"/>
              </a:solidFill>
              <a:latin typeface="Arial" panose="020B0604020202020204" pitchFamily="34" charset="0"/>
              <a:cs typeface="Arial" panose="020B0604020202020204" pitchFamily="34" charset="0"/>
            </a:endParaRPr>
          </a:p>
          <a:p>
            <a:pPr marL="0" indent="0" algn="ctr" fontAlgn="auto">
              <a:lnSpc>
                <a:spcPts val="3000"/>
              </a:lnSpc>
              <a:spcAft>
                <a:spcPts val="0"/>
              </a:spcAft>
              <a:buNone/>
            </a:pPr>
            <a:endParaRPr lang="en-US" sz="2400" b="1" dirty="0">
              <a:solidFill>
                <a:srgbClr val="DA002C"/>
              </a:solidFill>
              <a:latin typeface="Arial" panose="020B0604020202020204" pitchFamily="34" charset="0"/>
              <a:cs typeface="Arial" panose="020B0604020202020204" pitchFamily="34" charset="0"/>
            </a:endParaRPr>
          </a:p>
          <a:p>
            <a:pPr marL="0" indent="0" algn="ctr" fontAlgn="auto">
              <a:lnSpc>
                <a:spcPts val="3000"/>
              </a:lnSpc>
              <a:spcAft>
                <a:spcPts val="0"/>
              </a:spcAft>
              <a:buNone/>
            </a:pPr>
            <a:r>
              <a:rPr lang="en-US" sz="2400" b="1" dirty="0">
                <a:solidFill>
                  <a:srgbClr val="DA002C"/>
                </a:solidFill>
                <a:latin typeface="Arial" panose="020B0604020202020204" pitchFamily="34" charset="0"/>
                <a:cs typeface="Arial" panose="020B0604020202020204" pitchFamily="34" charset="0"/>
              </a:rPr>
              <a:t>Shared Timetable</a:t>
            </a:r>
            <a:endParaRPr lang="en-US" sz="2400" dirty="0">
              <a:solidFill>
                <a:schemeClr val="bg1">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r"/>
            <a:r>
              <a:rPr lang="en-US"/>
              <a:t>©SHRM2016</a:t>
            </a:r>
            <a:endParaRPr lang="en-US" dirty="0"/>
          </a:p>
        </p:txBody>
      </p:sp>
      <p:pic>
        <p:nvPicPr>
          <p:cNvPr id="6" name="Content Placeholder 5" descr="Calendar2.jpg"/>
          <p:cNvPicPr>
            <a:picLocks noChangeAspect="1"/>
          </p:cNvPicPr>
          <p:nvPr/>
        </p:nvPicPr>
        <p:blipFill>
          <a:blip r:embed="rId2">
            <a:extLst>
              <a:ext uri="{28A0092B-C50C-407E-A947-70E740481C1C}">
                <a14:useLocalDpi xmlns:a14="http://schemas.microsoft.com/office/drawing/2010/main" val="0"/>
              </a:ext>
            </a:extLst>
          </a:blip>
          <a:srcRect t="21968" b="21968"/>
          <a:stretch>
            <a:fillRect/>
          </a:stretch>
        </p:blipFill>
        <p:spPr>
          <a:xfrm>
            <a:off x="155222" y="1777998"/>
            <a:ext cx="4555737" cy="2554111"/>
          </a:xfrm>
          <a:prstGeom prst="rect">
            <a:avLst/>
          </a:prstGeom>
        </p:spPr>
      </p:pic>
    </p:spTree>
    <p:extLst>
      <p:ext uri="{BB962C8B-B14F-4D97-AF65-F5344CB8AC3E}">
        <p14:creationId xmlns:p14="http://schemas.microsoft.com/office/powerpoint/2010/main" val="3037429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for Today</a:t>
            </a:r>
          </a:p>
        </p:txBody>
      </p:sp>
      <p:sp>
        <p:nvSpPr>
          <p:cNvPr id="5" name="Footer Placeholder 4"/>
          <p:cNvSpPr>
            <a:spLocks noGrp="1"/>
          </p:cNvSpPr>
          <p:nvPr>
            <p:ph type="ftr" sz="quarter" idx="10"/>
          </p:nvPr>
        </p:nvSpPr>
        <p:spPr/>
        <p:txBody>
          <a:bodyPr/>
          <a:lstStyle/>
          <a:p>
            <a:pPr algn="r"/>
            <a:r>
              <a:rPr lang="en-US"/>
              <a:t>©SHRM2016</a:t>
            </a:r>
            <a:endParaRPr lang="en-US" dirty="0"/>
          </a:p>
        </p:txBody>
      </p:sp>
      <p:pic>
        <p:nvPicPr>
          <p:cNvPr id="6" name="Chart Placeholder 5" descr="Binary.jpg"/>
          <p:cNvPicPr>
            <a:picLocks noGrp="1" noChangeAspect="1"/>
          </p:cNvPicPr>
          <p:nvPr>
            <p:ph type="chart" sz="quarter" idx="11"/>
          </p:nvPr>
        </p:nvPicPr>
        <p:blipFill>
          <a:blip r:embed="rId2">
            <a:extLst>
              <a:ext uri="{28A0092B-C50C-407E-A947-70E740481C1C}">
                <a14:useLocalDpi xmlns:a14="http://schemas.microsoft.com/office/drawing/2010/main" val="0"/>
              </a:ext>
            </a:extLst>
          </a:blip>
          <a:srcRect l="-24068" r="-24068"/>
          <a:stretch>
            <a:fillRect/>
          </a:stretch>
        </p:blipFill>
        <p:spPr>
          <a:prstGeom prst="rect">
            <a:avLst/>
          </a:prstGeom>
        </p:spPr>
      </p:pic>
    </p:spTree>
    <p:extLst>
      <p:ext uri="{BB962C8B-B14F-4D97-AF65-F5344CB8AC3E}">
        <p14:creationId xmlns:p14="http://schemas.microsoft.com/office/powerpoint/2010/main" val="17087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Changing World</a:t>
            </a:r>
          </a:p>
        </p:txBody>
      </p:sp>
      <p:sp>
        <p:nvSpPr>
          <p:cNvPr id="5" name="Footer Placeholder 4"/>
          <p:cNvSpPr>
            <a:spLocks noGrp="1"/>
          </p:cNvSpPr>
          <p:nvPr>
            <p:ph type="ftr" sz="quarter" idx="10"/>
          </p:nvPr>
        </p:nvSpPr>
        <p:spPr/>
        <p:txBody>
          <a:bodyPr/>
          <a:lstStyle/>
          <a:p>
            <a:pPr algn="r"/>
            <a:r>
              <a:rPr lang="en-US"/>
              <a:t>©SHRM2016</a:t>
            </a:r>
            <a:endParaRPr lang="en-US" dirty="0"/>
          </a:p>
        </p:txBody>
      </p:sp>
      <p:pic>
        <p:nvPicPr>
          <p:cNvPr id="6" name="Chart Placeholder 5" descr="Matrix.jpeg"/>
          <p:cNvPicPr>
            <a:picLocks noGrp="1" noChangeAspect="1"/>
          </p:cNvPicPr>
          <p:nvPr>
            <p:ph type="chart" sz="quarter" idx="11"/>
          </p:nvPr>
        </p:nvPicPr>
        <p:blipFill>
          <a:blip r:embed="rId2">
            <a:extLst>
              <a:ext uri="{28A0092B-C50C-407E-A947-70E740481C1C}">
                <a14:useLocalDpi xmlns:a14="http://schemas.microsoft.com/office/drawing/2010/main" val="0"/>
              </a:ext>
            </a:extLst>
          </a:blip>
          <a:srcRect l="-5304" r="-5304"/>
          <a:stretch>
            <a:fillRect/>
          </a:stretch>
        </p:blipFill>
        <p:spPr>
          <a:prstGeom prst="rect">
            <a:avLst/>
          </a:prstGeom>
        </p:spPr>
      </p:pic>
    </p:spTree>
    <p:extLst>
      <p:ext uri="{BB962C8B-B14F-4D97-AF65-F5344CB8AC3E}">
        <p14:creationId xmlns:p14="http://schemas.microsoft.com/office/powerpoint/2010/main" val="64617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for Tomorrow/Strategic</a:t>
            </a:r>
          </a:p>
        </p:txBody>
      </p:sp>
      <p:sp>
        <p:nvSpPr>
          <p:cNvPr id="5" name="Footer Placeholder 4"/>
          <p:cNvSpPr>
            <a:spLocks noGrp="1"/>
          </p:cNvSpPr>
          <p:nvPr>
            <p:ph type="ftr" sz="quarter" idx="10"/>
          </p:nvPr>
        </p:nvSpPr>
        <p:spPr/>
        <p:txBody>
          <a:bodyPr/>
          <a:lstStyle/>
          <a:p>
            <a:pPr algn="r"/>
            <a:r>
              <a:rPr lang="en-US"/>
              <a:t>©SHRM2016</a:t>
            </a:r>
            <a:endParaRPr lang="en-US" dirty="0"/>
          </a:p>
        </p:txBody>
      </p:sp>
      <p:pic>
        <p:nvPicPr>
          <p:cNvPr id="6" name="Chart Placeholder 5" descr="Cloud image.jpg"/>
          <p:cNvPicPr>
            <a:picLocks noGrp="1" noChangeAspect="1"/>
          </p:cNvPicPr>
          <p:nvPr>
            <p:ph type="chart" sz="quarter" idx="11"/>
          </p:nvPr>
        </p:nvPicPr>
        <p:blipFill>
          <a:blip r:embed="rId2">
            <a:extLst>
              <a:ext uri="{28A0092B-C50C-407E-A947-70E740481C1C}">
                <a14:useLocalDpi xmlns:a14="http://schemas.microsoft.com/office/drawing/2010/main" val="0"/>
              </a:ext>
            </a:extLst>
          </a:blip>
          <a:srcRect l="-5659" r="-5659"/>
          <a:stretch>
            <a:fillRect/>
          </a:stretch>
        </p:blipFill>
        <p:spPr>
          <a:prstGeom prst="rect">
            <a:avLst/>
          </a:prstGeom>
        </p:spPr>
      </p:pic>
    </p:spTree>
    <p:extLst>
      <p:ext uri="{BB962C8B-B14F-4D97-AF65-F5344CB8AC3E}">
        <p14:creationId xmlns:p14="http://schemas.microsoft.com/office/powerpoint/2010/main" val="407390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763955" y="1246946"/>
            <a:ext cx="7387832" cy="224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a:latin typeface="Arial" panose="020B0604020202020204" pitchFamily="34" charset="0"/>
                <a:cs typeface="Arial" panose="020B0604020202020204" pitchFamily="34" charset="0"/>
              </a:rPr>
              <a:t>Missions and goals</a:t>
            </a:r>
          </a:p>
          <a:p>
            <a:pPr fontAlgn="auto">
              <a:spcAft>
                <a:spcPts val="0"/>
              </a:spcAft>
            </a:pPr>
            <a:r>
              <a:rPr lang="en-US" sz="2400" dirty="0">
                <a:latin typeface="Arial" panose="020B0604020202020204" pitchFamily="34" charset="0"/>
                <a:cs typeface="Arial" panose="020B0604020202020204" pitchFamily="34" charset="0"/>
              </a:rPr>
              <a:t>Putting organizational needs first</a:t>
            </a:r>
          </a:p>
          <a:p>
            <a:pPr fontAlgn="auto">
              <a:spcAft>
                <a:spcPts val="0"/>
              </a:spcAft>
            </a:pPr>
            <a:r>
              <a:rPr lang="en-US" sz="2400" dirty="0">
                <a:latin typeface="Arial" panose="020B0604020202020204" pitchFamily="34" charset="0"/>
                <a:cs typeface="Arial" panose="020B0604020202020204" pitchFamily="34" charset="0"/>
              </a:rPr>
              <a:t>Software / hardware</a:t>
            </a:r>
          </a:p>
          <a:p>
            <a:pPr fontAlgn="auto">
              <a:spcAft>
                <a:spcPts val="0"/>
              </a:spcAft>
            </a:pPr>
            <a:r>
              <a:rPr lang="en-US" sz="2400" dirty="0">
                <a:latin typeface="Arial" panose="020B0604020202020204" pitchFamily="34" charset="0"/>
                <a:cs typeface="Arial" panose="020B0604020202020204" pitchFamily="34" charset="0"/>
              </a:rPr>
              <a:t>Common data / language of business</a:t>
            </a:r>
          </a:p>
          <a:p>
            <a:pPr fontAlgn="auto">
              <a:spcAft>
                <a:spcPts val="0"/>
              </a:spcAft>
            </a:pPr>
            <a:r>
              <a:rPr lang="en-US" sz="2400" dirty="0">
                <a:latin typeface="Arial" panose="020B0604020202020204" pitchFamily="34" charset="0"/>
                <a:cs typeface="Arial" panose="020B0604020202020204" pitchFamily="34" charset="0"/>
              </a:rPr>
              <a:t>Shared timetables and schedules</a:t>
            </a:r>
          </a:p>
          <a:p>
            <a:pPr fontAlgn="auto">
              <a:spcAft>
                <a:spcPts val="0"/>
              </a:spcAft>
            </a:pPr>
            <a:r>
              <a:rPr lang="en-US" sz="2400" dirty="0">
                <a:latin typeface="Arial" panose="020B0604020202020204" pitchFamily="34" charset="0"/>
                <a:cs typeface="Arial" panose="020B0604020202020204" pitchFamily="34" charset="0"/>
              </a:rPr>
              <a:t>Regular meetings and communication up and down the HR/Finance function</a:t>
            </a:r>
          </a:p>
        </p:txBody>
      </p:sp>
      <p:sp>
        <p:nvSpPr>
          <p:cNvPr id="2" name="Title 1"/>
          <p:cNvSpPr>
            <a:spLocks noGrp="1"/>
          </p:cNvSpPr>
          <p:nvPr>
            <p:ph type="title"/>
          </p:nvPr>
        </p:nvSpPr>
        <p:spPr/>
        <p:txBody>
          <a:bodyPr/>
          <a:lstStyle/>
          <a:p>
            <a:r>
              <a:rPr lang="en-US" dirty="0"/>
              <a:t>Recap</a:t>
            </a:r>
          </a:p>
        </p:txBody>
      </p:sp>
      <p:sp>
        <p:nvSpPr>
          <p:cNvPr id="4" name="Footer Placeholder 3"/>
          <p:cNvSpPr>
            <a:spLocks noGrp="1"/>
          </p:cNvSpPr>
          <p:nvPr>
            <p:ph type="ftr" sz="quarter" idx="10"/>
          </p:nvPr>
        </p:nvSpPr>
        <p:spPr/>
        <p:txBody>
          <a:bodyPr/>
          <a:lstStyle/>
          <a:p>
            <a:pPr algn="r"/>
            <a:r>
              <a:rPr lang="en-US"/>
              <a:t>©SHRM2016</a:t>
            </a:r>
            <a:endParaRPr lang="en-US" dirty="0"/>
          </a:p>
        </p:txBody>
      </p:sp>
    </p:spTree>
    <p:extLst>
      <p:ext uri="{BB962C8B-B14F-4D97-AF65-F5344CB8AC3E}">
        <p14:creationId xmlns:p14="http://schemas.microsoft.com/office/powerpoint/2010/main" val="382465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8554" y="187981"/>
            <a:ext cx="3959002" cy="395588"/>
          </a:xfrm>
        </p:spPr>
        <p:txBody>
          <a:bodyPr/>
          <a:lstStyle/>
          <a:p>
            <a:r>
              <a:rPr lang="en-US" dirty="0"/>
              <a:t>Key Ingredients to Effective </a:t>
            </a:r>
            <a:br>
              <a:rPr lang="en-US" dirty="0"/>
            </a:br>
            <a:r>
              <a:rPr lang="en-US" dirty="0">
                <a:solidFill>
                  <a:srgbClr val="FF0000"/>
                </a:solidFill>
              </a:rPr>
              <a:t>Organizational Leadership/Partnership</a:t>
            </a:r>
            <a:endParaRPr lang="en-US" dirty="0"/>
          </a:p>
        </p:txBody>
      </p:sp>
      <p:sp>
        <p:nvSpPr>
          <p:cNvPr id="5" name="Footer Placeholder 4"/>
          <p:cNvSpPr>
            <a:spLocks noGrp="1"/>
          </p:cNvSpPr>
          <p:nvPr>
            <p:ph type="ftr" sz="quarter" idx="10"/>
          </p:nvPr>
        </p:nvSpPr>
        <p:spPr/>
        <p:txBody>
          <a:bodyPr/>
          <a:lstStyle/>
          <a:p>
            <a:pPr algn="r"/>
            <a:r>
              <a:rPr lang="en-US"/>
              <a:t>©SHRM2016</a:t>
            </a:r>
            <a:endParaRPr lang="en-US" dirty="0"/>
          </a:p>
        </p:txBody>
      </p:sp>
      <p:pic>
        <p:nvPicPr>
          <p:cNvPr id="7" name="Chart Placeholder 6"/>
          <p:cNvPicPr>
            <a:picLocks noGrp="1" noChangeAspect="1"/>
          </p:cNvPicPr>
          <p:nvPr>
            <p:ph type="chart" sz="quarter" idx="11"/>
          </p:nvPr>
        </p:nvPicPr>
        <p:blipFill>
          <a:blip r:embed="rId2"/>
          <a:srcRect t="7494" b="7494"/>
          <a:stretch>
            <a:fillRect/>
          </a:stretch>
        </p:blipFill>
        <p:spPr>
          <a:xfrm>
            <a:off x="1838325" y="1512888"/>
            <a:ext cx="5427663" cy="2747962"/>
          </a:xfrm>
        </p:spPr>
      </p:pic>
    </p:spTree>
    <p:extLst>
      <p:ext uri="{BB962C8B-B14F-4D97-AF65-F5344CB8AC3E}">
        <p14:creationId xmlns:p14="http://schemas.microsoft.com/office/powerpoint/2010/main" val="223607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
            <a:ext cx="9144000" cy="1922415"/>
          </a:xfrm>
          <a:prstGeom prst="rect">
            <a:avLst/>
          </a:prstGeom>
          <a:solidFill>
            <a:srgbClr val="DA00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ageBanner.png" descr="/Current Jobs/10515 SHRM Ads_Forms_Misc/Onsite/PPT/art/PageBanner.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1415786"/>
            <a:ext cx="5486400" cy="628650"/>
          </a:xfrm>
          <a:prstGeom prst="rect">
            <a:avLst/>
          </a:prstGeom>
        </p:spPr>
      </p:pic>
      <p:sp>
        <p:nvSpPr>
          <p:cNvPr id="19" name="Donut 18"/>
          <p:cNvSpPr/>
          <p:nvPr/>
        </p:nvSpPr>
        <p:spPr>
          <a:xfrm>
            <a:off x="5055020" y="-1690620"/>
            <a:ext cx="4477606" cy="4477606"/>
          </a:xfrm>
          <a:prstGeom prst="donut">
            <a:avLst/>
          </a:prstGeom>
          <a:solidFill>
            <a:schemeClr val="tx1">
              <a:lumMod val="85000"/>
              <a:lumOff val="15000"/>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0" name="Lockup_page.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531012" y="0"/>
            <a:ext cx="3678626" cy="1164224"/>
          </a:xfrm>
          <a:prstGeom prst="rect">
            <a:avLst/>
          </a:prstGeom>
        </p:spPr>
      </p:pic>
      <p:sp>
        <p:nvSpPr>
          <p:cNvPr id="21" name="TextBox 20"/>
          <p:cNvSpPr txBox="1"/>
          <p:nvPr/>
        </p:nvSpPr>
        <p:spPr>
          <a:xfrm>
            <a:off x="1301518" y="1421200"/>
            <a:ext cx="5075270" cy="441146"/>
          </a:xfrm>
          <a:prstGeom prst="rect">
            <a:avLst/>
          </a:prstGeom>
          <a:noFill/>
        </p:spPr>
        <p:txBody>
          <a:bodyPr wrap="none" rtlCol="0">
            <a:noAutofit/>
          </a:bodyPr>
          <a:lstStyle/>
          <a:p>
            <a:pPr>
              <a:lnSpc>
                <a:spcPct val="150000"/>
              </a:lnSpc>
            </a:pPr>
            <a:r>
              <a:rPr lang="en-US" sz="1800" dirty="0">
                <a:solidFill>
                  <a:schemeClr val="bg1"/>
                </a:solidFill>
                <a:latin typeface="Times"/>
                <a:cs typeface="Times"/>
              </a:rPr>
              <a:t>Contact Me</a:t>
            </a:r>
          </a:p>
        </p:txBody>
      </p:sp>
      <p:sp>
        <p:nvSpPr>
          <p:cNvPr id="13" name="Subtitle 4"/>
          <p:cNvSpPr txBox="1">
            <a:spLocks/>
          </p:cNvSpPr>
          <p:nvPr/>
        </p:nvSpPr>
        <p:spPr>
          <a:xfrm>
            <a:off x="1402455" y="2272523"/>
            <a:ext cx="6400800" cy="2624032"/>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30000"/>
              </a:lnSpc>
              <a:spcBef>
                <a:spcPts val="0"/>
              </a:spcBef>
              <a:spcAft>
                <a:spcPts val="0"/>
              </a:spcAft>
              <a:buNone/>
            </a:pPr>
            <a:r>
              <a:rPr lang="en-US" sz="2400" dirty="0">
                <a:latin typeface="Arial" panose="020B0604020202020204" pitchFamily="34" charset="0"/>
                <a:cs typeface="Arial" panose="020B0604020202020204" pitchFamily="34" charset="0"/>
              </a:rPr>
              <a:t>You can reach Mark </a:t>
            </a:r>
            <a:r>
              <a:rPr lang="en-US" sz="2400" dirty="0" err="1">
                <a:latin typeface="Arial" panose="020B0604020202020204" pitchFamily="34" charset="0"/>
                <a:cs typeface="Arial" panose="020B0604020202020204" pitchFamily="34" charset="0"/>
              </a:rPr>
              <a:t>Fogel</a:t>
            </a:r>
            <a:r>
              <a:rPr lang="en-US" sz="2400" dirty="0">
                <a:latin typeface="Arial" panose="020B0604020202020204" pitchFamily="34" charset="0"/>
                <a:cs typeface="Arial" panose="020B0604020202020204" pitchFamily="34" charset="0"/>
              </a:rPr>
              <a:t> at:</a:t>
            </a:r>
          </a:p>
          <a:p>
            <a:pPr marL="0" indent="0" fontAlgn="auto">
              <a:lnSpc>
                <a:spcPct val="130000"/>
              </a:lnSpc>
              <a:spcBef>
                <a:spcPts val="0"/>
              </a:spcBef>
              <a:spcAft>
                <a:spcPts val="0"/>
              </a:spcAft>
              <a:buNone/>
            </a:pPr>
            <a:r>
              <a:rPr lang="en-US" sz="2400" dirty="0">
                <a:latin typeface="Arial" panose="020B0604020202020204" pitchFamily="34" charset="0"/>
                <a:cs typeface="Arial" panose="020B0604020202020204" pitchFamily="34" charset="0"/>
              </a:rPr>
              <a:t>	humancapital3@gmail.com</a:t>
            </a:r>
          </a:p>
          <a:p>
            <a:pPr marL="0" indent="0" fontAlgn="auto">
              <a:lnSpc>
                <a:spcPct val="130000"/>
              </a:lnSpc>
              <a:spcBef>
                <a:spcPts val="0"/>
              </a:spcBef>
              <a:spcAft>
                <a:spcPts val="0"/>
              </a:spcAft>
              <a:buNone/>
            </a:pPr>
            <a:endParaRPr lang="en-US" sz="2400" dirty="0">
              <a:latin typeface="Arial" panose="020B0604020202020204" pitchFamily="34" charset="0"/>
              <a:cs typeface="Arial" panose="020B0604020202020204" pitchFamily="34" charset="0"/>
            </a:endParaRPr>
          </a:p>
          <a:p>
            <a:pPr marL="0" indent="0" fontAlgn="auto">
              <a:lnSpc>
                <a:spcPct val="130000"/>
              </a:lnSpc>
              <a:spcBef>
                <a:spcPts val="0"/>
              </a:spcBef>
              <a:spcAft>
                <a:spcPts val="0"/>
              </a:spcAft>
              <a:buNone/>
            </a:pPr>
            <a:r>
              <a:rPr lang="en-US" sz="2400" dirty="0">
                <a:latin typeface="Arial" panose="020B0604020202020204" pitchFamily="34" charset="0"/>
                <a:cs typeface="Arial" panose="020B0604020202020204" pitchFamily="34" charset="0"/>
              </a:rPr>
              <a:t>Follow Mark on:</a:t>
            </a:r>
          </a:p>
        </p:txBody>
      </p:sp>
      <p:pic>
        <p:nvPicPr>
          <p:cNvPr id="6" name="Picture 5"/>
          <p:cNvPicPr>
            <a:picLocks noChangeAspect="1"/>
          </p:cNvPicPr>
          <p:nvPr/>
        </p:nvPicPr>
        <p:blipFill>
          <a:blip r:embed="rId6"/>
          <a:stretch>
            <a:fillRect/>
          </a:stretch>
        </p:blipFill>
        <p:spPr>
          <a:xfrm>
            <a:off x="1627594" y="2744680"/>
            <a:ext cx="609600" cy="609600"/>
          </a:xfrm>
          <a:prstGeom prst="rect">
            <a:avLst/>
          </a:prstGeom>
        </p:spPr>
      </p:pic>
      <p:grpSp>
        <p:nvGrpSpPr>
          <p:cNvPr id="25" name="Group 24"/>
          <p:cNvGrpSpPr/>
          <p:nvPr/>
        </p:nvGrpSpPr>
        <p:grpSpPr>
          <a:xfrm>
            <a:off x="3725765" y="3762336"/>
            <a:ext cx="2474092" cy="1106595"/>
            <a:chOff x="3725765" y="3762336"/>
            <a:chExt cx="2474092" cy="1106595"/>
          </a:xfrm>
        </p:grpSpPr>
        <p:pic>
          <p:nvPicPr>
            <p:cNvPr id="2" name="Picture 1"/>
            <p:cNvPicPr>
              <a:picLocks noChangeAspect="1"/>
            </p:cNvPicPr>
            <p:nvPr/>
          </p:nvPicPr>
          <p:blipFill>
            <a:blip r:embed="rId7"/>
            <a:stretch>
              <a:fillRect/>
            </a:stretch>
          </p:blipFill>
          <p:spPr>
            <a:xfrm>
              <a:off x="5368221" y="4400605"/>
              <a:ext cx="831636" cy="457599"/>
            </a:xfrm>
            <a:prstGeom prst="rect">
              <a:avLst/>
            </a:prstGeom>
          </p:spPr>
        </p:pic>
        <p:pic>
          <p:nvPicPr>
            <p:cNvPr id="7" name="Picture 6"/>
            <p:cNvPicPr>
              <a:picLocks noChangeAspect="1"/>
            </p:cNvPicPr>
            <p:nvPr/>
          </p:nvPicPr>
          <p:blipFill>
            <a:blip r:embed="rId8"/>
            <a:stretch>
              <a:fillRect/>
            </a:stretch>
          </p:blipFill>
          <p:spPr>
            <a:xfrm>
              <a:off x="3725765" y="3762336"/>
              <a:ext cx="609600" cy="609600"/>
            </a:xfrm>
            <a:prstGeom prst="rect">
              <a:avLst/>
            </a:prstGeom>
          </p:spPr>
        </p:pic>
        <p:pic>
          <p:nvPicPr>
            <p:cNvPr id="15" name="Picture 14"/>
            <p:cNvPicPr>
              <a:picLocks noChangeAspect="1"/>
            </p:cNvPicPr>
            <p:nvPr/>
          </p:nvPicPr>
          <p:blipFill>
            <a:blip r:embed="rId9"/>
            <a:stretch>
              <a:fillRect/>
            </a:stretch>
          </p:blipFill>
          <p:spPr>
            <a:xfrm>
              <a:off x="4656532" y="4259331"/>
              <a:ext cx="609600" cy="609600"/>
            </a:xfrm>
            <a:prstGeom prst="rect">
              <a:avLst/>
            </a:prstGeom>
          </p:spPr>
        </p:pic>
        <p:pic>
          <p:nvPicPr>
            <p:cNvPr id="16" name="Picture 15"/>
            <p:cNvPicPr>
              <a:picLocks noChangeAspect="1"/>
            </p:cNvPicPr>
            <p:nvPr/>
          </p:nvPicPr>
          <p:blipFill>
            <a:blip r:embed="rId10"/>
            <a:stretch>
              <a:fillRect/>
            </a:stretch>
          </p:blipFill>
          <p:spPr>
            <a:xfrm>
              <a:off x="4341017" y="3770224"/>
              <a:ext cx="609600" cy="609600"/>
            </a:xfrm>
            <a:prstGeom prst="rect">
              <a:avLst/>
            </a:prstGeom>
          </p:spPr>
        </p:pic>
        <p:pic>
          <p:nvPicPr>
            <p:cNvPr id="22" name="Picture 21"/>
            <p:cNvPicPr>
              <a:picLocks noChangeAspect="1"/>
            </p:cNvPicPr>
            <p:nvPr/>
          </p:nvPicPr>
          <p:blipFill>
            <a:blip r:embed="rId11"/>
            <a:stretch>
              <a:fillRect/>
            </a:stretch>
          </p:blipFill>
          <p:spPr>
            <a:xfrm>
              <a:off x="4956270" y="3786002"/>
              <a:ext cx="603250" cy="609600"/>
            </a:xfrm>
            <a:prstGeom prst="rect">
              <a:avLst/>
            </a:prstGeom>
          </p:spPr>
        </p:pic>
        <p:pic>
          <p:nvPicPr>
            <p:cNvPr id="23" name="Picture 22"/>
            <p:cNvPicPr>
              <a:picLocks noChangeAspect="1"/>
            </p:cNvPicPr>
            <p:nvPr/>
          </p:nvPicPr>
          <p:blipFill>
            <a:blip r:embed="rId12"/>
            <a:stretch>
              <a:fillRect/>
            </a:stretch>
          </p:blipFill>
          <p:spPr>
            <a:xfrm>
              <a:off x="4033391" y="4259331"/>
              <a:ext cx="609600" cy="609600"/>
            </a:xfrm>
            <a:prstGeom prst="rect">
              <a:avLst/>
            </a:prstGeom>
          </p:spPr>
        </p:pic>
      </p:grpSp>
    </p:spTree>
    <p:extLst>
      <p:ext uri="{BB962C8B-B14F-4D97-AF65-F5344CB8AC3E}">
        <p14:creationId xmlns:p14="http://schemas.microsoft.com/office/powerpoint/2010/main" val="275614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
            <a:ext cx="9144000" cy="1922415"/>
          </a:xfrm>
          <a:prstGeom prst="rect">
            <a:avLst/>
          </a:prstGeom>
          <a:solidFill>
            <a:srgbClr val="DA00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ageBanner.png" descr="/Current Jobs/10515 SHRM Ads_Forms_Misc/Onsite/PPT/art/PageBanner.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1415786"/>
            <a:ext cx="5486400" cy="628650"/>
          </a:xfrm>
          <a:prstGeom prst="rect">
            <a:avLst/>
          </a:prstGeom>
        </p:spPr>
      </p:pic>
      <p:sp>
        <p:nvSpPr>
          <p:cNvPr id="19" name="Donut 18"/>
          <p:cNvSpPr/>
          <p:nvPr/>
        </p:nvSpPr>
        <p:spPr>
          <a:xfrm>
            <a:off x="5055020" y="-1690620"/>
            <a:ext cx="4477606" cy="4477606"/>
          </a:xfrm>
          <a:prstGeom prst="donut">
            <a:avLst/>
          </a:prstGeom>
          <a:solidFill>
            <a:schemeClr val="tx1">
              <a:lumMod val="85000"/>
              <a:lumOff val="15000"/>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0" name="Lockup_page.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531012" y="0"/>
            <a:ext cx="3678626" cy="1164224"/>
          </a:xfrm>
          <a:prstGeom prst="rect">
            <a:avLst/>
          </a:prstGeom>
        </p:spPr>
      </p:pic>
      <p:sp>
        <p:nvSpPr>
          <p:cNvPr id="21" name="TextBox 20"/>
          <p:cNvSpPr txBox="1"/>
          <p:nvPr/>
        </p:nvSpPr>
        <p:spPr>
          <a:xfrm>
            <a:off x="1301518" y="1421200"/>
            <a:ext cx="5075270" cy="441146"/>
          </a:xfrm>
          <a:prstGeom prst="rect">
            <a:avLst/>
          </a:prstGeom>
          <a:noFill/>
        </p:spPr>
        <p:txBody>
          <a:bodyPr wrap="none" rtlCol="0">
            <a:noAutofit/>
          </a:bodyPr>
          <a:lstStyle/>
          <a:p>
            <a:pPr>
              <a:lnSpc>
                <a:spcPct val="150000"/>
              </a:lnSpc>
            </a:pPr>
            <a:r>
              <a:rPr lang="en-US" sz="1800" dirty="0">
                <a:solidFill>
                  <a:schemeClr val="bg1"/>
                </a:solidFill>
                <a:latin typeface="Times"/>
                <a:cs typeface="Times"/>
              </a:rPr>
              <a:t>About Me</a:t>
            </a:r>
          </a:p>
        </p:txBody>
      </p:sp>
      <p:sp>
        <p:nvSpPr>
          <p:cNvPr id="13" name="Subtitle 4"/>
          <p:cNvSpPr txBox="1">
            <a:spLocks/>
          </p:cNvSpPr>
          <p:nvPr/>
        </p:nvSpPr>
        <p:spPr>
          <a:xfrm>
            <a:off x="1402455" y="2272523"/>
            <a:ext cx="6400800" cy="2624032"/>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30000"/>
              </a:lnSpc>
              <a:spcBef>
                <a:spcPts val="0"/>
              </a:spcBef>
              <a:spcAft>
                <a:spcPts val="0"/>
              </a:spcAft>
              <a:buNone/>
            </a:pPr>
            <a:r>
              <a:rPr lang="en-US" sz="1800" dirty="0">
                <a:latin typeface="Arial"/>
                <a:cs typeface="Arial"/>
              </a:rPr>
              <a:t>Mark is a disruptor in the HR space. With 15 years heading HR at 3 prominent organizations and a slew of National Awards, including the SHRM Human Capital Leader of The Year, he has made a major impact on the Human Capital function. He is also the founder of Human Capital 3.0, an HR boutique with some very big clients. Often quoted in national media, Mark is an HR thought leader with a unique point of view. </a:t>
            </a:r>
          </a:p>
        </p:txBody>
      </p:sp>
    </p:spTree>
    <p:extLst>
      <p:ext uri="{BB962C8B-B14F-4D97-AF65-F5344CB8AC3E}">
        <p14:creationId xmlns:p14="http://schemas.microsoft.com/office/powerpoint/2010/main" val="180762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Your Elephant?</a:t>
            </a:r>
          </a:p>
        </p:txBody>
      </p:sp>
      <p:sp>
        <p:nvSpPr>
          <p:cNvPr id="5" name="Footer Placeholder 4"/>
          <p:cNvSpPr>
            <a:spLocks noGrp="1"/>
          </p:cNvSpPr>
          <p:nvPr>
            <p:ph type="ftr" sz="quarter" idx="10"/>
          </p:nvPr>
        </p:nvSpPr>
        <p:spPr/>
        <p:txBody>
          <a:bodyPr/>
          <a:lstStyle/>
          <a:p>
            <a:pPr algn="r"/>
            <a:r>
              <a:rPr lang="en-US"/>
              <a:t>©SHRM2016</a:t>
            </a:r>
            <a:endParaRPr lang="en-US" dirty="0"/>
          </a:p>
        </p:txBody>
      </p:sp>
      <p:pic>
        <p:nvPicPr>
          <p:cNvPr id="7" name="Chart Placeholder 6" descr="Ignore.jpg"/>
          <p:cNvPicPr>
            <a:picLocks noGrp="1" noChangeAspect="1"/>
          </p:cNvPicPr>
          <p:nvPr>
            <p:ph type="chart" sz="quarter" idx="11"/>
          </p:nvPr>
        </p:nvPicPr>
        <p:blipFill>
          <a:blip r:embed="rId2">
            <a:extLst>
              <a:ext uri="{28A0092B-C50C-407E-A947-70E740481C1C}">
                <a14:useLocalDpi xmlns:a14="http://schemas.microsoft.com/office/drawing/2010/main" val="0"/>
              </a:ext>
            </a:extLst>
          </a:blip>
          <a:srcRect l="-15847" r="-15847"/>
          <a:stretch>
            <a:fillRect/>
          </a:stretch>
        </p:blipFill>
        <p:spPr>
          <a:xfrm>
            <a:off x="1030288" y="1275997"/>
            <a:ext cx="7011987" cy="3549650"/>
          </a:xfrm>
          <a:prstGeom prst="rect">
            <a:avLst/>
          </a:prstGeom>
        </p:spPr>
      </p:pic>
    </p:spTree>
    <p:extLst>
      <p:ext uri="{BB962C8B-B14F-4D97-AF65-F5344CB8AC3E}">
        <p14:creationId xmlns:p14="http://schemas.microsoft.com/office/powerpoint/2010/main" val="411574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Venus &amp; Mars – HR &amp; Finance</a:t>
            </a:r>
          </a:p>
        </p:txBody>
      </p:sp>
      <p:sp>
        <p:nvSpPr>
          <p:cNvPr id="4" name="Footer Placeholder 3"/>
          <p:cNvSpPr>
            <a:spLocks noGrp="1"/>
          </p:cNvSpPr>
          <p:nvPr>
            <p:ph type="ftr" sz="quarter" idx="10"/>
          </p:nvPr>
        </p:nvSpPr>
        <p:spPr/>
        <p:txBody>
          <a:bodyPr/>
          <a:lstStyle/>
          <a:p>
            <a:pPr algn="r"/>
            <a:r>
              <a:rPr lang="en-US"/>
              <a:t>©SHRM2016</a:t>
            </a:r>
            <a:endParaRPr lang="en-US" dirty="0"/>
          </a:p>
        </p:txBody>
      </p:sp>
      <p:grpSp>
        <p:nvGrpSpPr>
          <p:cNvPr id="8" name="Group 7"/>
          <p:cNvGrpSpPr/>
          <p:nvPr/>
        </p:nvGrpSpPr>
        <p:grpSpPr>
          <a:xfrm>
            <a:off x="914991" y="1101019"/>
            <a:ext cx="3225800" cy="2952750"/>
            <a:chOff x="914991" y="1552575"/>
            <a:chExt cx="3225800" cy="2952750"/>
          </a:xfrm>
        </p:grpSpPr>
        <p:pic>
          <p:nvPicPr>
            <p:cNvPr id="5" name="Content Placeholder 4" descr="Venus_globe.jpg"/>
            <p:cNvPicPr>
              <a:picLocks noChangeAspect="1"/>
            </p:cNvPicPr>
            <p:nvPr/>
          </p:nvPicPr>
          <p:blipFill rotWithShape="1">
            <a:blip r:embed="rId2">
              <a:extLst>
                <a:ext uri="{28A0092B-C50C-407E-A947-70E740481C1C}">
                  <a14:useLocalDpi xmlns:a14="http://schemas.microsoft.com/office/drawing/2010/main" val="0"/>
                </a:ext>
              </a:extLst>
            </a:blip>
            <a:srcRect l="4900" t="7073" r="5082" b="6171"/>
            <a:stretch/>
          </p:blipFill>
          <p:spPr>
            <a:xfrm>
              <a:off x="914991" y="1552575"/>
              <a:ext cx="3225800" cy="2952750"/>
            </a:xfrm>
            <a:prstGeom prst="ellipse">
              <a:avLst/>
            </a:prstGeom>
            <a:solidFill>
              <a:srgbClr val="FFFFFF">
                <a:shade val="85000"/>
              </a:srgbClr>
            </a:solidFill>
            <a:ln>
              <a:noFill/>
            </a:ln>
            <a:effectLst>
              <a:reflection blurRad="6350" stA="52000" endA="300" endPos="35000" dir="5400000" sy="-100000" algn="bl" rotWithShape="0"/>
            </a:effectLst>
          </p:spPr>
        </p:pic>
        <p:sp>
          <p:nvSpPr>
            <p:cNvPr id="3" name="Rectangle 2"/>
            <p:cNvSpPr/>
            <p:nvPr/>
          </p:nvSpPr>
          <p:spPr>
            <a:xfrm>
              <a:off x="1077572" y="2749078"/>
              <a:ext cx="2887179" cy="461665"/>
            </a:xfrm>
            <a:prstGeom prst="rect">
              <a:avLst/>
            </a:prstGeom>
            <a:noFill/>
          </p:spPr>
          <p:txBody>
            <a:bodyPr wrap="none" lIns="91440" tIns="45720" rIns="91440" bIns="45720">
              <a:spAutoFit/>
            </a:bodyPr>
            <a:lstStyle/>
            <a:p>
              <a:pPr algn="ctr"/>
              <a: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 Resources</a:t>
              </a:r>
            </a:p>
          </p:txBody>
        </p:sp>
      </p:grpSp>
      <p:grpSp>
        <p:nvGrpSpPr>
          <p:cNvPr id="9" name="Group 8"/>
          <p:cNvGrpSpPr/>
          <p:nvPr/>
        </p:nvGrpSpPr>
        <p:grpSpPr>
          <a:xfrm>
            <a:off x="5028741" y="1112048"/>
            <a:ext cx="3198295" cy="2941114"/>
            <a:chOff x="5028741" y="1563603"/>
            <a:chExt cx="3198295" cy="2941114"/>
          </a:xfrm>
        </p:grpSpPr>
        <p:pic>
          <p:nvPicPr>
            <p:cNvPr id="6" name="Picture 5" descr="The-planet-mars.jpg"/>
            <p:cNvPicPr>
              <a:picLocks noChangeAspect="1"/>
            </p:cNvPicPr>
            <p:nvPr/>
          </p:nvPicPr>
          <p:blipFill rotWithShape="1">
            <a:blip r:embed="rId3">
              <a:extLst>
                <a:ext uri="{28A0092B-C50C-407E-A947-70E740481C1C}">
                  <a14:useLocalDpi xmlns:a14="http://schemas.microsoft.com/office/drawing/2010/main" val="0"/>
                </a:ext>
              </a:extLst>
            </a:blip>
            <a:srcRect l="7037" t="9241" r="6481" b="5583"/>
            <a:stretch/>
          </p:blipFill>
          <p:spPr>
            <a:xfrm>
              <a:off x="5028741" y="1563603"/>
              <a:ext cx="3198295" cy="2941114"/>
            </a:xfrm>
            <a:prstGeom prst="ellipse">
              <a:avLst/>
            </a:prstGeom>
            <a:ln>
              <a:noFill/>
            </a:ln>
            <a:effectLst>
              <a:reflection blurRad="6350" stA="52000" endA="300" endPos="35000" dir="5400000" sy="-100000" algn="bl" rotWithShape="0"/>
            </a:effectLst>
          </p:spPr>
        </p:pic>
        <p:sp>
          <p:nvSpPr>
            <p:cNvPr id="7" name="Rectangle 6"/>
            <p:cNvSpPr/>
            <p:nvPr/>
          </p:nvSpPr>
          <p:spPr>
            <a:xfrm>
              <a:off x="5956884" y="2843743"/>
              <a:ext cx="1347695" cy="461665"/>
            </a:xfrm>
            <a:prstGeom prst="rect">
              <a:avLst/>
            </a:prstGeom>
            <a:noFill/>
          </p:spPr>
          <p:txBody>
            <a:bodyPr wrap="none" lIns="91440" tIns="45720" rIns="91440" bIns="45720">
              <a:spAutoFit/>
            </a:bodyPr>
            <a:lstStyle/>
            <a:p>
              <a:pPr algn="ctr"/>
              <a: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Finance</a:t>
              </a:r>
            </a:p>
          </p:txBody>
        </p:sp>
      </p:grpSp>
    </p:spTree>
    <p:extLst>
      <p:ext uri="{BB962C8B-B14F-4D97-AF65-F5344CB8AC3E}">
        <p14:creationId xmlns:p14="http://schemas.microsoft.com/office/powerpoint/2010/main" val="148103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Past History</a:t>
            </a:r>
          </a:p>
        </p:txBody>
      </p:sp>
      <p:sp>
        <p:nvSpPr>
          <p:cNvPr id="3" name="Footer Placeholder 2"/>
          <p:cNvSpPr>
            <a:spLocks noGrp="1"/>
          </p:cNvSpPr>
          <p:nvPr>
            <p:ph type="ftr" sz="quarter" idx="10"/>
          </p:nvPr>
        </p:nvSpPr>
        <p:spPr/>
        <p:txBody>
          <a:bodyPr/>
          <a:lstStyle/>
          <a:p>
            <a:pPr algn="r"/>
            <a:r>
              <a:rPr lang="en-US"/>
              <a:t>©SHRM2016</a:t>
            </a:r>
            <a:endParaRPr lang="en-US" dirty="0"/>
          </a:p>
        </p:txBody>
      </p:sp>
      <p:sp>
        <p:nvSpPr>
          <p:cNvPr id="8" name="Subtitle 4"/>
          <p:cNvSpPr txBox="1">
            <a:spLocks/>
          </p:cNvSpPr>
          <p:nvPr/>
        </p:nvSpPr>
        <p:spPr>
          <a:xfrm>
            <a:off x="763955" y="1246946"/>
            <a:ext cx="7387832" cy="35779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a:latin typeface="Arial" panose="020B0604020202020204" pitchFamily="34" charset="0"/>
                <a:cs typeface="Arial" panose="020B0604020202020204" pitchFamily="34" charset="0"/>
              </a:rPr>
              <a:t>Up until 1989, HR was not a term widely used</a:t>
            </a:r>
          </a:p>
          <a:p>
            <a:pPr fontAlgn="auto">
              <a:spcAft>
                <a:spcPts val="0"/>
              </a:spcAft>
            </a:pPr>
            <a:r>
              <a:rPr lang="en-US" sz="2400" dirty="0">
                <a:latin typeface="Arial" panose="020B0604020202020204" pitchFamily="34" charset="0"/>
                <a:cs typeface="Arial" panose="020B0604020202020204" pitchFamily="34" charset="0"/>
              </a:rPr>
              <a:t>The SHRM changed its name that year from The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American Society for Personnel Administration (ASPA)</a:t>
            </a:r>
          </a:p>
          <a:p>
            <a:pPr fontAlgn="auto">
              <a:spcAft>
                <a:spcPts val="0"/>
              </a:spcAft>
            </a:pPr>
            <a:r>
              <a:rPr lang="en-US" sz="2400" dirty="0">
                <a:latin typeface="Arial" panose="020B0604020202020204" pitchFamily="34" charset="0"/>
                <a:cs typeface="Arial" panose="020B0604020202020204" pitchFamily="34" charset="0"/>
              </a:rPr>
              <a:t>HR was known as personnel or administration in the late 80’s to the early 90’s and was a sub function of Finance (just as the USA was a colony of Britain)</a:t>
            </a:r>
          </a:p>
        </p:txBody>
      </p:sp>
    </p:spTree>
    <p:extLst>
      <p:ext uri="{BB962C8B-B14F-4D97-AF65-F5344CB8AC3E}">
        <p14:creationId xmlns:p14="http://schemas.microsoft.com/office/powerpoint/2010/main" val="297869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Away from Finance</a:t>
            </a:r>
          </a:p>
        </p:txBody>
      </p:sp>
      <p:sp>
        <p:nvSpPr>
          <p:cNvPr id="3" name="Footer Placeholder 2"/>
          <p:cNvSpPr>
            <a:spLocks noGrp="1"/>
          </p:cNvSpPr>
          <p:nvPr>
            <p:ph type="ftr" sz="quarter" idx="10"/>
          </p:nvPr>
        </p:nvSpPr>
        <p:spPr/>
        <p:txBody>
          <a:bodyPr/>
          <a:lstStyle/>
          <a:p>
            <a:pPr algn="r"/>
            <a:r>
              <a:rPr lang="en-US"/>
              <a:t>©SHRM2016</a:t>
            </a:r>
            <a:endParaRPr lang="en-US" dirty="0"/>
          </a:p>
        </p:txBody>
      </p:sp>
      <p:sp>
        <p:nvSpPr>
          <p:cNvPr id="4" name="Subtitle 4"/>
          <p:cNvSpPr txBox="1">
            <a:spLocks/>
          </p:cNvSpPr>
          <p:nvPr/>
        </p:nvSpPr>
        <p:spPr>
          <a:xfrm>
            <a:off x="214426" y="804425"/>
            <a:ext cx="2788858" cy="43390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1800" dirty="0">
                <a:latin typeface="Arial" panose="020B0604020202020204" pitchFamily="34" charset="0"/>
                <a:cs typeface="Arial" panose="020B0604020202020204" pitchFamily="34" charset="0"/>
              </a:rPr>
              <a:t>HR has grown into a function no longer subservient to Finance (just as the USA broke away from Britain in the late 1700s)</a:t>
            </a:r>
          </a:p>
          <a:p>
            <a:pPr fontAlgn="auto">
              <a:spcAft>
                <a:spcPts val="0"/>
              </a:spcAft>
            </a:pPr>
            <a:r>
              <a:rPr lang="en-US" sz="1800" dirty="0">
                <a:latin typeface="Arial" panose="020B0604020202020204" pitchFamily="34" charset="0"/>
                <a:cs typeface="Arial" panose="020B0604020202020204" pitchFamily="34" charset="0"/>
              </a:rPr>
              <a:t>HR is expected to work together with, rather than under, Finance which can cause difficulties in the relationship due to underlying resentment</a:t>
            </a:r>
          </a:p>
        </p:txBody>
      </p:sp>
      <p:pic>
        <p:nvPicPr>
          <p:cNvPr id="5" name="Picture 4"/>
          <p:cNvPicPr>
            <a:picLocks noChangeAspect="1"/>
          </p:cNvPicPr>
          <p:nvPr/>
        </p:nvPicPr>
        <p:blipFill rotWithShape="1">
          <a:blip r:embed="rId2"/>
          <a:srcRect t="12895" b="7819"/>
          <a:stretch/>
        </p:blipFill>
        <p:spPr>
          <a:xfrm>
            <a:off x="3217333" y="1484858"/>
            <a:ext cx="5293884" cy="3242363"/>
          </a:xfrm>
          <a:prstGeom prst="rect">
            <a:avLst/>
          </a:prstGeom>
        </p:spPr>
      </p:pic>
    </p:spTree>
    <p:extLst>
      <p:ext uri="{BB962C8B-B14F-4D97-AF65-F5344CB8AC3E}">
        <p14:creationId xmlns:p14="http://schemas.microsoft.com/office/powerpoint/2010/main" val="377814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Interdepartmental Friction</a:t>
            </a:r>
          </a:p>
        </p:txBody>
      </p:sp>
      <p:sp>
        <p:nvSpPr>
          <p:cNvPr id="3" name="Footer Placeholder 2"/>
          <p:cNvSpPr>
            <a:spLocks noGrp="1"/>
          </p:cNvSpPr>
          <p:nvPr>
            <p:ph type="ftr" sz="quarter" idx="10"/>
          </p:nvPr>
        </p:nvSpPr>
        <p:spPr/>
        <p:txBody>
          <a:bodyPr/>
          <a:lstStyle/>
          <a:p>
            <a:pPr algn="r"/>
            <a:r>
              <a:rPr lang="en-US" dirty="0"/>
              <a:t>©SHRM2016</a:t>
            </a:r>
          </a:p>
        </p:txBody>
      </p:sp>
      <p:sp>
        <p:nvSpPr>
          <p:cNvPr id="4" name="Subtitle 4"/>
          <p:cNvSpPr txBox="1">
            <a:spLocks/>
          </p:cNvSpPr>
          <p:nvPr/>
        </p:nvSpPr>
        <p:spPr>
          <a:xfrm>
            <a:off x="5820452" y="2626655"/>
            <a:ext cx="3013753" cy="20862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600" dirty="0">
                <a:latin typeface="Arial" panose="020B0604020202020204" pitchFamily="34" charset="0"/>
                <a:cs typeface="Arial" panose="020B0604020202020204" pitchFamily="34" charset="0"/>
              </a:rPr>
              <a:t>HR deals with managing human capital</a:t>
            </a:r>
          </a:p>
          <a:p>
            <a:pPr lvl="1" fontAlgn="auto">
              <a:spcAft>
                <a:spcPts val="0"/>
              </a:spcAft>
            </a:pPr>
            <a:r>
              <a:rPr lang="en-US" sz="2000" dirty="0">
                <a:latin typeface="Arial" panose="020B0604020202020204" pitchFamily="34" charset="0"/>
                <a:cs typeface="Arial" panose="020B0604020202020204" pitchFamily="34" charset="0"/>
              </a:rPr>
              <a:t>Biggest cost to companies</a:t>
            </a:r>
            <a:endParaRPr lang="en-US" sz="2400" dirty="0">
              <a:latin typeface="Arial" panose="020B0604020202020204" pitchFamily="34" charset="0"/>
              <a:cs typeface="Arial" panose="020B0604020202020204" pitchFamily="34" charset="0"/>
            </a:endParaRPr>
          </a:p>
        </p:txBody>
      </p:sp>
      <p:sp>
        <p:nvSpPr>
          <p:cNvPr id="5" name="AutoShape 2" descr="data:image/jpeg;base64,/9j/4AAQSkZJRgABAQAAAQABAAD/2wCEAAkGBxQTEhUUExQWFRQWGR4bGRgYGR0eGxsbGiEZGyEcHxwgICgiIB4nIR8dITUiJiwrLi4uHx8zODMuOyguLisBCgoKDg0OGxAQGzckICUvLDQ0LCw0LiwsLCwsNDcsMC0sNCw0NCwsLCwsLCwsLCwsLCwsLCwsLCwsLCwsLCwsLP/AABEIANMA7gMBIgACEQEDEQH/xAAbAAACAwEBAQAAAAAAAAAAAAAABQMEBgIBB//EAEIQAAICAQMDAgQEAwUGBAcBAAECAxEEABIhBRMxIkEGMlFhFCNxgUKRoRUzUpLRB0NTYnKxNYKysyVzwcLT8PEW/8QAGQEBAQEBAQEAAAAAAAAAAAAAAAECAwQF/8QAMBEAAgIABQMBBgYDAQAAAAAAAAECEQMSITFBE1HwYSJxkaHR4QQFQlKx8WKBwRT/2gAMAwEAAhEDEQA/APuOjRo0AaNGjQBo1846k6nPnErsEUMa3EchQQOCP5DUX4SNwpXIKFq9O/geqMGyWu6c/wCU679H1PlP8zdySjs2t6emnY+maNfNG6bHdDLJPmt688E7QS3zEgCzxzqj1KERxqyZDOSxBG4cAFvox8UPqOeD9asBPn5GJ/msoJt4e3+SPrOjVDoBvGgJ89pP/SNX9cGqdH1oSzRUu4aNGjUNBo0aNAGjRo0AaNGjQBo0aNAGjXzX48nYZZAZgNi+CR9dKOky75VWSRghuzuI9iR7/Wtelfh7jms+LifnChjPByc1d/Y+w6NfNciOEQuVlYvttfzCCTtgPjdQ5Z7HJ4IHjWd/FP8A42/zHSP4fNyZxvzpYTScL9z+x9s0aSfBbE4cRJJPq5P/AFtp3rzyVNo+xg4nUw4z7pP4ho0aNQ6Bo0aNAGjRo0AaNGjQFGfo8DsWeGNmPklQSdcf2Djf8CL/ACD/AE1X6t1hoXClYgpBKl5dpIULu4K8UTXn7/oqfN3u0yOlsYEYRybioLEMDQsc8CvNXpnaOfQw29Yr4IYYONgSsyxxwll5I2UaurojkX76u/2Djf8AAi/yD/TWf+HpnibIcqzqD/donrskkeDZoAgkizY5Na0PTuqCXd+XLHtriRCpN34Hk+CP21c77kWBhtXlXwRdijCgKoAUCgB4AHtrvXEModQymwfB13qXZ1qg0aNGgDRo0aANGjRoA0aNGgDRo0aAp5XSoZG3SRI7fVlBOov7Bxv+BF/kH+mmOjVzPuc3g4bduK+Au/sHG/4EX+Qf6aP7Bxv+BF/kH+mmOvN2rml3J0ML9q+COMfHWNQqKFUeABQF8+P11JoB0aydEklSDRoJ0aFDRo0aANGjRoDMfC3xBLkDNLopOPlSwoqCiyR7auzy3J+g/TTM9Qke0EEqEghWYCg20ke5r258WdfLH6Ur4fWMjfKssObkGPbI6hWUo27apALG6s3QAqtX5pDl5eX348qbtxQLCIGYCJniEjOQHUbixFGj41ztnolhK7Xm31NOXzgY0eIScnnarAgVYLFqW74uido83qKHCzaUtBEzrsokRnlA3qJ3Brsj61bfvmollky8aPOedQOmhp41dlLlJStNtINngkggmquiQaWHmuYIcUmeSD+0Z4yiMTI8MS7hHdgkWbPI4Gljpm06tnyYOHLNHGpmaYRpv30QZNiswJv3J4rgr7Aa6LZEEhky442gigeaSeLf/eK7Uqo0hP8Ad8niruj7axXXenuIchTFkRYoycU4yzM1rvOyUD1E1fIBPF2KOrnxVjos08MZkEC9KmcK0kh9azFrJZiT6h7k8ceONSVPc1HDWxu8Dqj9qJoMaSSFokdWLxq1Ou4AqSOeRp+uvkEHTnbp8Yx4pmVWxXyUjllLzQ9vc6oC1A23yIR7eKGtd8KdRxoscnFOTkQtI52lWdoGAW4SD61r2DX5Jvka1F0c54fKNlo1BhZHcQPtZL/hcUwo1yNT62cQ0aNGgDS/r2K0sDIlFiU8+KDqTYPkUDx7+NMNJer4cryEpv27ABtkKi6nvgMPcx8/p9DrMnS2NRWpn8TpucFjDiQhFVdpMRUEUbJ3eoAKAeAQ1EA2Tqz+E6jwO7JQ2235PP5R9/8A5vkbR7ckatSYWSxk4kFhitSV6vzdv8f3T6DjxxqLJaRZAJN6qz7gN4N01mgZOfKivvwhrjn1K4OtX2I8aLPYX3HqlII7VMNhrmyTbVfC/axephiOYseKaN2KxruLoHCsOCWcSC7q/fir1xlQzRxL3GcFhta5OL9FeXAHAc+RZ4vkAqjM3cMoml3DOWJUMjbe08akqY72+5bkWK4qtM16NDL2LMOY0qpLHDuRhGY7x25Rogy2wYjlvSTyEAFkeTNh5mapIEdehCq9lgl9t5X9/Sd5WPk/sSDrO9KymEWE0bSjtjAjb85lQd3ZarEPS+5W5ZuRxXjRk5EqYiSiecvJiZZYmVzzGU2EC6UrZ9Qo/UnVUkuCPBbe5oxJkOdzdxS8vbQlJlBX1bXKq6lBS8k+59r0QYZllKvDkpdjfvO3+NvJXjwoPPJI81el2e7w5PbSaYqZsdjulduXjyt3k/KSinaPSCBQGqC5MsePHIJ5rl6esshaV2JKvADts+hijMoIrkgk3Z0clygsLQ1uJBNDvkKABUe/zzJVDcKUxj3AHkce2l/SYHihx80yyMnYeTJ3yO2+03rtQ2tg/Tbxph0KMJiyCU7Elkk27nDsFkJA3OGbc333GhQJ40lXFlaFMeSWKKOKCWIss24SFk2KSgAoL559/GpJPRpHGSp0XMzq8VSNk4YVzEJVG5W3qWVOWobSCVvzQ5vjU3UOqZTS46CIxl+6GUSrT7VUhlfaeOfoPfjUYw8l3LlIBJHjiIRM+8SAujOTx6VKrtFg8nnUWF0mdGjeJYvy5JSsBlNRpIiKAGCngEFqA8NQ1n2iGtwsXtgje7+Pna6r71qzo0a9BQOsb0/rs/fhWQsEdmDdz8MBwjuKMczm7XxVVfPHOxOvmvQ8eQyRROvaDhgxaKW3Pbfcvrx0UAkB9ofjawFhuBmW6JeqfB+QkWVEuVEuPlzSSygxM0i7mLER03qJRQCCD4Nedez4zxZE02DOIhPGiyLNjytRiXaroVobttcc39/Zn0bpSzpvWWQqrEU4FtW01dnjmj/XwNT9J6cRMnrJ2+okPvsrY554J3H7XuPmq5ZkqPQ5y7/LzsKenY8UOXBOZpZVjxBjHfFIXdtxkLkkf0PixzpfP0eOGMlcyNMhMx8uImNitSAXG6+eR5qjqaKfN6jkZxizHxkxpGiiRFU7nTcCWvkgkA/v7Vz5n9bzpB03ELHGyckP35Nql17QPgeAWUFuKrjxzrWhqp3uvNTvMwWyMed5sxZXeaCQiJJDFGkZG0IllvVyS3+mus7HTInkllmIEmG+KdsEgruOSHFiuOOPr9PaTonU8nG6g2G+QcyN8czROwXcGUsNtr5+Vv6VXOqHwS+fmRQ5aZ+9+9U+O4UIsYYggAKSGK0RwPI545aCprW1/f8ARP0mHJKGCPOQy9NaMFezIsRRUkXY9NchIF2OBtFcm9XOi4MAWU5M7PJkStI/ZWWOP1BV2geSKA5POkHQsSZcvqbjLlTsyx79qx3LuL/Namq58fU6t4s2fmz5wizjjz48zJDj0oTYpoM1gkggeaPPPggayakm29e3mx9L6cV7SbCWWuC3kj6m9WNZ2Pqcdhmzo1qi6WtCuGHq9QWwRfHHOtCrWAR4OuiPM0e6NGjVIGqfV8kxws48ivp9QPcHVzVTO6hHFQkNbrr0sRx9aBr99AYOXKgayYArlY/GSRzO3BFpzXktXHAo+dXML4gaIJFFEiryRulBdiZxEADs22SHJAvg2Dxp0+RLM0phKBYwNo2A9yxuqz4vj+mpWmmllKIVi2IrNahjuYXX2H315+quE/r5R1sz3w1OHlDB8nZ/eBe5e5QECjtBQdhV1b7EUfa7g6bsnMyRwSSPLIwMqbZFUog2oW5NUxNccn97i9VdkgNrEZCyu+0EAp4HPHOjLjmM2KGdRJUgBC2BQ81YuxQr2OsP8Qt4q9vnX1Dv3CGfqGJFjifIXE3MNkDQxJJ6Yz8qjwVWgLsAX7carfD/AMS4uUwx7QFgUiEuKgQB/nQbZGHrrwas/Xgah+J4O71zDhl9ahEsVwSO454+hIFj6cadfGGDj5M2PIuQkT40nPpLE0yHbQI8EXfsCTr10q1OGebby8EnxF1XHwjuy3iklYAqqY432u4K5tvChnUWR5aj50lwviHEzguPGywyehIhJAqoUVlYw+iQ+h9qjZYBoefGq8pEnX5mde4IU3IhIA9MaEctwOWLc+DzqD/avPuWCcRGKRGKht0ZLCg6m0ZvBF8+L++pljsTqTVyXBpM/MxemRumVtc5EhlEMMe1QAqJ6VLUB6bJJFsWrUXQ+v8AS8vuIsLIVVnKyLW5RW4imIPHtf8A9dLf9oe6DPxM54y8CqitxdFWc+/F01rfkrrWdKiwcydc6Eh5kXbYZgVsMPVHY5piPUPpXga0kkiOTlI+a/CnxRjY+ZmTyh+1kF9tKLp3Lci+ODrfD4nwcbGjyvWBPu2LVu1E36boAfUn3HPOs/8A7PWA6p1EnwGl/wDdOu/9qakviZap3IYHqQUaHqjYBgRwGAIs8ePqNHlctdzMXKMLRofh3/aDiZcohTuI7XtEiqA1C6BVmF1Z5rWs1lumvgdRliyozumgHAsq6f8AUgIsXdXa+avWp0Z0jfJXzstIkLSMFXgWfqeAPqdfPfhPI35MC0jONzEtNG5A2OrdtFyHbh+ASt7WcNRHP0HPxBItEsCCGUqaII8EH+nP11g/hqE/iMZfTt2q2xO6ojZUdLLGZkd1CLGTtt1fdwNCSu0aDB6eYHMbt3C6SGwu2728cEheBV/6666YxMqFTE3HIWQEgUoLUIxzQHHi/prp8hmzZI2CFBCQCA2/wpIbn5fVwQPtdjUZLG63MShA271INKm6yvBr358eNeTEg1Ja8nZStGI6LlYmNP1OPOKoy5DzRq5ILK+4jbRBYkVwOeRqCTL7cvR82WNcaNxPuPqKI0oYKSWN0QQ3nwG9hrRtkOWWSfEeehY7kcbVz4BEVhh5r7aZdVzpZU2NFVysgj7fcD7FUgHcnyFrtqAA9x513p0bWJFyutX9KMn0/MVuqLLjVkrh4DbjEbVnHcIRW5HO4Afv9Dqr1DqeJI2Fm4JWHPmnRZIYnssGJ3h1FcX/ABUN13zwRosbIyMeFQiGNmWO1jx1VbftbiNqH8wM0i7PUaW9p8nzEjlWSOWKFd8hcmVMdRaEyqrbthY8LG1swsSeGv0T0NqSXn8i7pHWMbH6j1SLLbb3poQi01tZaq28/wASn9DeqfxZ1jCyYMjIfbidSxpGSPbJUzGMgA8AFgeRdHbzzrY4InOTCZUZuWBYwqDW0VbhOADfFqSW4JrbrrORu+z/AIKKWRW9MzReoCzXr2/wiub53f8AK2hFNZrrtyT/AAsO8j9+NDINm641FFkUkfKP4t311pQNKujZTM8gaHtDg3RFsfmskCz/AD4F+4021uOxwYaNGjVIGqWbJkBvyo4mWhy8jKbvkUI29q5v3+3N3UGZAXWhI8Zu9ybb/T1KRWgEu6aJ59sTFpaZCtEBiKO4/Y/9tdr3IZndo3k7iJZQA+pRRsew99VpY3KSRsMuT7kwbl2g0wCkebBoj2Go4GjBtsuddreHY0wUjkfVTTC/f1X8vHn6PZve16b/AFLm9CfGhkihjSSHuI24uqruYMTY4v6fy1AcBwkBeJpEXuBo+CQr8KCD9tWuodSjdlZMxY1AogC7N/Wx9x+zfQ1Qlmor/wDEGJAvhBW0lQCea4vybsHizVz/AMq77V8q+gzma+IWEHWsJ2URp24wB/Ct9yPbfigSP202+IOrSYr48Tx480+RNVFQSIyVUeAvNnyRzR+mrHXsfEyoIY59+RKqmnhrfaqN5tqFHzR4JH1AGl3w70Xp+NL3olyJ3UoELhSN0ioyheFXdte+flAJ44v0OUeWcqkm65Kd9r4hlDUvdWkLGgd0aVyORypXj31x/tdUCPGgUL3WZjsUk8UEXzzzf7kHT34nx8LP7fcjk7lqhdaVow0pi2vdg+sMAKbkeQDel/w90PAxzHlLHlS/xq8oXagGwb6G26LUPmPBIHF6meF2RxdOPc0cnxHH+O/s6SIUyfMxG1/Te3aRzfPv7aygwUxOvQR4voSVLdFPAtZSVr2HpV69v0oaY/FsGFmHfLHkK8av+bGFBKQvtfySCqMb8Xzx7jVj4U6Hi4skjwxZMsilk7rhT4O1gtUAb9yASPFi9VTjwytNsRfA8yL1TqCu+zc0vJbb4lJPP6f0vWmf4uhXKx8dQZIspAwmaS0pu4AKINkldpHHzDVHr/wzgTymaVJo5W5KA7d5ryeGAuj4Isg+/Ormd8N9Oyo4sdQU7YPbKBlZQSSQSykEkqT6rJon76txbsJSSpGd+JOnR4fV8JsQCNpXUSIngKzqpO32DKW48em9fVNZX4e+AcXEl7ymSSQfK0jA7bFWAABdcWb1qtVlgqs8Ovnnw+6vl45VydpZvV+GFgxyD0GGMF/rQO0gE/w6+hnXz/oYK5OMC5dVtKbHyYggVJdpuWZlJG4pyCaP2sBLdDLK56hIQeVj9X8NLtjs2tsx8cGlNV5F6uYWMd6XEiGiUJQckVyakP6+2p3x2GU8jSJs2kKu87gSIx4PpFlT7e983wryHjhHDrE0gKJ+bAjO4K+lGAHN8Eff9NebGVyjodIck/TuoPIsZaRz6pgSnnesqhFagP4L4Pkc6jaaTbuLSkgKWFNfcIl3orV6fC0BxYUfxarYyOQPzZ9ooV+Lj4vjni+dWOomBDtbLyrsAgMa52mwdlGgwPH7c608PM7sueuDnOn7UQ9O9RLO0kct7WVe64FEEewPHF86V5XXQvdmVEjllRhuElso7SFaW6BBABHni6F6e/2gDEqYsryMDZeRSSEO4biWUDZuFX9m80RrvJxcttwEibT4+UMSfuF4B5P1rW17KqtjLbeti/H6o0td51KELZjkKEOEkJW7oeKIJ814rVhIn3X+HyitmwZlIYEVyC3P0r9/1n6o77GUsGHbVrFc/m/NwBzX017LI/J/DT0SQLmCg814LXz9NS8z0QquSy/Tnjk3QRwgV5ZnB5q/Fjx402xS+wdzaH9wt1+16p4srrSCJ9ti2Zhxu9R+5q64vxpjrUarQrsNGjRrRA1nfiuRN8KSoWjbfZDFSp9Avj2pmJ+wJ9jei0aD3nzvp/VY4pS6Y7b/ACg7nNMoNEH+K9woeCVXySdPngj+YYUsm8Bt0ciFCXFmt0qmhZAND3qgeVC9Ydnjb8REry2GPbTfCoGUwTceNpMQFNZtX+o213+JsswvN3FSopJNnbFAxwwTVZ55Z2U/aqo86UyOcew/ODhorKvLAsPVvIBJJo1XpUnx9L9ySakOHDuFpF6z6iDNZF7vfz4uz7gH9KP9vTbgokQiSSRTSxgxbchohRIrc449d8+PpqOTr2RtDd6Aert2VXtWcNsgSFvNdxQeOKJ88VlqfcmaPYsiNg6GExnYsoYxxSsBY9xuLEmyRXk3+3ePAkURVXkBSWJ1L48o/u4449pG2+QhPHix+9DqPxJKUKLM97GRgyxKwc/il+ZWO5wYwAUAX0k87qWTI63JHv7cyCoWk7xWMl2iiVgjGgCLJH1pSARydHBN2wpIlTGZZY2UGQ8OLgl2u0szyMQRQQx3x3Lrg0PJv9Q+GiMeNWljCwY+xmdCQu3aTIovg0pF+wOocTMlyZBFNJ+XKuSdqqoKHGnhVaJBs0xu/oPB5Nn+zFfHlaKeRzkY7IiSyAjc6k+PAbkA141jppGo0ynPjwmNlOTGLiy1JIIA78hks342iN+DydpI8HU8XUI4ZJZ+9HIxRyI1Uoz0XZRJ7b1EboLFkK9+NQ5vTIN775wWmUksEU2359dsknaQC1/XaosWQff7CEhZ3nAjkAbcAOZW/E2K3HaFEviyTQ583KS2OiUBpnyY0km9pGYD0bUDnkbjZ2iyKJo+ODzqfomJj+Yd/pr5gy+zgcMB/ibUGFhxRqUE9bqooAjbVugWF7jz5P7Ae7rFx9l+t3v/ABG6/TjW1TMNak+jRo1sgo+K+tfg8WTI2dzYUG0Gid7qnBo8+q69/HHnWIlzcbE7keR06KN8WGOaIIyuZFdjAquxQercQCTu59XNAnR/7Uv/AAyevO6L/wB2LWb+I+jZWfJlzLjPFWNFEiSlLkeOcTkDaxG3jbZNGxrLb4O2HCDVy82L3V/iMQfiDmYUXfjjikIR96vHLIISbKA7lPtXNAXWqkLzv1XHvBiiH4dysTyjhDJHch2oQJBx6Bf/AFCtcdY6RJPjZS43TBjBkhC2kaSyOJkdx6WI7aqoPNWfGtZkYEh6rFOEPaXFdC/FBi6ED6+ATqUa9lLT1/gzWD1qF+xOenwjEyZ+zHLuBktmZFZo9nCsyn+I/XUSfEkYxnn/ALLTswkRbi6EswlWEKgK7iApuzQsFfvqDp/TclMfBwHgZDjZayPOzIImjjkeS0O7cSwIFVx76gHw7kNhyIsVyFvAdCa/Gd7kbv8AB6h+/vpbLJQv/ffjuNpviOWD8Yo6fGrY8StKqzgJ2CHYBSE+f1PwBXzerwD71zqKxCSZOnb8aFI5HkZ2QsJRz212lXKqRfqHPGpuv9LlMnVjt4yMWNISWUb3VJQQLPsSPP10i678PZEi5SNhvPJJDCuM5ZO3EFjUOAWb0NuDeBySOa51GrJGMH57vX3jbqnW+2MxYsINFh0JG72wFCFl9I2m2BYmjwABzzQ96l1KMyztB08Tpj9t5n3kSFpQJKjQKdzAEEgkfT2Gup+j5D4/VgIWDZIUxKdtt+Si15oEMCPPtryGPNxJcrs4rSPkiEwv6e2jLGsbCW2BAUi+LsaUFl4/n3fcj6z1GMNkyjE342NMqTSd91ct6N5SOipC7xdsL519H180yOhuk2WrdNTKknyO5DNIkbRBJAm4OSwZQpDGgOT+uvpetIxiVSoNGjRrRyDRo1jPjKos/p2SeFVpY2P/AFoa/wDu0I3RpeoY4EUhSKN2NtsIFOw8X9z9TpQ2fkcXhLze4b1tjQBr9TQ5vhTfsdfPfh8O8UGK/LS50E7D6xyRCc/+k/vemWJ0WLMx+pZc4LzpLOI3LG4xEu5AvNAA/wBNWjCxL4NPBE8YEf4dwJJG3/I973Lkse38qliB9v56p4mVkvn5kCNG6wiHasiKFpo6Y2q3Zv8Alx440gxIGzcnAWWSQdzB/NZWpnVWa1Lf8xVSfrz9dLviPKbGyOowQK+0xQISvJSGOONWNn3IKr/5joo6klP4fY13WjkHKwsVJI8dpEkZpI4kaglsqqGBpRXj+vHOhzumvShDFwo4ZFpnW+QKIF2P01j+ofDuIeoYEKxK0DwPxz6gqkqT9/e/cknXkHScfLys45SPII5Fx4QociIBSLAX5RYHJ4v9TpRU2mayLCy1rdJCaHJCcmzbV78gD9TpT07pIYjbwECA9yOWMAqMcWLChzuh8XXKk+KOQ6e0mXH0ZXldWc5MZkU+vYNtgN90G29OcrpGMc/8NkAtiYuKCkZLEBncDca5J9VX+n01l4ae5epfBoIfhuVSGLR8G6s1XbeM80P8W7xXFcaux4LQoxDQ7CynlCwFJFGKAI91P8x99YjqeKIh07DkMuTjl52ZFVtzqlMiFSQSFv34ofYaYdD7mPLldmCaDEfYY45IpTTFWD7AllSTRvxwPHFTppIqk26NrgiKVB6UJ43UpUbuCasA1emOl3RMULGGBkJdRe9pDXnwJDuXz78/XTHVSo2w0aNGqQo9b6VHlQtDLexipO00fSyuOf1A1WlIdjazg0eAQOK+l8XVfrpvpP1nFx3dTNCZGAoEKxoX4sfce+sTSe5U3sJYRLdMc6O7os0ZXgiuQt+/F+Rf0GrWFluuS6yM9R+WJanBCqBtvaObawAflHPJbhpQsoij9EAiVxGy16+9RayL/r9Dq1jyGGSSSWMhnZwtbb7YKkeDXJJP1PF6jnTYylXKmZ6LSwPV1vx3NWfv9h44utV8lzHEzq6AWv8AdRmIgVLV+obueeCKo+fBt5kitubfOLYeJAFHNiq9uD+t/fiv1+dWgCjuWjV+Yxs2HsEAi/FAmvHn2PPNrubS9Cv8YhO4jMcfc0SUZpUWtj7wVDRngkEHwGFWOBpjg1+DxGUlVpQqjmywoCxsFVYG0AciuNK+sZc29C0rJGUtGiiyWHkjYwhbhxxZIXzwOCA0iV/weKqoQ+6K1Pc45slrtgPf1c/XnjXeauJxT9orydWjUAGaWqr+7m5s7QR/p/rWrk8ioqPJMRDKSBZZeXVqHPINE+a5GqWaHeViVy1Ac8LGea4FNv8AHF+PG0e3M02WDHjLUgKzAFWUhmAUsfTbceoCifIrXJQSOzD4dy4u7xKSWG2mn38gnwpF3xVn6EfXWq1n+mSK8qsBkgHcfWg7f25r+WtBrrFUc7sNGjRqgNZv4/6BJmYvbiKiVXV0LEgWLB5AJ+Un21pNGhGrVGSg+FGTqMOSCvZixxGBZ3dxQUBqqrYau/20pyuj5mMuTjwnHaHNlfY8jsrK0yncu0KbIUGv0v7a3eXE7bdj7K88XekHXceW8UNJ6jkjawUHaBHNzR96+t199YliNcEcFQph6bHh5mIzzxKkGL2m3NTliSd22qCnn31Lm9GC5HUXmkiWPMiVI/Ud1qm0kiuOeRROo4ut5cgZUZmkijc+mNKkdZZo1D38qkR87a5J54rVyTq+Qr9wyDYMp4e1tWtoR2FtV7gR7fveosW9RURZ0bpcsX4DJnlh7WLFJE7q7G7JRAvpF/wqRwbHvqdMbKjny5sE480WQQTvcqYpAtmwFNimDV55Hj3iyMnJlhiMjPskbGfcUQBZGlj9KV5T1Bhus+nkmyNWIGkfOjUyEFJZ1DBUBIVMckn00SbNn+VanVd7Eyoo9G6AI26asU0Uv4MTPKFY7j3QD6FrmjxzRqtN+q9PyUzRm4gjbuRdl45mMZsNYYcH6ePt9+LPRurOnd/FykMtFozHW22YBkZR64yAOTZFGyPGqi5WMSKlAG0EMYm552Ej7WLsjyfPB1rPJ6pWVRjVbFSX4XykixJhLHJmY8kjtvZtjd8+pFY8ihSj9/Gn3w3j5RkmnymUdzaI4UZmSNVBs8gepieePYfoFseVi0pEy2Df90/gEHwea8/bg/Q17jz46hXaavSjDdEwNbhIGP3o1fsP01M8/wBppQjwzYaNQYWWsqB0Ng/UEGxwQQdT66ANGjRoA0r+IZGEabWKlpUWwa4LCxYBq/GmmuX8Hmvv9NRhCfqmKol7uyWRmULSBKUKQ3k0eT9z78aWrA/G78f9yHUj3+3Pnke33rSLobY8y1J1LLM4VmfZNIEO2yxQlACK5oeB+mr/AEXpypA8oyZpVlaRUqRpI9rMSHKgX3KXkjmydcM16o6ONcnsDZMbL2knVifzTsLK8okW/mHCmNnJcEA7UAbij5eS8TFxO70pAeIFTRlBYLsXaSK4IJFrweDqz1WVZ5UAkYRIVpSklFhd+F+hrk/UEcDVg9IzDz+IXeAdpLEgMdhFrtAIBUjnmmPI9+u4tCb4kGO7Izdt40UxAXjLIsiMwZSJksgUAAv3NGwdHTycdbi7MNpjB2jijjJMrspZm2AWAKFqBbE17aj63KE2vLLAbFxysI+43rCsAzlGUhPUAOLLDcAAC/6fkSCKJWZPVGh2lw7MCALtnax5PzMPufJs3UTlFe2xPH1iRe4TlfmSNGBt7RWu1v3guPSp2/NRBJIAsgjnp3XJX9QdFBKSEKiUxdsdTZq/DkX5+XnjnRyzS1/ut1HaCV2swVioJ81urxzWuceeXvwpNsVj3CVjJplAUqSPsbHn2v8ATmrZ2tdjNwddyEgDI6ALaKnbUIKw2yLpRfDqOB7EivFa74YyTJjhy/c3O5DbkYld7bbKEpYWgQvA1dzcJJY2jYUrD24P6jXuDhiIEAklmLMzVZJ9+AB9PA1uMWnuZlJNbFjRo0a2YDRo0aANKPiTHLpHUTSMsm4bZDGUO1hu3D9ar76b6WdVxoiweQyihVo8igC752MBya/Xj6ajqtQZRcFmRVOBKBtKUJyC6MdzLJ/iBYuea8n2NlnPKi0DiZBbuGagNw7hUg8g8jkiqr7al6nDFGEozyFuK/Eyiv1puOa//vB8XqDpUmzhIW3Kzm6V6skj1PQ8n+euUnGKNJW9ipHhxIKGLltt27LJO0QsHVVtuBuA496H01anw4z+aMfI37nlsMV9RAVgabdtYIvFc8fXXr9SrcQrkWwH5z36XWP1cULux58alHVmj3DZbjfYMjMDs28KSpNnd9vGsKcefPkXp+gk6e/bBAwZSNm0K/cIVU5Ea7koC2Kj+poXqU5jBxWATYtm2SHgLu2g7AbLgXfn1fW9Wpst0WRxw5eba288bPqpFGhwNX+t5UXpSeSSKRQGuLceG3L8wW/4T9NbhNPTYrilwQ9Mx+5HIxxVRg21Y2Uj00P8QW+Sxv2sj66tQLKAAsEYAFBbHtxV/QDjxpLIcZxRzMuidtWx5/yHn9fHGruT05xEjxu8oO5huQyPThSo/vFFACvvY4+u3rszK31RpYVAA2gAfbxrvVHosbLCobzz/CVoWa9JZv8Avq9raMho0aNAGuZAKN8iudda5kJo1ya4/XQHyrD6oyxwL+LUdg3GPwc7bPSybdxALKFYjkAmgTp30rq+OIPw65Evdlk3GQQSp65H3GqA2g3XnjVAt+TBPPl5ys0vbyQGkTtt23cqsar4DBBYBFH+Trp0mQ8MZL5FbpFWQlFZoy1Rl1YA7touwAa/XXlhd+fU7y88osZPR5VJvNdfAHL8bvSP4+T4/cX7nVaPp81V+IJlZwSodttAtuG66s7SOeQFPHldVcvGieVZSsx+UyWkZLkKij+KuQvvd37VWm+BhpHGqI+1D/DIBv4MjU20UAb8/b3vXWTf6UYzCtunypsjEThzEqhkIK71mMgLOVYKI+W5FvuqiRxen6YXxINuPGZNoDLL6iqkNfO5CDZ+xFnj6Ty4iesCSMvR4FcGo/Tft8pAB9j9jryZYkYdySJQdri+FreTtBuiP/39M9Se2X5mK1sp4XR90qiTDgSKqNInupNfOeNwHt/rpnhrks0bFcWlFWA9gEA+gkcjbXI4/lpcuRFsUh1YUppUJa1A4NXTcgbbrz9xqSNFcbVO7fSgiNhRoJ71Xjm64+usvFkv0lr1NWNGocSDYu3itzEV7BiTX9dTa9C21Mho0aNUBo0aNAGoM3GEiMhNBhV0p/owIP7g6n14wsEXX3HtoDHZnS5IHAhVyBRDIkagn1eQoAuvfj+uuJUlVGMyTtSHcxZfUoAYqfSfJHtXmh76Z9TgVSEluccNckqIRfHAAXg176VyyrG8g/CsFIMfzuN13upvuF9vpd65ypqmVOmXJMrGqu5LTudqUaV7WUj5L8/W69Vajk6niElu9LG7bydoPIO1WAtLK7lABAu+RxqFsdA1HDkIsciaYglaHIqje0Hn5jtJ58drhMbMeJypZKEzodp2te4lbG4ueB5C+KGs5YvxnRSRZkeGQMEWZwCxfaKK99Q3uOasVR9/fXUU0UpHGWSTtLB2UWDVnY4A580P20dLYw2wgKMworukY0hfaQxsUeeABZa78nV9uqSDd+V4NcE/Tz8vPIP9NS4pkd8FLMRpJX7eaYw21VQJe08eDY8888HnzwNMOjYc8ZfvTd0GtvAFVdmgBRPHHPj76q4+XQW4F3FqBrbyP1HHkAG/P9W2HM7Xvj7f09Qa/wCXjW4SzGZdixo0aNdDIaNGjQBrx/B17rxvt50B82XMwa/8T6j/AJpv/wAen/w9gjKwlWVpmAkk2vITudbdA3rBIDI3j29jrnp3w3kNGrT5uUkx+dUdNoP/AC0vj3/01N8PdMfGZmnyZTbSBUkkUoV3Wr+OHIo+fc8a88U07a8+J1k1WjKLYvT6Dl5DtJN7G5vc5egnKeTvA2/fUWZjYKHhpncOoG1SfDpFx+XT7CV4F3x53C/M5O1H2++GEMJRajBHbZXU/wC8BMnosm9vA4FnXDrCdv55iaKSTaHiLWe9DN/A1EKY9ho87geLAOs0nscnKRM2BgVRllIDPfpY0QVVyT2+ACEBY8DjkWbYNAjwIzQhz3GWu5srY8gBBsc3/wBzpXJ2pNsaTFi4mjdhE1Vly76A3Ahhtq+R5scUGmX0gn8le2zhHYM6+N8m4j34okfcjVbkt0VSbI4YHWOSGKJ09W4lchN6kncBze1faq8X5JJ056LgmMMxllkL0SJGDbCB4FAc/X61qr0nFUy5KEDaroAteKRar7VWm8GKiXtUC/Na1G7K2TaNGjWzIaNGjQBo0aNAGvGYAEngDyde68aq58aAzuRlxPJzPEfIAKKSOflsjzz4P8tWsXMQJ3HmR4QaDVwH3ba8exoa8mEcbraQ0SSKj5oV7+L8aw9nsfh7/wB4Mj/yVtr9O7rzSlT0NMY5eai/iS8kxnDyq6CVlVYjLGqM/ntqEKkMALBko+TqtivI6z9uWVmhgyGiCSOQWDv2yLNuNpG27BBU88audS6vMnddJZSrJklSwQLcTALsUEkBeVtq3ea1dyMmVJpIO9M9vDt27N7F1mZlDHaEX0br9gCB50zKzeci6Skzq7YeQrqDQ9bMgYrF/E4fd4NgVRY+967wpMlYEkfIHaSRFJ+qoxRhZj3HlQLPn1c8g6qwZ+ROIU3O5KKQo20Sk5VzLQ+XYo+x9VaG6hO6THvyL24JpBt28sk06rdjwAoFe9DV6hmx0+NkzgtHlIUO4KQnIokefqPB9+D4vhr0mGVEImcSG+GAr00PP3u/2r9dZ7Gy5HydzsSkMm5yaESRmAGyf8e5j59ifbWpgyke9jq1edpBq/HjXaMsxiibRo0a0A0aNGgDRo0aANVM/C7tetkq+Vr3/UHVvXE7EKSASa9vP7aj21BlpMCBw4eSVtwC2Yzaim4vb59RN/p+9tcOAOYFVe52zIrsqmlLEBa4sDgfoF+mufwbeXy547JoMUF+PFDwOP6/XVSRo1yallaSPsi3P1EooHaK+ahVe/6a5wo00ieLopogTQhgQbWBfSRZUjnzzf7n63q8MVi5Ekm64mQyJSEWV8cmiPrpHkTooLJG8i2ykg8gows8Rkc7feuT9DeuslkCoVRLKm0aZUPB4ILJ4I55AJBGntb/APRcVoezY7q7bRnTJwQyzJsb6gc+PHt4v99iNU+kF+2A6bK4Ubw9rQo2AB9v2++ruuqM6cBo0aNAGjRo0AaNGjQC6Xr2MpIaeIFbsFxY2nab59jxrqTquOSsZmi3SqCill9QbwQPcH2+us5hYDiWImJuMrLYkqfDCQKx48Hij78aU4mPMI4UaKZSq4h2rD8wjYM5kfaTac0gIP2NnXDqPsSzTYucl7BPjHaNxAK2FWtxPHHHJOoZRiMvdjkxe0FEW5iT79zZYce9NXn30nkwZlx4dsBZlTMtGjJFuTQZa53DwD82opjIJd6iZpDOro0kNMydh4nbtUlhT6a9JFqT5G7N1pRczGUseOWUCLGZpk3ASTPGxMt2BHtbarEk0CLPtY1Jm5eNIpZ3xUmtS9zEgBNyqQy7WB9RHgcMQdLun4a8IoyWif8ADdvbGKYRbFJkcodhRkLEWv2u9TYvTpNkVxPYhzQfQeGd12+3lhdfUXq3psS2c5PSkMgiDYgdlAjAkYNCSXbdElGy3zAWOQfIGrOTnY0azOHxpIxG26OMnuNHIxO299cs9k1/Fqr0zBcMEkTItpMaRVVBs9EcILPIUO0oUIK7gTQAHOq2R0uY4kCrC+4YcwI2GwxaE7SK+Y0TXk86zdJtINjOLBTuicvjmPe8gmDku0SAqY9u3btUEKTuPA8XrXxQKvyqq/oAP+2kvVenjLSN9zRAB+HQgkMQOQaIBA8H6jVVfhghmJkQsxsDYPAVkYVfhiwJ49/fXWKcdkU09+3vr3WNxfht23qzAbQEDVd7a9QAa7AF8+zleQvNub4UuwrqoIcVsPBdiwYUw5ApP0+3GtZpdgaVXBJAIJHn7e/P7a60s6P0rsGSttOxYUtEAliFu+QAQB++metL1AaNGjVAaNGjQHLxg+QD+o1jupZTd2SFpcey21UeByRZDqCy0CfFe3HuedbPRqUW2jL4IcRE7nVXncVVEhyaamW/0Ffz0yx42WXtuhlBG4zMFAU80teSaHkfX21Ni9MK1vleUCioeuCPewBf76YazGOtsN2eAa90aNbIGjRo0AaNGjQBo0aNAGqHWIpmQdhxGwayTVEUePlPvX08edX9eEaAy8kU4kUT5EeynNb9tjaV8hAeN3+IfX21XjjjIG+SMspLIwzJQVDCiNxG4A0PTfsTrTt06I+Y04/5R76hHRINpTtLRFe91+vn+uubi2VuxHmz5EJSHHTbtjvYvrFfmDcXYXfAI9yT4Oon/GEiVjJuClQFjXgHtc7SLLE3+gvgVrWZGOrqVYWDX9DY/rqCPpcSggLwaJ9Te117/fWqfBVL0M9+J6hYJB8glQi1zJICt+fkVOb/AIifcVFBnZ5QMwcc0ajUtt3fOAQLbbxVD34vxopuiQPQeMNXjdZr39z9dcf/AOfxqUCIAKSQASAC1WeD70NNS5kKhjvOhGUdjLK3bG1RfBAA3Cj5H18n1HyOML4YV/WyyQsAFCt2jYUKAxKX5oHyDY1qyNGlEzPgSfD/AEAY/qLbnK0eBXFeDV+3PsTZocAO9GjWkqI3YaNGjQgaNGjQBo0aNAGjRo0AaNGjQBo0aNAGjRo0AaNGjQBo0aNAGjRo0AaNGjQBo0aNAGjRo0AaNGjQBo0aNAGjRo0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xQTEhUSExMWFRUWGR4bGRgYGR0eGxsbGiEZGyEcHx8gICgiIB4nIR8dITUiJiwrLi4uHx8zODMuOyguLisBCgoKDg0OGxAQGy8mICUvLS0vLSs1LS8tLS0tLTctLy0tNS0wNS0tLS0tLS0tLS0tLS0tLS0tLS0tLS0tLS0tLf/AABEIANMA7gMBIgACEQEDEQH/xAAbAAACAwEBAQAAAAAAAAAAAAAABAMFBgIBB//EAEIQAAICAQMDAgQEAwUGBAcBAAECAxEEABIhBRMxIkEGMlFhFCNxgUKRoRUzUpLRB0NUYnKxNYKys1NzwcLT8PEl/8QAGQEBAQEBAQEAAAAAAAAAAAAAAAECAwQF/8QAMBEAAgIABQIDBgYDAAAAAAAAAAECEQMSITFBE1FhkfAFInGh0eEEQlKBsfEUYsH/2gAMAwEAAhEDEQA/APuOjRo0AaNGjQBo1846k6nPnErsEUMa3EchQQOCP5DUX4SNwpXIKFq9O/geqMG7a7pz/lOu/R8T5T9pu5JR2bW+umnY+maNfNG6bHdDMJPmt688E7QS3zEgCzxzpHqUIjjV0yGcliCNw4ALfRj4ofUc8H61YCfPyMT9qygm3h7f7I+s6NIdAN40BP8A8JP/AEjT+uDVOj60JZoqXcNGjRqGg0aNGgDRo0aANGjRoA0aNGgDRr5r8eTsMsgMwGxfBI+uqjpMu+VVkkYIbs7iPYke/wBa16V+HuOaz4uJ7YUMZ4OTmrv7H2HRr5rkRwiFyszF9tr+YQSdsB8bqHLPa8nggeNZ38U/+Nv8x0j+Hzcmcb20sJpOHk/sfbNGqT4LYnDiJJJ9XJ/621d688lTaPsYOJ1MOM+6T8w0aNGodA0aNGgDRo0aANGjRoBGfo8DsWeGNmPklQSdcf2Djf8ADxf5B/ppfq3WGhcKViCkEqXl2khQu7grxRNefv8ApVPm73aZHS2MCMI5NxUFiGBoWOeBXmr0ztHPoYbesV5IsMHGwJWZY4oSy8kbADV1dEci/fTv9g43/Dxf5B/prP8Aw9M8TZDlWdQf7tE9dkkjwbNAEEkWbHJrWh6d1QS7vy5Y9tcSIVJu/A8nwR+2q5vuRYGG1eVeSHoowoCqAABQA8AD211riGUOoZTYPg671Ls61QaNGjQBo0aNAGjRo0AaNGjQBo0aNAJ5XSoZG3SRI7fVlBOov7Bxv+Hi/wAg/wBNWOjVzPuc3g4bduK8iu/sHG/4eL/IP9NH9g43/Dxf5B/pqx15uGrml3J0ML9K8kcY+OsahEUKo8ACgL5/76k0A6NZOiSSpBo0E6NCho0aNAGjRo0Bmfhb4glyBml0UnHypYUVBRZI9tXZ5bk/QfpqyPUJHtBBKhIIVmAoNtJHua9ufFnXyx+lK+H1jJ3yrJDm5Bj2yOoVlKNu2qQCxurN0AKrT80hy8vL78eVN24oFhEDMBEzxCRnNOo3FiKNHxrnbPRLCV2vW31NOXzgY43hEnJ52qwIFWCxalu+LonaPN6ihws2lLY8TOuyiRGeUDeoncGuyPrVt++aiWWTLxo8551A6aGnjV2UuUlK020g2eCSCCaq6JBSw81zBDiFp5If7RnjKIxMjwxLuEd2CRZs8jgaWOmbTq2fJg4cs8camZphGm/fRBk2KzAm/cniuCvsBrotkQSGTLjjaCKB5pJ4t/8AeK7Uqo0hP93yeKu6PtrFdd6e4hyFMWRFijJxTjLMzWu87JQPUTV8gE8XYo6c+KsdFmngjMghXpUzhWkkPrWYtZLMSfUPcnjjxxqSp7mo4a2N3gdUftRNBiySQtEjqxeNWp13AEEjnkav118gg6c7dOjGPFMyq2K+SkcspeaHt7nVAWoG2+RCPbxQ1rvhTqONFjk4pyciJpHO0qztAwC3CQfWtewa/JN8jWoujnPD5RstGoMLI7iB9rJf8LimFGuRqfWziGjRo0Aar+vYrSwNGgBYlPPig6k2D5FA8e/jVhql6vhyvISm/bsAG2QqLqe+Aw9zHz+n0OsydLY1FamfxOm5wWNXEhCKq7SYioIo2Tu9QAUA8AhqIBsnTP4TqPA7slDbbfk8/lH3/wDm+RtHtyRpqTCyWMnEgsMVqSvV+bt/j+6fQceONRZLSLIBIXVWfcBvBums0DJz5UV9+ENcc+pXDOtX2I8aLPYX3HqlII7VMNhrmyTbVfC/axephiOYseGaN2KxruLoHCsOCWcSC7q/fir1xlQzRxKZGcFhta5OL9FeXAHAc+RZ4vkA1RmbuGUTS7hnLEqGRtvaeNSVMd7fctyLFcVWma9Ghl7DMGY0qpLHBuRhGY7x25Rogy2QxHLeknkIALI8mbDzM1SVEdehCq9lgl9t5X9/Sd5WPk/sSDrO9KymEWE0byjtjAjb85lQd3ZarEPS+5W5ZuRxXjRk5EqYiTCecvJiZZYmVzzGU2EC6UrZ9Qo/UnVUkuCPBbe5oxJkOdzdxS8vbQlJlBX1bXKq6lBS8k+59r0QYZllKvDkpdjfvO3+NvJXjwoPPJI81eq7Pd4cntJNMVM2Ox3Su3Lx5W7yflJRTtHpBAoDSC5MsePHIMia5enrLIWldiSrwA7bPoYozKCK5IJN2dHJcoLC0NbiQTQ75CgAVHv88yVQ3ClMY9wB5HHtqv6TA8UOPnGWRk7DyZO+R232m9dqm1sH6beNWHQowmLIJTsSWSTbucOwWQkLucM25vvuNCgTxqlXFlaFMaSWKKOKCWIss24SFk2KSoAoL559/GpJPRpHGSp0OZnV4qkfJwgrmISqNytvUsqcmhtIJW/NDm+NTdQ6plNLjxiIxl+6GUSrT7VUhlfaeOfoPfjUYw8l3MhSASR44iETPvEgLozk8elSq7RYPJ51FhdJnRo5Ili/LklKwGU1GkiIoAYKeAQWoDw1DWfeIa3Cxe2CN7v4+drqvvWmdGjXoKB1jen9dn78KSFgjswbufhgOEdxRjmc3a+Kqr5452J1816HjyGSKJ17QcMGLRS257b7l9eOigEgPtD8bWAsNwMy3RL1T4PyEiy4ly4lx8uaSWUGJmkXcxYiOm9RKKAQQfBrzr2fGeLImmwZxEJ40WRZseVqMS7VdCtDdtrjm/v7WfRulLOm9ZZCqsRTgW1bTV2eOaP9fA1P0npxEyesnb6iQ++ytjnngncfte4+arlmSo9DnLv8vXYqenY8UOXBkGeWVY8QYx3xSF3bcZC5JH9D4sc6r5+jxwxllzI0nTMfLiJjYrUgFxuvnkeao6minzeo5GcYsx8ZMaRookRVO503Alr5IJAP7+1c+Z/W86QdNwi5xsjJD9+Tapde0D4HgFlBbiq48c61oaqd7r0rO8zBbIx55JsxZXeaCQiJJDFGkZG0IllvVyS3+mus7HTInkmlnIEmG+KdsEgruOSHFiuOOPr9PaTonU8nG6g2C+ScyN8czROwXcGUsNtr5+Vv6VXOkPgl8/MihzU6hvfvVPjuFCLGGIIACkhitEcDyOeOWgqa1tf3/RP0mHJKGCPPQy9NaMFezIsRRUkXY9NchIF2OBtFcm9OdFwYAspychnkyJWkfsrLHH6gq7QPJFAcnnVB0LEmXL6m4y5U7Mse/asdy7i/zWpqufH1Om8WbPzZ84RZ5x58eZkhx6UJsU0GawSQQPNHnnwQNZNSTbevb1sfS+nFe0mwllrgt5I+pvTGs7H1OOw7Z0a1RdLWhXDD1eoLYIvjjnWhVrAI8HXRHmaPdGjRqkDSfV8kxws48ivp9QPcHTmlM7qEcVCQ1uuvSxHH1oGv30Bg5cqBrJgCuVj8ZJHM7cEWnNeS1ccCj505hfEDRBIYokVeSN0oLsTOIgAdm2yQ5IF8GweNXT5EszSmEoFjA2jYD3LG6ufF8f01K000spjQrFsRWa1DHcwuvsPvrz9VcJ9vj6o62Z74anDyhg+Ts/vAvcvcoCBR2woOwq6t9iKPtbg6bsnM6RwSSPLIwMqbZFUog2oW5NUxNccn93F6q7JAdyxGQsrvtBAKeBzxzoy45jNihnUPUgBC2BQ81YuxQr2OsP8AELeKvb514+IdlDP1DEixxPkLibmGyBoYkk9MZ+VfYqtAXYAv240t8P8AxLi5TDGtAWBSIS4qBAH+dBtkYeuvBqz9eBqH4ng7vXMOGX1qESxXBI7jnj6EgWPpxq6+MMHHyZseRchInxpOfSWJpkO2gR4Iu/YEnXrpVqcM823l4JPiLquPhHdlvFJKwBVUxxvtdwVzbeFDOosjy1HzqlwfiHEzguNGywyehIhJAqoUVlYw+iQ+h9qjZYBoefGl5SJOvzM6dwQpuRCQB6Y0I5bgcsWs+DzqD/avPuWDIERikRiobdGSwoOptGbwRfPi/vqZY7E6k1clwaTPzMXpkbplbXORIZRDDHtUAKielS1AemySRbFq1F0Pr/S8vuIsLIVVnKyLW5RW4imIPHtf/wBdVv8AtD3QZ+J1B4y8CqitxdFWc+/F01rfkrrWdKiwcydeoQkPKi7bDMCthh6ksc0xHqH0rwNaSSRHJykfNfhT4oxsfMzJ5Q/byC+2lF07luRfHB1vh8T4ONjR5frAn3bFq3aib4ugB9Sfcc86z/8As9YDqnUSfAaX/wB067/2pqS+JmKnchgepBRoeqNgGBHAYAizx4+o0eVy13MxcowtGh+Hf9oOJlyiFO4jte0SKoDULoFWYXVnmtazWW6a+B1GWLLjO6aAcCyrp/1KCLF3V2vmr1qdGdI3yL52WkSF5GCrwLP1PAH1Ovnvwnkb8mBaRmG5iWmjcgbHVu2q5Dtw/AJW9rOGojn6Dn4gkWiWBBDKVNEEeCD/AE5+usH8NQn8RjL6a2q2xO6ojZUdLLGZkd1CLGTtt1fdwNCSu0aDB6eYHMbt3C6SGwu2728cEheBV/6666YxMqFTE3HIWQEgUoLUIxzQHHi/prp8hmzZI2CFBCQCA2/wpIbn5fVwQPtdjUbFjdbmJQgbd6kGlTdZXg178+PGvJiQakteTspWjEdFysTGn6nFnFUZch5o1ckFlfcRtogsSK4HPI1BJl9uXo+fLGuNG4n3H1FEaUMFJLG6IIbz4Dew1o2yHLLJPiPPQsdyONq58AiKww819tWXVc6WVO20VXKyCPt9wPsVSAdyfIWu2oAD3HnXenRtYsXK61f0oyfT8xW6osuNWSuHgNuMRtWcdwhFbkc7gB+/0OleodTxJGws7BKw5006LJDE9lgxO8Oori/4qG6754I0WNkZGPCoSMxsyx2seOqrb9rcRtQ/mBmkXZ6jS3tPkmJHKskc0UK75C5MqY6i0JlVW3bCx4WNrZhYk8NfongdFJL+P7K3pHWMbH6j1SLLbb3poQi01tZaq28/xKf0N6T+LOsYWTBkZD7cTqONIyR7ZKmYxkAHgAsDyLo7eedbHBE5yYTKjNywLGFQa2ircJwAb4tSS3BNbddZyN32f8DFLIremZovUBZr1bf4RXN87v8AlbQyprNdduSf4WHeR+/EhkGzdcaiiyKSPlH8W7660oGqro2UzPIGg7Q4N0RbH5rsCz/PgX7jVtrcdjgw0aNGqQNJZsmQG/KjiZaHLyMpu+RQjb2rm/f7cu6gzIC60JHjN3uTbf6epSK0BS7ponn2xMWlpkK0QGIo7j9j/wBtdr3IZnkaN5O4iWUAPqUUbHsPfS8sblJI2GXJ9yYNy7QaYBSPNg0R7DUUDRg22ZOu1vDsaYKRyPqpphfv6r+Xjz9Hs3va8N/qXN4E+NDJFDGkkPcRtxdVXcwYmx7/AE/lqA4DhIC8LSIvcDR8EhX4UG/tprqHUo3ZWTNWNQKIAuzf1sfcfs30NISzUV//ANBiQL4QVtJUAnmuL8m7B4s1c/xV3elV+1fQdQzXxCwg61hSMoiTtxgD+Fb7ke2/FAkftq2+IOrSYr48Lx4802RNVFQSIyVUeAvNnyRzR+mmOvY+JlQQxT78iVVNPDW+1UbzbUKPmjwSPqANV3w70Xp+NL3olyJ3UoELhSN0ioyheFXdte+flAJ44v0OUeWcqkm65E77XxDKGpe6tIWNA7o0rkcjlSvHvrj/AGuqBHjY6he6zMdiknigi+eeb/cg6vfifHws/t9yOTuWqF1pWjDSmLa92D6wwApuR5AN6r/h7oeBjmPLWLKl/jV5Qu1ANg30Nt0WofMeCQOL1M8Lsji6ce5o5PiOP8d/ZkkQpk+ZiCr+m9u0jm+ff21lBgpidegjxfQkqW6KeBaykr9h6Vevb9KGrH4tgwsw9yWPIVo1f82MKCUhfa/kkFUY34vnj3GmPhToeLiySPDFkyupZO64U+DtYLVAG/cgEjxYvVU48MrTbKL4HmReqdQV32bml5LbfEpJ5/T+l60z/F0K5WPjKDJFlIGEzSWlN3ABRBskrtI4+YfppHr/AMM4E8pmljmjlbkoDt3mvJ4YC6PgiyD786czvhvp2VHFjKCnbB7ZQMrKCSSCWUgklSfVZNE/fVuLdhKSVIzvxJ06PD6vhNiARtK6iRE8BWdVJ2+wZS3Hj03r6prK/D3wDi4kveUySSD5WkYHbYqwAALrizetVqssFVnh188+H3V8vHKuTtLN6vwwsGOQegwxgv8AWgdpAJ/h19DOvn/QwVycYFy6raU2PkxBAqS7TcszKSNxTkE0ftYCW6LLK56hIQeVj9X8NLtjs2tsx8cGlNV5F6cwsY70uJENEoSg5Irk1If19tTvjsMp5GkTZtIVd53AkRjwfSLKn2975viryHjhHDrEZAUT82BGdwV9KEAc3wR9/wBNebGVyjodIck/TuoPIsZaRz6pgSnnesqhFagP4L4Pkc6jaaTbuLSkgKWFNfcIl3orV6fC0BxYUfxaWxkcgfmz7RQr8XHxfHPF86Y6iYEJVszKuwCAxrnabB2UaDA8ftzrTw8zuy564Oc6ftRD071Es7SRy3tZV7rgUQR7A8cXzqryuuhe7MqJHLKjDcJLZR2kK0t0CCACPPF0L1e/2gDEqYszyMDZeRSSEO4biWUDZuFX9m80RrvJxcttwEqbT4+UMSfuF4B5P1rW17qqtjLbetlfj9UaWu86lCFsxyFCHCSEr5oeKIJ814rTKRPuv8NlFbNgzKQwIrkFufpX7/rN1R32MhYMO2rWK5/N+bgDmvpr2WR+T+FnokgXMFB5rwWvnzWpeZ6IVXIy/Tnjk3QRQgV5ZnB5q/Fjx41bYpfYO5tD+4W6/a9J4srrSCJ6sWzMON3qP3NXXF+NWOtRqtCuw0aNGtEDWd+K5E3wpKhaNt9kMVKn0C+PamYn7An2N6LRoPifO+n9VjilLpjNv8oO5zTKDRB/ivcKHglV8knV88EfzDBlk3gNujkQoS4s1ulU0LIBoe9UDzUL1h2eNvxMSvLYY9tN8KgZTBNx42kxAU1m1f6jau/xNlmF5+4qVFJJs7YoGOGCarPPLOyn7VVHnSmRzj2L84OGisq8sCw9W8gEkmjVelSfH0v3JJUhw4dwtIvWfUQZrIvd7+fF2fcA/oj/AG9NuCiRD3JJFNLGDFtyGiFEitzjj13z4+mo5OvZG0N3oB6u3ZVe1Zw2yBIW813FB44onzxWWp9yZo9hkRsHQwmM7FlDGOKVgLHuNxYk2SK8m/27x4EiiKq8gKSxOpfHlH93HHHtI23yEJ48WP3Q6j8SSlCizvexkYMsSsHP4pfmVjucGMAFAF9JPO6lkyOtyR7+3OgqFpO8VjJdoolYIxoAiyR9aUgEcnRwTdsKSJUxmWWNlBkPDi4JdrtLM8jEEUEMd8dy64NDyX+ofDRGPGrSxhYMfYzOhIXbtJkUXwaUi/YHUOJmS5Mghmk/LlXJO1VUFDjTwqtEg2aY3f0Hg8ln+zFfHlaKeRzkY7IiSyAjc6k+PAbkA141jppGo0xOfHhMbKcqMXFlqSQQB35DJZvxtEb8Hk7SR4Op4uoRwySz96ORijkRqpRnouyiT23qI3QWLIV78ahzemQb335ALTKSWCKbb8+u2STtIBa/rtUWLIPv9hCQs7zgRyANuAHMrfibFbjtCiXxZJoc+blJbHRKBaZ8mNJJvaRmA9G1A55G42dosiiaPjg86n6JiY/mHf6a+YMvs4HzAf4m1BhYcUalBPW6qKAI21boEi9x58n9gPe6xcfZfrd7/wARuv041tUzDWpPo0aNbIVHxX1r8HiyZOzubCg2g0TvdU4NHn1XXv4486xEubjYncjyOmxRviwxzRBGVzIrsYFV2KD1biASd3Pq5oE6P/al/wCGT153Rf8AuxazfxH0bKz5MuZcV4qxookSUpcjxzicgbWI28bbJo2NZbfB2w4QauXrYe6v8RiD8Q2Zgxd6OOKQhH3q8csghJsoDuU+1c0BdaUhed+q494MUQ/DuVieUcIZI7kO1CBIOPQL/wCoVrjrHSJJ8bKXG6WMYMkIW0jSWRxMjuPSxHbVVB5qz41rMjAkPVYpwh7S4roX4oMXQgfXwCdSjXupaeP8GawetQv2Mg9OhGJkz9mOXcDJbMyKzJs4VmU/xH66iT4kjGM+R/ZSdmEiLcXQlmEqwhUBXcQFN2aFgr99QdP6bkpj4PTnx2Q42WsjzsyCJo45HktDu3EsCBVce+oB8O5DYciLFchbwHQmvxne5G7/AAeofv76WyyUL/fvx3Lab4jlg/GIOnRq2PErSqs4Cdgh2AUhPn9T8AV83q8A+9c6isQknTp2/GhSOR5GdkLCUc9tdpVyqkX6hzxqbr/S5TJ1Y7OMjFjSEllG91SUECz7Ejz9dUXXfh7IkXKjbDeeSSGFcZyyduILGocAs3obcG8Dkkc1zqNWSMYP18PH4lt1TrfbGYsWCGiw6Ejd7YChCy+kbTbAsTR4AA55oe9S6lGZZ2g6cJ0x+28z7yJC0oElRoFO5gCCQSPp7DXU/R8h8fqwELBskKYlO22/JRa80CGBHn215DHm4kuUIcVpHyRCYX9PbRljWNhLbAgKRfF2NKCy8fz8PucdZ6jGGyZhib8bGmVJpO+6uW9G8pHRUhd4u2F86+ja+aZHQ3SbLRumJlST5HchmkSNogkgTcHJYMoUhjQHJ/XX0vWkYxKpUGjRo1o5Bo0axnxlUWf07KPAVpY2P/Whr/7tCN0aXqGOBFIUhjdjbbCBTsPF/c/U6qGz8ji8Feb3DetsaANfqaHN8Kb9jr578Ph3igxH5aXOgnYfWOSITn/0n971ZYnRYszH6lmTgvOks4jcsbjES7kC80AD/TVowsS+DTwRPGBF+HcCSRt/yPe9y5LHt/KpYgfb+ek8TKyXz8zHRo3WEQ7VkRQtNHTH0rdm/wCXHjjVBiQNm5OAsssg7mD+aytTOqs1qW/5mVSfrz9dV3xHlNjZHUceBX2mKBCV5KQxxxqxs+5BVf8AzHRR1JKfl9jXdaOQcrCw0kjx2kSRmkjiRqCWyqoYGlFeP68c6HO6a9KEMXCjhkWmdb5AogXY59tY/qHw7iHqGBAsStA8D8c+oKpKk/f3v3JJ15B0nHy8rOOUjyCORceEKHIiAUiwF+UWByeL/U6UVNpmsiwsta3SQmhyQnJs21e/IA/U6qendJDEbeAgQHuRyxgFRjixYUOd0Pi65UnxRyHT2ky4+jI8rqznJjMin17BtsBvug23q5yukYxz/wALkAtiYuKCkZLEBncDca5J9VX+n01l4ae5epfBoIfhuVSGLR8G6s1XbeM80P8AFu8VxXGnY8FoUYhodhZTyhYCkijFUR7qf5j76xPU8URDp2FI0uTjl52ZFVtzqlMiFSQSFv34ofYaf6H3MeXK7ME0GK+wxxyRSmmKsH2BLKkmjfjgeOKnTSRVJt0bXBEUqD0oTxupSo3cE1YBq9WOq7omKFjDBpCXUXvaQ158CQ7l8+/P11Y6qVG2GjRo1SCPW+lR5ULQS3sYqTtNH0srjn9QNLSkOxtZwaPAIHFfS+Lqv11b6p+s4uO7qZoTIwFAhWNC/HH3HvrE0nuVN7FLCJbpjnR3dFmjK8EVyFv34vyL+g01hZbrkusjPUfliWpwQqgbb2jm2sAH5RzyW4aULKIY/RCIlcRstevvUWsi/wCv0OmseQwySSSxEM7OFrbfbBUjwa5JJ+p4vUc6bGUVypmei0sD1db8dzVn7/YeOLrS+S5jiZ1dALX+6jMRAqWr9Q3c88EVR8+C3mSK25t84th4kAUc2Kr24P639+F+vzq0AUdy0avzGNmw9ggEX4oE148+x55tdzaXgL/GITuIzHH3NElGaVFrY+8FQ0Z4JBB8BhVjgascGvweIykqtKFUc2WFAWNgqrA2gDkVxqr6xlzb0LSskZS0aKLJYeSNjCFuHHFkhfPA4IFpEr/g8VVQh90Vqe5xzZLXbAe/q5+vPGu81cTin7wvJ1aNQFM8oFV/dzc2doI/71/rWnJ5FRUeSYiKUkCyy8urUOeQaJ81yNJZod5WJXLUBzwsZ5rgU2/xxfjxtHtzNNlgx4yVICswBVlIZgFLHi249QFE+RWuSgkdmHw7lxd3iUksNtNPv5BPhSLvirP0I+utVrP9MkV5VYDJAO4+tB2/tzX8taDXWKo53YaNGjVAazfx/wBAkzMXtRFRIrq6FiQLFg8gE/KT7a0mjQjVqjJwfCjJ1GHKBXtRY4jAs7u4oKA1VVsNXf7aqMro+ZjLk40Jx2izZX2PI7KytMp3LtCmyFBr9L+2t3lxO23Y+yvPF3qg67jy3iq0vqOSNrBQdoEc3NH3r63X31iWI1wRwVFTD02PDzMRnniVIMXtNuanLEk7ttUFPPvqXN6MFyOovNJEseZEqR2x3WqbSSK455FE6ji63lyBkRmaSKNz6Y0qR1lmjUPfyqRHztrknnitOSdXyFfuGQbBlPD2tq1tCOwtqvcCPb971Fi3qKiVnRulyxfgMqeWHt4sUkTursbslEC+kX/CpHBse+p0xsqOfLnwTjzRZBBO9ypikC2bAU2KYNXnkePeLIycmWGIyM+yRsZ9xRAFkaWP0pXlPUGG6z6eSbI0xA0j50amQgpLOoYKgJCpjkk+miTZs/yrU6rvYmVCPRugCNumrFNFL+DEzyhWO490A+ha5o8c0arVv1Xp+SmaM/EEbdyLsvHMxjNhrDDg/Tx9vvw10bqzp3fxcpDLRaMx1ttmAZGUeuMgDk2RRsjxpNcrGJFSgDaCGMTc87CR9rF2R5Png61nk9UrKoxqthWX4XykixJhLHJl48kjtvZtjd8+pFY8ihSj9/Gr34bx8oyTZGUyjubRHCjMyRqoNnkD1MTzx7D9BWx5WLSkTLYN/wB0/gEHwea8/bg/Q17jz46hXaavSjDdEwNbhIGP3o1fsP01M8/0mlCPDNho1BhZayoHQ2D9QQbHBBB1ProA0aNGgDVX8QyMI02sVLSotg1wWFiwDV+NWmuX8Hmvv9NRhFP1TFUS93ZLIzKFpAlKFIbyaPJ+59+NVqwPxu/H/ch1I9/tz55Ht961RdDbHmXbJ1PLM4VmfZNIEO2yxQlACK5oeB+mn+i9OVIHmGVNKsrSKlSNJHtZiQ5UC+5S8kc2TrhmvVHRxrk9gbJjZe0k6kn807CyvKJFv5hwpjZyXBAO1AG4o+XkvExcTu1KQHiBU0ZQWC7F2kiuCCRa8Hg6Z6rKs8qASMIkK0pSSiwu/C/Q1yfqCOBpg9IzDz+IXeAdpLEgMdhFrtAIBUjnmmPI9+u5bRTfEgx3ZGbtvGimIC8ZZFkRmDKRMlkCgAF+5o2Do6eTjrcXZhtMYO0cUcZJldlLM2wCwBQtQLYmvbUfW5Qm15ZYDYuOVhH3G9YVgGcoykJ6gBxZYbgAAb/p+RIIolZk9UaHaXDswIAv1O1jyfmYfc+TZuonGK99lPH1iRe4Tl/mSNGBt7RWu1v3guPSp2/NRBJIAsgjnp3XJX9YdFBKSEKiUxdsdTZq/DkX5+XnjnRyzS1/ut1HaCV2swVioJ81urxzWuceeXvwJNsVj3CVjJplAUqSPsbHn2v9Oatna12M3B13ISAOkiALaKnbUIKw2yLpRfDqOB7EivFa74YyTJjiQv3NzuQ25GJXe22yhKWFoELwNO5uEksbRsKDD24P6jXuDhiIEAklmLMzVZJ9+AB9PA1uMWnuZlJNbDGjRo1swGjRo0AaqPiTHLpHUTSMsm4bZDGUO1husfrVffVvqs6rjRFg8hlFCrR5FAF3zsYDk1+vH01HVagyq4LMiqenygbSlCcgujHcyyf4gWLnmvJ9jZsp5UWgcPILdwzUBuHcKkHkHkckVVfbUvU4YowlGeQtxX4mUV+tNxzX/wDeD4vUHSpNnCQtuVnN0r1ZJHqeh5P89cpOMUaSt7CkeHEgoYmW23bssk7RCwdVW24G4Dj3ofTTU+HGfzhjZG/c8thivqICsDTbtrBF4rnj669fqVbiFci2A/Oe/S6x+rihd2PPjUo6s0e5dluN9gyMwOzbwtqTZ3fbxrCnHn18i9PwKTp79sEDAlI2bQr9whVTkRruSgLYqP6mhepTmMHFdPJsWzbJDwF3bQdgNlwLvz6vN3pqbLdFkkHDl5trbzxs+qkUaHA0/wBbyovSk8kkTqA1xbjw25fmC3/CfprcJp6bFcUuCHpmP3I5GOIqMG2rGykemh/iC3yWN+1kfXTUCygALjxgAUFse3FfoBx41SyHGcUczLonbVsef8h5/Xxxp3J6c4iR45HlB3MNyGR6cKVH94ooAV97HH129dmZW+qNLCoAG0AD7eNd6R6LGywqG88/wlaFmuCzf99Pa2jIaNGjQBrmQCjfIrnXWuZCaNcmuP10B8qw+qMscC/i1HYNxj8HO2z0sm3cQCyhWI5AJoE6u+ldXxxB+GXIl7ssm4yCCVPXI+41QG0G688aQLfkwTz5mcrNL28kBpE7bdt3KrGq+AwQWARR/lddOkyHhjJfIrdIqyEorNGWqMuGAO7aLsAGv115YXfr6neXr1Qxk9HlUm8518Acvxu9I/j5Pj9xfudLR9PmqvxJMjOCVDttoFtw3XVnaRzyAp48rpXLxonlWUrMflMlpGS5Coo/irkL73d+1Vq3wMNI41RJNqn+GQDfwZGptooA35+3veusm/yoxmKtunypsjEThzEqhkIK71mMgLMVYKI+W5FvuqiRw9P0wviQbcaMybQGWX1FVIa+dyEGz9iLPH0nlxE9aiSMvR4FcGo/Tft8pAB9j9jryZYkYdySJQdri+FreTtHNEf/AL+mepPbL8zFa2J4XR90qiTCgSKqNInupNfOeNwHt/rqzw1yWaNiuLSirAewCAfQSORtrkcfy1XLkRbFIdWFKaVCWtQODV03IG268/cakjRXG1Tu30oIjYUaCe9V45uuPrrLxZL8pa8TVjRqHEg2Lt4+ZiK9gxJr+uptehbamQ0aNGqA0aNGgDUGbjCRGjJoMKulP9GBB/cHU+vGFgi6+49tAY7M6XJA4WFXIFEMiRqCfV5CgC69+P664lSVUYzJO1IdzFl9SgBip9J8ke1eaHvqz6nAqkJKTOOGuSVEIvjgALwa99VcsqxvIPwjBSDH87jdd7qb7hfb6XeucqaplTpjkmVjVXdlp3O1KNK9rKR8l+frdeqtRydTxCS3eljZt5O0HkHarAWlldygAgXfI41C2OgajhSEWORNMQStDkVRvaDz8x2k8+O1wmNmPD5UslCZ0O07WvcStjcXPA8hfFDWcsX6Z0UkMyPDIGCLM4BYvtFFe+ob3HNWKo+/vrqKaKUjjLJJ2lg7KLBqzscAc+aH7aOlsYbYY5RmFFd0jGkL7SGNijzwALLXfk6fbqkg3fk+DXBP08/LzyD/AE1LimR3wJZiNJK/bzTGG2qqBL2njwbHnnng8+eBqw6Nhzxl+9N3Qa28AVV2aAFE8cc+PvpXHy6C3Au4tQNbeR+o48gA35/rbYczte+Pt/T1Br/l41uEsxmXYY0aNGuhkNGjRoA14/g6914320B82XMwa/8AFOo/5pv/AMer/wCHsEZWEqytMwEkm15CdzrboG9YJAZG8e3sdc9O+G8ho1afOyklPzqjptB/5aXx7/6am+HumPjMzz5UptpAqSSKUK7rV/HDkUfPueNeeKadtevM6yarRiLYvT6DmSQ7STexub3OXoJynk7wNv31FmY2Ch4aZ3DqBtUnw6Rcfl0+wleBd8edwvzOTtR9v8QGEMJRdsYI7bK6n/eAmT0WTe3gcCzrh1hO388xNFJJtDxFrPehm/gaiFMew0edwPFgHWaT2OblInbA6fVGWUgM9+ljRBVXJPb4AIQFjwOORZt9oEeBGaEOe4y13NlbHkAINjm/+51VydqTbEkxYuJo3YRNVZcu+gNwIYbavkebHFC0y+kE/kL22cI7BnXxvk3Ee/FEj7karclugpNkcMDrHJDFC6ercSuQm9STuA5vavtVeL8kk6uei4JjDMZZZC9EiRg2wgeBQHP1+taV6TioZclCo2q6ALXikWq+1Vq3gxUS9qgX5rWo3ZWybRo0a2ZDRo0aANGjRoA14zAAkmgPJ17rxqrnxoDO5GXE8nOREfIAKKSOflsjzz4P8tNYuYgTuvOjwg0GrgPu2149jQ15MI43UFIaJJFR80K9/F+NYez2Pw9/7wZH/krbX6d3XmlKnoaZY5eai/iS8kxnDyq6CVlVYjLGqM/ntqEKkMALBko+TpbFeR1n7csrGGDIaIJI5BYO/bIs242kbbsEFTzxpzqXV5k7rpLKVZMkqWCBbiYBdigkgLyttW7zWncjJlSaTH78z28O3bs3sXWZmUE7Qi+jdfsAQPOmZWbzkXSUmdXbDyFdQaHrZkDFYv4nD7vBsCqLH3vXeFJkrAkj5I7SSIpP1VGKMLMe48qBZ8+rnkHSsGfkTiFNzuSikKNtEpOVcy0Pl2KPsfVWhuoTukx78i9uCaQbdvLJNOq3Y8AKBXvQ1eoZsunxsmcF48pCh3BSE5FEjz9R4PvwfF8WvSYZUQrNIJDfDAV6aHn73f7V+us9jZcj5O52JSGTc5NCJIzADZP+Pcx8+xPtrUwZSPex1avO0g1fjxrtGWYxRNo0aNaAaNGjQBo0aNAGlM/C7u31sm2+Vr3/AFB03ridiFJAJNe3n9tR7agy0mBA4cPLK24BbMZtRTcfL59RN/p+7a4cAc46ou/tmRXZVNKWIC1xYHA/QL9Nc/g28vlzx2TQYoL8eKHgcf1+ulJGjXJqWVpI+yLc/USigdor5qFV7/prnCjTSJ4uimiBPCGBBtYF9JFlSOfPN/ufrenhisXIkk3XEyGRKQiyvjk0R9dUeROigskTyLbKSDyCjCzxGRzt965P0N66yWQKhVEsqbRplQ8HggsngjnkAkEae9v/ANFxWh7NjurttGdMnBDLMmxvqBz48e3i/wB9iNJ9IL9sB02Vwo3h7WhRsAD7ft99O66IzpwGjRo1QGjRo0AaNGjQFdL17GUlWyIgVuwXWxtO03z7HjXUnVcclYzNFulUFFLL6g3gge4Pt9dZzCwHEsRMTcZWWxJU+GEgVjx4PFH341U4mPMI4Y2imUquIdqw/MI2DOZG2k2nNICD9jZ1w6j7Es02LnJewZGMdo3EArYVa3E8ccck6hlGIy92OTF7QURbmJPv3Nlhx701effVPJgzLjw7YCzKmZaNGSLcmgwrncPAPzaimMgl3qJmczq6NJDTMnYeJ27VJYU+mvSRak+RuzdaUXMyyljxyygRYzNMm4CSZ42JluwE2ttViSaBFn2sakzcvGkUs74qTWpe5iQAm5VIZdrA+ojwOGIOq7p+GvCKMlon/DdvbGKYRbFJkcodhRkLEWv2u9TYvTpNkVwvYhzQfQeGd12+3lhdfUXq3psiWznJ6UhkEIbEDsoEYEjBoSS7bolo2W+YCxyD5A0zk52NGszh8aSMRtujjJ7jRyMTtvfXLPZNfxaV6ZguGCSJkW0mNIqqg2eiOEFncodpQoQV3AmgAOdLZHS5jiQIsL7hhzAjYbDFoTtPHzGia8nnWbpNpBss4sFO6MgvjlN7yCYOS7RICpj27du1QQpO48DxetfFAq/Kqr+gA/7apeq9PGWkcm5ogA/DoQSGIHINEAgeD9RpVfhghmJkQsxsDYPAVkYVfhiwJ49/fXWKcdkU09+2vdY3F+G3berMBtAQNV3tr1ABrsAXz7OV5C8tzfCl2FdVBDith4LsWDCmHIFJ+n241rNLsDSq4JIBBI8/b35/bXWqzo/SuwZCNtOxYUtEAliFu+QAQB++rPWl4gNGjRqgNGjRoDl4wfIB/Uax3Uspu7JA02PZbaqPA5Ish1BZaBPivbj3POtno1KLbRl8EOIidzqHncVVEhyaamW/0Ffz1ZY8bLL23jMoI3GZgoCnmlryTQ8j6+2psXphWt8rygUVD1wR72AL/fVhrMY62w3Z4Br3Ro1sgaNGjQBo0aNAGjRo0AaQ6xFMyAQSCNg1kmqIo8fKfevp486f14RoDLyRTiRRPkR7Kc1v22NpXyEB43f4h9fbS8ccZA3yRllJZGGZKCoYURuI3AGh6b9idadunRHzEnH/ACj31COiQbSnaWiK97r9fP8AXXNxbK3ZR5s+RCUgx027Y72L6xX5g3FmF3wCPck+DqJ/xhImYybgpUBY14B7XO0iyxN/oL4Fa1mRjq6lWFg1/Q2P66gj6XEoKheDRPqb2uvf761T4KpeBnvxPULDEHyCVCLXMkgK35+RU5v+In3FRQZ2eUDMHHNGo1Lbd3zgEC228VQ9+L8aKbokD0HiDV43Wa9/c/XXA+H8alURABSSACQAWqzwfehpqXMiqGO86EZR2FZW7Y2qL4IAG4UfI+vk+o+RxhfDCv62WSFgAoVu0bChQGJS/NA+QbGtWRo0omZ8FJ8P9AGP6i25ytHgVxXg1ftz7E2aHAF3o0a0lRG7DRo0aEDRo0aANGjRoA0aNGgDRo0aANGjRoA0aNGgDRo0aANGjRoA0aNGgDRo0aANGjRoA0aNGgDRo0aANGjRoA0aNG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xQTEhUSExMWFRUWGR4bGRgYGR0eGxsbGiEZGyEcHx8gICgiIB4nIR8dITUiJiwrLi4uHx8zODMuOyguLisBCgoKDg0OGxAQGy8mICUvLS0vLSs1LS8tLS0tLTctLy0tNS0wNS0tLS0tLS0tLS0tLS0tLS0tLS0tLS0tLS0tLf/AABEIANMA7gMBIgACEQEDEQH/xAAbAAACAwEBAQAAAAAAAAAAAAAABAMFBgIBB//EAEIQAAICAQMDAgQEAwUGBAcBAAECAxEEABIhBRMxIkEGMlFhFCNxgUKRoRUzUpLRB0NUYnKxNYKys1NzwcLT8PEl/8QAGQEBAQEBAQEAAAAAAAAAAAAAAAECAwQF/8QAMBEAAgIABQIDBgYDAAAAAAAAAAECEQMSITFBE1FhkfAFInGh0eEEQlKBsfEUYsH/2gAMAwEAAhEDEQA/APuOjRo0AaNGjQBo1846k6nPnErsEUMa3EchQQOCP5DUX4SNwpXIKFq9O/geqMG7a7pz/lOu/R8T5T9pu5JR2bW+umnY+maNfNG6bHdDMJPmt688E7QS3zEgCzxzpHqUIjjV0yGcliCNw4ALfRj4ofUc8H61YCfPyMT9qygm3h7f7I+s6NIdAN40BP8A8JP/AEjT+uDVOj60JZoqXcNGjRqGg0aNGgDRo0aANGjRoA0aNGgDRr5r8eTsMsgMwGxfBI+uqjpMu+VVkkYIbs7iPYke/wBa16V+HuOaz4uJ7YUMZ4OTmrv7H2HRr5rkRwiFyszF9tr+YQSdsB8bqHLPa8nggeNZ38U/+Nv8x0j+Hzcmcb20sJpOHk/sfbNGqT4LYnDiJJJ9XJ/621d688lTaPsYOJ1MOM+6T8w0aNGodA0aNGgDRo0aANGjRoBGfo8DsWeGNmPklQSdcf2Djf8ADxf5B/ppfq3WGhcKViCkEqXl2khQu7grxRNefv8ApVPm73aZHS2MCMI5NxUFiGBoWOeBXmr0ztHPoYbesV5IsMHGwJWZY4oSy8kbADV1dEci/fTv9g43/Dxf5B/prP8Aw9M8TZDlWdQf7tE9dkkjwbNAEEkWbHJrWh6d1QS7vy5Y9tcSIVJu/A8nwR+2q5vuRYGG1eVeSHoowoCqAABQA8AD211riGUOoZTYPg671Ls61QaNGjQBo0aNAGjRo0AaNGjQBo0aNAJ5XSoZG3SRI7fVlBOov7Bxv+Hi/wAg/wBNWOjVzPuc3g4bduK8iu/sHG/4eL/IP9NH9g43/Dxf5B/pqx15uGrml3J0ML9K8kcY+OsahEUKo8ACgL5/76k0A6NZOiSSpBo0E6NCho0aNAGjRo0Bmfhb4glyBml0UnHypYUVBRZI9tXZ5bk/QfpqyPUJHtBBKhIIVmAoNtJHua9ufFnXyx+lK+H1jJ3yrJDm5Bj2yOoVlKNu2qQCxurN0AKrT80hy8vL78eVN24oFhEDMBEzxCRnNOo3FiKNHxrnbPRLCV2vW31NOXzgY43hEnJ52qwIFWCxalu+LonaPN6ihws2lLY8TOuyiRGeUDeoncGuyPrVt++aiWWTLxo8551A6aGnjV2UuUlK020g2eCSCCaq6JBSw81zBDiFp5If7RnjKIxMjwxLuEd2CRZs8jgaWOmbTq2fJg4cs8camZphGm/fRBk2KzAm/cniuCvsBrotkQSGTLjjaCKB5pJ4t/8AeK7Uqo0hP93yeKu6PtrFdd6e4hyFMWRFijJxTjLMzWu87JQPUTV8gE8XYo6c+KsdFmngjMghXpUzhWkkPrWYtZLMSfUPcnjjxxqSp7mo4a2N3gdUftRNBiySQtEjqxeNWp13AEEjnkav118gg6c7dOjGPFMyq2K+SkcspeaHt7nVAWoG2+RCPbxQ1rvhTqONFjk4pyciJpHO0qztAwC3CQfWtewa/JN8jWoujnPD5RstGoMLI7iB9rJf8LimFGuRqfWziGjRo0Aar+vYrSwNGgBYlPPig6k2D5FA8e/jVhql6vhyvISm/bsAG2QqLqe+Aw9zHz+n0OsydLY1FamfxOm5wWNXEhCKq7SYioIo2Tu9QAUA8AhqIBsnTP4TqPA7slDbbfk8/lH3/wDm+RtHtyRpqTCyWMnEgsMVqSvV+bt/j+6fQceONRZLSLIBIXVWfcBvBums0DJz5UV9+ENcc+pXDOtX2I8aLPYX3HqlII7VMNhrmyTbVfC/axephiOYseGaN2KxruLoHCsOCWcSC7q/fir1xlQzRxKZGcFhta5OL9FeXAHAc+RZ4vkA1RmbuGUTS7hnLEqGRtvaeNSVMd7fctyLFcVWma9Ghl7DMGY0qpLHBuRhGY7x25Rogy2QxHLeknkIALI8mbDzM1SVEdehCq9lgl9t5X9/Sd5WPk/sSDrO9KymEWE0byjtjAjb85lQd3ZarEPS+5W5ZuRxXjRk5EqYiTCecvJiZZYmVzzGU2EC6UrZ9Qo/UnVUkuCPBbe5oxJkOdzdxS8vbQlJlBX1bXKq6lBS8k+59r0QYZllKvDkpdjfvO3+NvJXjwoPPJI81eq7Pd4cntJNMVM2Ox3Su3Lx5W7yflJRTtHpBAoDSC5MsePHIMia5enrLIWldiSrwA7bPoYozKCK5IJN2dHJcoLC0NbiQTQ75CgAVHv88yVQ3ClMY9wB5HHtqv6TA8UOPnGWRk7DyZO+R232m9dqm1sH6beNWHQowmLIJTsSWSTbucOwWQkLucM25vvuNCgTxqlXFlaFMaSWKKOKCWIss24SFk2KSoAoL559/GpJPRpHGSp0OZnV4qkfJwgrmISqNytvUsqcmhtIJW/NDm+NTdQ6plNLjxiIxl+6GUSrT7VUhlfaeOfoPfjUYw8l3MhSASR44iETPvEgLozk8elSq7RYPJ51FhdJnRo5Ili/LklKwGU1GkiIoAYKeAQWoDw1DWfeIa3Cxe2CN7v4+drqvvWmdGjXoKB1jen9dn78KSFgjswbufhgOEdxRjmc3a+Kqr5452J1816HjyGSKJ17QcMGLRS257b7l9eOigEgPtD8bWAsNwMy3RL1T4PyEiy4ly4lx8uaSWUGJmkXcxYiOm9RKKAQQfBrzr2fGeLImmwZxEJ40WRZseVqMS7VdCtDdtrjm/v7WfRulLOm9ZZCqsRTgW1bTV2eOaP9fA1P0npxEyesnb6iQ++ytjnngncfte4+arlmSo9DnLv8vXYqenY8UOXBkGeWVY8QYx3xSF3bcZC5JH9D4sc6r5+jxwxllzI0nTMfLiJjYrUgFxuvnkeao6minzeo5GcYsx8ZMaRookRVO503Alr5IJAP7+1c+Z/W86QdNwi5xsjJD9+Tapde0D4HgFlBbiq48c61oaqd7r0rO8zBbIx55JsxZXeaCQiJJDFGkZG0IllvVyS3+mus7HTInkmlnIEmG+KdsEgruOSHFiuOOPr9PaTonU8nG6g2C+ScyN8czROwXcGUsNtr5+Vv6VXOkPgl8/MihzU6hvfvVPjuFCLGGIIACkhitEcDyOeOWgqa1tf3/RP0mHJKGCPPQy9NaMFezIsRRUkXY9NchIF2OBtFcm9OdFwYAspychnkyJWkfsrLHH6gq7QPJFAcnnVB0LEmXL6m4y5U7Mse/asdy7i/zWpqufH1Om8WbPzZ84RZ5x58eZkhx6UJsU0GawSQQPNHnnwQNZNSTbevb1sfS+nFe0mwllrgt5I+pvTGs7H1OOw7Z0a1RdLWhXDD1eoLYIvjjnWhVrAI8HXRHmaPdGjRqkDSfV8kxws48ivp9QPcHTmlM7qEcVCQ1uuvSxHH1oGv30Bg5cqBrJgCuVj8ZJHM7cEWnNeS1ccCj505hfEDRBIYokVeSN0oLsTOIgAdm2yQ5IF8GweNXT5EszSmEoFjA2jYD3LG6ufF8f01K000spjQrFsRWa1DHcwuvsPvrz9VcJ9vj6o62Z74anDyhg+Ts/vAvcvcoCBR2woOwq6t9iKPtbg6bsnM6RwSSPLIwMqbZFUog2oW5NUxNccn93F6q7JAdyxGQsrvtBAKeBzxzoy45jNihnUPUgBC2BQ81YuxQr2OsP8AELeKvb514+IdlDP1DEixxPkLibmGyBoYkk9MZ+VfYqtAXYAv240t8P8AxLi5TDGtAWBSIS4qBAH+dBtkYeuvBqz9eBqH4ng7vXMOGX1qESxXBI7jnj6EgWPpxq6+MMHHyZseRchInxpOfSWJpkO2gR4Iu/YEnXrpVqcM823l4JPiLquPhHdlvFJKwBVUxxvtdwVzbeFDOosjy1HzqlwfiHEzguNGywyehIhJAqoUVlYw+iQ+h9qjZYBoefGl5SJOvzM6dwQpuRCQB6Y0I5bgcsWs+DzqD/avPuWDIERikRiobdGSwoOptGbwRfPi/vqZY7E6k1clwaTPzMXpkbplbXORIZRDDHtUAKielS1AemySRbFq1F0Pr/S8vuIsLIVVnKyLW5RW4imIPHtf/wBdVv8AtD3QZ+J1B4y8CqitxdFWc+/F01rfkrrWdKiwcydeoQkPKi7bDMCthh6ksc0xHqH0rwNaSSRHJykfNfhT4oxsfMzJ5Q/byC+2lF07luRfHB1vh8T4ONjR5frAn3bFq3aib4ugB9Sfcc86z/8As9YDqnUSfAaX/wB067/2pqS+JmKnchgepBRoeqNgGBHAYAizx4+o0eVy13MxcowtGh+Hf9oOJlyiFO4jte0SKoDULoFWYXVnmtazWW6a+B1GWLLjO6aAcCyrp/1KCLF3V2vmr1qdGdI3yL52WkSF5GCrwLP1PAH1Ovnvwnkb8mBaRmG5iWmjcgbHVu2q5Dtw/AJW9rOGojn6Dn4gkWiWBBDKVNEEeCD/AE5+usH8NQn8RjL6a2q2xO6ojZUdLLGZkd1CLGTtt1fdwNCSu0aDB6eYHMbt3C6SGwu2728cEheBV/6666YxMqFTE3HIWQEgUoLUIxzQHHi/prp8hmzZI2CFBCQCA2/wpIbn5fVwQPtdjUbFjdbmJQgbd6kGlTdZXg178+PGvJiQakteTspWjEdFysTGn6nFnFUZch5o1ckFlfcRtogsSK4HPI1BJl9uXo+fLGuNG4n3H1FEaUMFJLG6IIbz4Dew1o2yHLLJPiPPQsdyONq58AiKww819tWXVc6WVO20VXKyCPt9wPsVSAdyfIWu2oAD3HnXenRtYsXK61f0oyfT8xW6osuNWSuHgNuMRtWcdwhFbkc7gB+/0OleodTxJGws7BKw5006LJDE9lgxO8Oori/4qG6754I0WNkZGPCoSMxsyx2seOqrb9rcRtQ/mBmkXZ6jS3tPkmJHKskc0UK75C5MqY6i0JlVW3bCx4WNrZhYk8NfongdFJL+P7K3pHWMbH6j1SLLbb3poQi01tZaq28/xKf0N6T+LOsYWTBkZD7cTqONIyR7ZKmYxkAHgAsDyLo7eedbHBE5yYTKjNywLGFQa2ircJwAb4tSS3BNbddZyN32f8DFLIremZovUBZr1bf4RXN87v8AlbQyprNdduSf4WHeR+/EhkGzdcaiiyKSPlH8W7660oGqro2UzPIGg7Q4N0RbH5rsCz/PgX7jVtrcdjgw0aNGqQNJZsmQG/KjiZaHLyMpu+RQjb2rm/f7cu6gzIC60JHjN3uTbf6epSK0BS7ponn2xMWlpkK0QGIo7j9j/wBtdr3IZnkaN5O4iWUAPqUUbHsPfS8sblJI2GXJ9yYNy7QaYBSPNg0R7DUUDRg22ZOu1vDsaYKRyPqpphfv6r+Xjz9Hs3va8N/qXN4E+NDJFDGkkPcRtxdVXcwYmx7/AE/lqA4DhIC8LSIvcDR8EhX4UG/tprqHUo3ZWTNWNQKIAuzf1sfcfs30NISzUV//ANBiQL4QVtJUAnmuL8m7B4s1c/xV3elV+1fQdQzXxCwg61hSMoiTtxgD+Fb7ke2/FAkftq2+IOrSYr48Lx4802RNVFQSIyVUeAvNnyRzR+mmOvY+JlQQxT78iVVNPDW+1UbzbUKPmjwSPqANV3w70Xp+NL3olyJ3UoELhSN0ioyheFXdte+flAJ44v0OUeWcqkm65E77XxDKGpe6tIWNA7o0rkcjlSvHvrj/AGuqBHjY6he6zMdiknigi+eeb/cg6vfifHws/t9yOTuWqF1pWjDSmLa92D6wwApuR5AN6r/h7oeBjmPLWLKl/jV5Qu1ANg30Nt0WofMeCQOL1M8Lsji6ce5o5PiOP8d/ZkkQpk+ZiCr+m9u0jm+ff21lBgpidegjxfQkqW6KeBaykr9h6Vevb9KGrH4tgwsw9yWPIVo1f82MKCUhfa/kkFUY34vnj3GmPhToeLiySPDFkyupZO64U+DtYLVAG/cgEjxYvVU48MrTbKL4HmReqdQV32bml5LbfEpJ5/T+l60z/F0K5WPjKDJFlIGEzSWlN3ABRBskrtI4+YfppHr/AMM4E8pmljmjlbkoDt3mvJ4YC6PgiyD786czvhvp2VHFjKCnbB7ZQMrKCSSCWUgklSfVZNE/fVuLdhKSVIzvxJ06PD6vhNiARtK6iRE8BWdVJ2+wZS3Hj03r6prK/D3wDi4kveUySSD5WkYHbYqwAALrizetVqssFVnh188+H3V8vHKuTtLN6vwwsGOQegwxgv8AWgdpAJ/h19DOvn/QwVycYFy6raU2PkxBAqS7TcszKSNxTkE0ftYCW6LLK56hIQeVj9X8NLtjs2tsx8cGlNV5F6cwsY70uJENEoSg5Irk1If19tTvjsMp5GkTZtIVd53AkRjwfSLKn2975viryHjhHDrEZAUT82BGdwV9KEAc3wR9/wBNebGVyjodIck/TuoPIsZaRz6pgSnnesqhFagP4L4Pkc6jaaTbuLSkgKWFNfcIl3orV6fC0BxYUfxaWxkcgfmz7RQr8XHxfHPF86Y6iYEJVszKuwCAxrnabB2UaDA8ftzrTw8zuy564Oc6ftRD071Es7SRy3tZV7rgUQR7A8cXzqryuuhe7MqJHLKjDcJLZR2kK0t0CCACPPF0L1e/2gDEqYszyMDZeRSSEO4biWUDZuFX9m80RrvJxcttwEqbT4+UMSfuF4B5P1rW17qqtjLbetlfj9UaWu86lCFsxyFCHCSEr5oeKIJ814rTKRPuv8NlFbNgzKQwIrkFufpX7/rN1R32MhYMO2rWK5/N+bgDmvpr2WR+T+FnokgXMFB5rwWvnzWpeZ6IVXIy/Tnjk3QRQgV5ZnB5q/Fjx41bYpfYO5tD+4W6/a9J4srrSCJ6sWzMON3qP3NXXF+NWOtRqtCuw0aNGtEDWd+K5E3wpKhaNt9kMVKn0C+PamYn7An2N6LRoPifO+n9VjilLpjNv8oO5zTKDRB/ivcKHglV8knV88EfzDBlk3gNujkQoS4s1ulU0LIBoe9UDzUL1h2eNvxMSvLYY9tN8KgZTBNx42kxAU1m1f6jau/xNlmF5+4qVFJJs7YoGOGCarPPLOyn7VVHnSmRzj2L84OGisq8sCw9W8gEkmjVelSfH0v3JJUhw4dwtIvWfUQZrIvd7+fF2fcA/oj/AG9NuCiRD3JJFNLGDFtyGiFEitzjj13z4+mo5OvZG0N3oB6u3ZVe1Zw2yBIW813FB44onzxWWp9yZo9hkRsHQwmM7FlDGOKVgLHuNxYk2SK8m/27x4EiiKq8gKSxOpfHlH93HHHtI23yEJ48WP3Q6j8SSlCizvexkYMsSsHP4pfmVjucGMAFAF9JPO6lkyOtyR7+3OgqFpO8VjJdoolYIxoAiyR9aUgEcnRwTdsKSJUxmWWNlBkPDi4JdrtLM8jEEUEMd8dy64NDyX+ofDRGPGrSxhYMfYzOhIXbtJkUXwaUi/YHUOJmS5Mghmk/LlXJO1VUFDjTwqtEg2aY3f0Hg8ln+zFfHlaKeRzkY7IiSyAjc6k+PAbkA141jppGo0xOfHhMbKcqMXFlqSQQB35DJZvxtEb8Hk7SR4Op4uoRwySz96ORijkRqpRnouyiT23qI3QWLIV78ahzemQb335ALTKSWCKbb8+u2STtIBa/rtUWLIPv9hCQs7zgRyANuAHMrfibFbjtCiXxZJoc+blJbHRKBaZ8mNJJvaRmA9G1A55G42dosiiaPjg86n6JiY/mHf6a+YMvs4HzAf4m1BhYcUalBPW6qKAI21boEi9x58n9gPe6xcfZfrd7/wARuv041tUzDWpPo0aNbIVHxX1r8HiyZOzubCg2g0TvdU4NHn1XXv4486xEubjYncjyOmxRviwxzRBGVzIrsYFV2KD1biASd3Pq5oE6P/al/wCGT153Rf8AuxazfxH0bKz5MuZcV4qxookSUpcjxzicgbWI28bbJo2NZbfB2w4QauXrYe6v8RiD8Q2Zgxd6OOKQhH3q8csghJsoDuU+1c0BdaUhed+q494MUQ/DuVieUcIZI7kO1CBIOPQL/wCoVrjrHSJJ8bKXG6WMYMkIW0jSWRxMjuPSxHbVVB5qz41rMjAkPVYpwh7S4roX4oMXQgfXwCdSjXupaeP8GawetQv2Mg9OhGJkz9mOXcDJbMyKzJs4VmU/xH66iT4kjGM+R/ZSdmEiLcXQlmEqwhUBXcQFN2aFgr99QdP6bkpj4PTnx2Q42WsjzsyCJo45HktDu3EsCBVce+oB8O5DYciLFchbwHQmvxne5G7/AAeofv76WyyUL/fvx3Lab4jlg/GIOnRq2PErSqs4Cdgh2AUhPn9T8AV83q8A+9c6isQknTp2/GhSOR5GdkLCUc9tdpVyqkX6hzxqbr/S5TJ1Y7OMjFjSEllG91SUECz7Ejz9dUXXfh7IkXKjbDeeSSGFcZyyduILGocAs3obcG8Dkkc1zqNWSMYP18PH4lt1TrfbGYsWCGiw6Ejd7YChCy+kbTbAsTR4AA55oe9S6lGZZ2g6cJ0x+28z7yJC0oElRoFO5gCCQSPp7DXU/R8h8fqwELBskKYlO22/JRa80CGBHn215DHm4kuUIcVpHyRCYX9PbRljWNhLbAgKRfF2NKCy8fz8PucdZ6jGGyZhib8bGmVJpO+6uW9G8pHRUhd4u2F86+ja+aZHQ3SbLRumJlST5HchmkSNogkgTcHJYMoUhjQHJ/XX0vWkYxKpUGjRo1o5Bo0axnxlUWf07KPAVpY2P/Whr/7tCN0aXqGOBFIUhjdjbbCBTsPF/c/U6qGz8ji8Feb3DetsaANfqaHN8Kb9jr578Ph3igxH5aXOgnYfWOSITn/0n971ZYnRYszH6lmTgvOks4jcsbjES7kC80AD/TVowsS+DTwRPGBF+HcCSRt/yPe9y5LHt/KpYgfb+ek8TKyXz8zHRo3WEQ7VkRQtNHTH0rdm/wCXHjjVBiQNm5OAsssg7mD+aytTOqs1qW/5mVSfrz9dV3xHlNjZHUceBX2mKBCV5KQxxxqxs+5BVf8AzHRR1JKfl9jXdaOQcrCw0kjx2kSRmkjiRqCWyqoYGlFeP68c6HO6a9KEMXCjhkWmdb5AogXY59tY/qHw7iHqGBAsStA8D8c+oKpKk/f3v3JJ15B0nHy8rOOUjyCORceEKHIiAUiwF+UWByeL/U6UVNpmsiwsta3SQmhyQnJs21e/IA/U6qendJDEbeAgQHuRyxgFRjixYUOd0Pi65UnxRyHT2ky4+jI8rqznJjMin17BtsBvug23q5yukYxz/wALkAtiYuKCkZLEBncDca5J9VX+n01l4ae5epfBoIfhuVSGLR8G6s1XbeM80P8AFu8VxXGnY8FoUYhodhZTyhYCkijFUR7qf5j76xPU8URDp2FI0uTjl52ZFVtzqlMiFSQSFv34ofYaf6H3MeXK7ME0GK+wxxyRSmmKsH2BLKkmjfjgeOKnTSRVJt0bXBEUqD0oTxupSo3cE1YBq9WOq7omKFjDBpCXUXvaQ158CQ7l8+/P11Y6qVG2GjRo1SCPW+lR5ULQS3sYqTtNH0srjn9QNLSkOxtZwaPAIHFfS+Lqv11b6p+s4uO7qZoTIwFAhWNC/HH3HvrE0nuVN7FLCJbpjnR3dFmjK8EVyFv34vyL+g01hZbrkusjPUfliWpwQqgbb2jm2sAH5RzyW4aULKIY/RCIlcRstevvUWsi/wCv0OmseQwySSSxEM7OFrbfbBUjwa5JJ+p4vUc6bGUVypmei0sD1db8dzVn7/YeOLrS+S5jiZ1dALX+6jMRAqWr9Q3c88EVR8+C3mSK25t84th4kAUc2Kr24P639+F+vzq0AUdy0avzGNmw9ggEX4oE148+x55tdzaXgL/GITuIzHH3NElGaVFrY+8FQ0Z4JBB8BhVjgascGvweIykqtKFUc2WFAWNgqrA2gDkVxqr6xlzb0LSskZS0aKLJYeSNjCFuHHFkhfPA4IFpEr/g8VVQh90Vqe5xzZLXbAe/q5+vPGu81cTin7wvJ1aNQFM8oFV/dzc2doI/71/rWnJ5FRUeSYiKUkCyy8urUOeQaJ81yNJZod5WJXLUBzwsZ5rgU2/xxfjxtHtzNNlgx4yVICswBVlIZgFLHi249QFE+RWuSgkdmHw7lxd3iUksNtNPv5BPhSLvirP0I+utVrP9MkV5VYDJAO4+tB2/tzX8taDXWKo53YaNGjVAazfx/wBAkzMXtRFRIrq6FiQLFg8gE/KT7a0mjQjVqjJwfCjJ1GHKBXtRY4jAs7u4oKA1VVsNXf7aqMro+ZjLk40Jx2izZX2PI7KytMp3LtCmyFBr9L+2t3lxO23Y+yvPF3qg67jy3iq0vqOSNrBQdoEc3NH3r63X31iWI1wRwVFTD02PDzMRnniVIMXtNuanLEk7ttUFPPvqXN6MFyOovNJEseZEqR2x3WqbSSK455FE6ji63lyBkRmaSKNz6Y0qR1lmjUPfyqRHztrknnitOSdXyFfuGQbBlPD2tq1tCOwtqvcCPb971Fi3qKiVnRulyxfgMqeWHt4sUkTursbslEC+kX/CpHBse+p0xsqOfLnwTjzRZBBO9ypikC2bAU2KYNXnkePeLIycmWGIyM+yRsZ9xRAFkaWP0pXlPUGG6z6eSbI0xA0j50amQgpLOoYKgJCpjkk+miTZs/yrU6rvYmVCPRugCNumrFNFL+DEzyhWO490A+ha5o8c0arVv1Xp+SmaM/EEbdyLsvHMxjNhrDDg/Tx9vvw10bqzp3fxcpDLRaMx1ttmAZGUeuMgDk2RRsjxpNcrGJFSgDaCGMTc87CR9rF2R5Png61nk9UrKoxqthWX4XykixJhLHJl48kjtvZtjd8+pFY8ihSj9/Gr34bx8oyTZGUyjubRHCjMyRqoNnkD1MTzx7D9BWx5WLSkTLYN/wB0/gEHwea8/bg/Q17jz46hXaavSjDdEwNbhIGP3o1fsP01M8/0mlCPDNho1BhZayoHQ2D9QQbHBBB1ProA0aNGgDVX8QyMI02sVLSotg1wWFiwDV+NWmuX8Hmvv9NRhFP1TFUS93ZLIzKFpAlKFIbyaPJ+59+NVqwPxu/H/ch1I9/tz55Ht961RdDbHmXbJ1PLM4VmfZNIEO2yxQlACK5oeB+mn+i9OVIHmGVNKsrSKlSNJHtZiQ5UC+5S8kc2TrhmvVHRxrk9gbJjZe0k6kn807CyvKJFv5hwpjZyXBAO1AG4o+XkvExcTu1KQHiBU0ZQWC7F2kiuCCRa8Hg6Z6rKs8qASMIkK0pSSiwu/C/Q1yfqCOBpg9IzDz+IXeAdpLEgMdhFrtAIBUjnmmPI9+u5bRTfEgx3ZGbtvGimIC8ZZFkRmDKRMlkCgAF+5o2Do6eTjrcXZhtMYO0cUcZJldlLM2wCwBQtQLYmvbUfW5Qm15ZYDYuOVhH3G9YVgGcoykJ6gBxZYbgAAb/p+RIIolZk9UaHaXDswIAv1O1jyfmYfc+TZuonGK99lPH1iRe4Tl/mSNGBt7RWu1v3guPSp2/NRBJIAsgjnp3XJX9YdFBKSEKiUxdsdTZq/DkX5+XnjnRyzS1/ut1HaCV2swVioJ81urxzWuceeXvwJNsVj3CVjJplAUqSPsbHn2v9Oatna12M3B13ISAOkiALaKnbUIKw2yLpRfDqOB7EivFa74YyTJjiQv3NzuQ25GJXe22yhKWFoELwNO5uEksbRsKDD24P6jXuDhiIEAklmLMzVZJ9+AB9PA1uMWnuZlJNbDGjRo1swGjRo0AaqPiTHLpHUTSMsm4bZDGUO1husfrVffVvqs6rjRFg8hlFCrR5FAF3zsYDk1+vH01HVagyq4LMiqenygbSlCcgujHcyyf4gWLnmvJ9jZsp5UWgcPILdwzUBuHcKkHkHkckVVfbUvU4YowlGeQtxX4mUV+tNxzX/wDeD4vUHSpNnCQtuVnN0r1ZJHqeh5P89cpOMUaSt7CkeHEgoYmW23bssk7RCwdVW24G4Dj3ofTTU+HGfzhjZG/c8thivqICsDTbtrBF4rnj669fqVbiFci2A/Oe/S6x+rihd2PPjUo6s0e5dluN9gyMwOzbwtqTZ3fbxrCnHn18i9PwKTp79sEDAlI2bQr9whVTkRruSgLYqP6mhepTmMHFdPJsWzbJDwF3bQdgNlwLvz6vN3pqbLdFkkHDl5trbzxs+qkUaHA0/wBbyovSk8kkTqA1xbjw25fmC3/CfprcJp6bFcUuCHpmP3I5GOIqMG2rGykemh/iC3yWN+1kfXTUCygALjxgAUFse3FfoBx41SyHGcUczLonbVsef8h5/Xxxp3J6c4iR45HlB3MNyGR6cKVH94ooAV97HH129dmZW+qNLCoAG0AD7eNd6R6LGywqG88/wlaFmuCzf99Pa2jIaNGjQBrmQCjfIrnXWuZCaNcmuP10B8qw+qMscC/i1HYNxj8HO2z0sm3cQCyhWI5AJoE6u+ldXxxB+GXIl7ssm4yCCVPXI+41QG0G688aQLfkwTz5mcrNL28kBpE7bdt3KrGq+AwQWARR/lddOkyHhjJfIrdIqyEorNGWqMuGAO7aLsAGv115YXfr6neXr1Qxk9HlUm8518Acvxu9I/j5Pj9xfudLR9PmqvxJMjOCVDttoFtw3XVnaRzyAp48rpXLxonlWUrMflMlpGS5Coo/irkL73d+1Vq3wMNI41RJNqn+GQDfwZGptooA35+3veusm/yoxmKtunypsjEThzEqhkIK71mMgLMVYKI+W5FvuqiRw9P0wviQbcaMybQGWX1FVIa+dyEGz9iLPH0nlxE9aiSMvR4FcGo/Tft8pAB9j9jryZYkYdySJQdri+FreTtHNEf/AL+mepPbL8zFa2J4XR90qiTCgSKqNInupNfOeNwHt/rqzw1yWaNiuLSirAewCAfQSORtrkcfy1XLkRbFIdWFKaVCWtQODV03IG268/cakjRXG1Tu30oIjYUaCe9V45uuPrrLxZL8pa8TVjRqHEg2Lt4+ZiK9gxJr+uptehbamQ0aNGqA0aNGgDUGbjCRGjJoMKulP9GBB/cHU+vGFgi6+49tAY7M6XJA4WFXIFEMiRqCfV5CgC69+P664lSVUYzJO1IdzFl9SgBip9J8ke1eaHvqz6nAqkJKTOOGuSVEIvjgALwa99VcsqxvIPwjBSDH87jdd7qb7hfb6XeucqaplTpjkmVjVXdlp3O1KNK9rKR8l+frdeqtRydTxCS3eljZt5O0HkHarAWlldygAgXfI41C2OgajhSEWORNMQStDkVRvaDz8x2k8+O1wmNmPD5UslCZ0O07WvcStjcXPA8hfFDWcsX6Z0UkMyPDIGCLM4BYvtFFe+ob3HNWKo+/vrqKaKUjjLJJ2lg7KLBqzscAc+aH7aOlsYbYY5RmFFd0jGkL7SGNijzwALLXfk6fbqkg3fk+DXBP08/LzyD/AE1LimR3wJZiNJK/bzTGG2qqBL2njwbHnnng8+eBqw6Nhzxl+9N3Qa28AVV2aAFE8cc+PvpXHy6C3Au4tQNbeR+o48gA35/rbYczte+Pt/T1Br/l41uEsxmXYY0aNGuhkNGjRoA14/g6914320B82XMwa/8AFOo/5pv/AMer/wCHsEZWEqytMwEkm15CdzrboG9YJAZG8e3sdc9O+G8ho1afOyklPzqjptB/5aXx7/6am+HumPjMzz5UptpAqSSKUK7rV/HDkUfPueNeeKadtevM6yarRiLYvT6DmSQ7STexub3OXoJynk7wNv31FmY2Ch4aZ3DqBtUnw6Rcfl0+wleBd8edwvzOTtR9v8QGEMJRdsYI7bK6n/eAmT0WTe3gcCzrh1hO388xNFJJtDxFrPehm/gaiFMew0edwPFgHWaT2OblInbA6fVGWUgM9+ljRBVXJPb4AIQFjwOORZt9oEeBGaEOe4y13NlbHkAINjm/+51VydqTbEkxYuJo3YRNVZcu+gNwIYbavkebHFC0y+kE/kL22cI7BnXxvk3Ee/FEj7karclugpNkcMDrHJDFC6ercSuQm9STuA5vavtVeL8kk6uei4JjDMZZZC9EiRg2wgeBQHP1+taV6TioZclCo2q6ALXikWq+1Vq3gxUS9qgX5rWo3ZWybRo0a2ZDRo0aANGjRoA14zAAkmgPJ17rxqrnxoDO5GXE8nOREfIAKKSOflsjzz4P8tNYuYgTuvOjwg0GrgPu2149jQ15MI43UFIaJJFR80K9/F+NYez2Pw9/7wZH/krbX6d3XmlKnoaZY5eai/iS8kxnDyq6CVlVYjLGqM/ntqEKkMALBko+TpbFeR1n7csrGGDIaIJI5BYO/bIs242kbbsEFTzxpzqXV5k7rpLKVZMkqWCBbiYBdigkgLyttW7zWncjJlSaTH78z28O3bs3sXWZmUE7Qi+jdfsAQPOmZWbzkXSUmdXbDyFdQaHrZkDFYv4nD7vBsCqLH3vXeFJkrAkj5I7SSIpP1VGKMLMe48qBZ8+rnkHSsGfkTiFNzuSikKNtEpOVcy0Pl2KPsfVWhuoTukx78i9uCaQbdvLJNOq3Y8AKBXvQ1eoZsunxsmcF48pCh3BSE5FEjz9R4PvwfF8WvSYZUQrNIJDfDAV6aHn73f7V+us9jZcj5O52JSGTc5NCJIzADZP+Pcx8+xPtrUwZSPex1avO0g1fjxrtGWYxRNo0aNaAaNGjQBo0aNAGlM/C7u31sm2+Vr3/AFB03ridiFJAJNe3n9tR7agy0mBA4cPLK24BbMZtRTcfL59RN/p+7a4cAc46ou/tmRXZVNKWIC1xYHA/QL9Nc/g28vlzx2TQYoL8eKHgcf1+ulJGjXJqWVpI+yLc/USigdor5qFV7/prnCjTSJ4uimiBPCGBBtYF9JFlSOfPN/ufrenhisXIkk3XEyGRKQiyvjk0R9dUeROigskTyLbKSDyCjCzxGRzt965P0N66yWQKhVEsqbRplQ8HggsngjnkAkEae9v/ANFxWh7NjurttGdMnBDLMmxvqBz48e3i/wB9iNJ9IL9sB02Vwo3h7WhRsAD7ft99O66IzpwGjRo1QGjRo0AaNGjQFdL17GUlWyIgVuwXWxtO03z7HjXUnVcclYzNFulUFFLL6g3gge4Pt9dZzCwHEsRMTcZWWxJU+GEgVjx4PFH341U4mPMI4Y2imUquIdqw/MI2DOZG2k2nNICD9jZ1w6j7Es02LnJewZGMdo3EArYVa3E8ccck6hlGIy92OTF7QURbmJPv3Nlhx701effVPJgzLjw7YCzKmZaNGSLcmgwrncPAPzaimMgl3qJmczq6NJDTMnYeJ27VJYU+mvSRak+RuzdaUXMyyljxyygRYzNMm4CSZ42JluwE2ttViSaBFn2sakzcvGkUs74qTWpe5iQAm5VIZdrA+ojwOGIOq7p+GvCKMlon/DdvbGKYRbFJkcodhRkLEWv2u9TYvTpNkVwvYhzQfQeGd12+3lhdfUXq3psiWznJ6UhkEIbEDsoEYEjBoSS7bolo2W+YCxyD5A0zk52NGszh8aSMRtujjJ7jRyMTtvfXLPZNfxaV6ZguGCSJkW0mNIqqg2eiOEFncodpQoQV3AmgAOdLZHS5jiQIsL7hhzAjYbDFoTtPHzGia8nnWbpNpBss4sFO6MgvjlN7yCYOS7RICpj27du1QQpO48DxetfFAq/Kqr+gA/7apeq9PGWkcm5ogA/DoQSGIHINEAgeD9RpVfhghmJkQsxsDYPAVkYVfhiwJ49/fXWKcdkU09+2vdY3F+G3berMBtAQNV3tr1ABrsAXz7OV5C8tzfCl2FdVBDith4LsWDCmHIFJ+n241rNLsDSq4JIBBI8/b35/bXWqzo/SuwZCNtOxYUtEAliFu+QAQB++rPWl4gNGjRqgNGjRoDl4wfIB/Uax3Uspu7JA02PZbaqPA5Ish1BZaBPivbj3POtno1KLbRl8EOIidzqHncVVEhyaamW/0Ffz1ZY8bLL23jMoI3GZgoCnmlryTQ8j6+2psXphWt8rygUVD1wR72AL/fVhrMY62w3Z4Br3Ro1sgaNGjQBo0aNAGjRo0AaQ6xFMyAQSCNg1kmqIo8fKfevp486f14RoDLyRTiRRPkR7Kc1v22NpXyEB43f4h9fbS8ccZA3yRllJZGGZKCoYURuI3AGh6b9idadunRHzEnH/ACj31COiQbSnaWiK97r9fP8AXXNxbK3ZR5s+RCUgx027Y72L6xX5g3FmF3wCPck+DqJ/xhImYybgpUBY14B7XO0iyxN/oL4Fa1mRjq6lWFg1/Q2P66gj6XEoKheDRPqb2uvf761T4KpeBnvxPULDEHyCVCLXMkgK35+RU5v+In3FRQZ2eUDMHHNGo1Lbd3zgEC228VQ9+L8aKbokD0HiDV43Wa9/c/XXA+H8alURABSSACQAWqzwfehpqXMiqGO86EZR2FZW7Y2qL4IAG4UfI+vk+o+RxhfDCv62WSFgAoVu0bChQGJS/NA+QbGtWRo0omZ8FJ8P9AGP6i25ytHgVxXg1ftz7E2aHAF3o0a0lRG7DRo0aEDRo0aANGjRoA0aNGgDRo0aANGjRoA0aNGgDRo0aANGjRoA0aNGgDRo0aANGjRoA0aNGgDRo0aANGjRoA0aNGg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s://encrypted-tbn2.gstatic.com/images?q=tbn:ANd9GcRUJ-AvC-XG7n22Q1gvgdmMbeXTHmsGV-YnlRlk3tgkIMB7J2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404" y="1458106"/>
            <a:ext cx="3213394" cy="235485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ubtitle 4"/>
          <p:cNvSpPr txBox="1">
            <a:spLocks/>
          </p:cNvSpPr>
          <p:nvPr/>
        </p:nvSpPr>
        <p:spPr>
          <a:xfrm>
            <a:off x="307974" y="1074197"/>
            <a:ext cx="2815485" cy="13849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600" dirty="0">
                <a:latin typeface="Arial" panose="020B0604020202020204" pitchFamily="34" charset="0"/>
                <a:cs typeface="Arial" panose="020B0604020202020204" pitchFamily="34" charset="0"/>
              </a:rPr>
              <a:t>Finance deals with managing costs</a:t>
            </a:r>
          </a:p>
        </p:txBody>
      </p:sp>
    </p:spTree>
    <p:extLst>
      <p:ext uri="{BB962C8B-B14F-4D97-AF65-F5344CB8AC3E}">
        <p14:creationId xmlns:p14="http://schemas.microsoft.com/office/powerpoint/2010/main" val="84137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3" name="Footer Placeholder 2"/>
          <p:cNvSpPr>
            <a:spLocks noGrp="1"/>
          </p:cNvSpPr>
          <p:nvPr>
            <p:ph type="ftr" sz="quarter" idx="10"/>
          </p:nvPr>
        </p:nvSpPr>
        <p:spPr/>
        <p:txBody>
          <a:bodyPr/>
          <a:lstStyle/>
          <a:p>
            <a:pPr algn="r"/>
            <a:r>
              <a:rPr lang="en-US"/>
              <a:t>©SHRM2016</a:t>
            </a:r>
            <a:endParaRPr lang="en-US" dirty="0"/>
          </a:p>
        </p:txBody>
      </p:sp>
      <p:sp>
        <p:nvSpPr>
          <p:cNvPr id="4" name="Subtitle 4"/>
          <p:cNvSpPr txBox="1">
            <a:spLocks/>
          </p:cNvSpPr>
          <p:nvPr/>
        </p:nvSpPr>
        <p:spPr>
          <a:xfrm>
            <a:off x="248574" y="1139114"/>
            <a:ext cx="3088863" cy="3422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200" dirty="0"/>
              <a:t>"The drive to automate talent management also comes in part from the desire to pull together HR, Finance, and operations data to get insights on talent that are otherwise difficult to obtain" </a:t>
            </a:r>
          </a:p>
          <a:p>
            <a:pPr marL="0" indent="0" algn="r">
              <a:buNone/>
            </a:pPr>
            <a:r>
              <a:rPr lang="en-US" sz="2200" dirty="0"/>
              <a:t>- Mathis &amp; Jackson</a:t>
            </a:r>
            <a:endParaRPr lang="en" sz="2200" dirty="0"/>
          </a:p>
        </p:txBody>
      </p:sp>
      <p:pic>
        <p:nvPicPr>
          <p:cNvPr id="1026" name="Picture 2" descr="https://i.ytimg.com/vi/5RGx69GkFsM/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563" y="1304454"/>
            <a:ext cx="5496938" cy="3092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781722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7486</TotalTime>
  <Words>556</Words>
  <Application>Microsoft Office PowerPoint</Application>
  <PresentationFormat>On-screen Show (16:9)</PresentationFormat>
  <Paragraphs>111</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Times</vt:lpstr>
      <vt:lpstr>Custom Design</vt:lpstr>
      <vt:lpstr>PowerPoint Presentation</vt:lpstr>
      <vt:lpstr>PowerPoint Presentation</vt:lpstr>
      <vt:lpstr>PowerPoint Presentation</vt:lpstr>
      <vt:lpstr>What’s Your Elephant?</vt:lpstr>
      <vt:lpstr>Venus &amp; Mars – HR &amp; Finance</vt:lpstr>
      <vt:lpstr>Past History</vt:lpstr>
      <vt:lpstr>Breaking Away from Finance</vt:lpstr>
      <vt:lpstr>Interdepartmental Friction</vt:lpstr>
      <vt:lpstr>Working Together</vt:lpstr>
      <vt:lpstr>Point / Counterpoint</vt:lpstr>
      <vt:lpstr>A Tale of Two Cities</vt:lpstr>
      <vt:lpstr>Today’s Discussion</vt:lpstr>
      <vt:lpstr>Exercise #1</vt:lpstr>
      <vt:lpstr>It Starts with Common Ground</vt:lpstr>
      <vt:lpstr>A Common Purpose</vt:lpstr>
      <vt:lpstr>Prioritizing Agendas</vt:lpstr>
      <vt:lpstr>What Do You Have in Common?</vt:lpstr>
      <vt:lpstr>What Do You Have in Common?</vt:lpstr>
      <vt:lpstr>“It’s All in the Data”</vt:lpstr>
      <vt:lpstr>Myopic Views</vt:lpstr>
      <vt:lpstr>Length of Time</vt:lpstr>
      <vt:lpstr>Data for Today</vt:lpstr>
      <vt:lpstr>A Changing World</vt:lpstr>
      <vt:lpstr>Data for Tomorrow/Strategic</vt:lpstr>
      <vt:lpstr>Recap</vt:lpstr>
      <vt:lpstr>Key Ingredients to Effective  Organizational Leadership/Partnership</vt:lpstr>
      <vt:lpstr>PowerPoint Presentation</vt:lpstr>
    </vt:vector>
  </TitlesOfParts>
  <Company>Earmark Media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Software Manager</dc:creator>
  <cp:lastModifiedBy>Mark Fogel</cp:lastModifiedBy>
  <cp:revision>143</cp:revision>
  <dcterms:created xsi:type="dcterms:W3CDTF">2010-12-21T15:10:09Z</dcterms:created>
  <dcterms:modified xsi:type="dcterms:W3CDTF">2016-07-25T18:22:21Z</dcterms:modified>
</cp:coreProperties>
</file>