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sldIdLst>
    <p:sldId id="256" r:id="rId5"/>
    <p:sldId id="341" r:id="rId6"/>
    <p:sldId id="344" r:id="rId7"/>
    <p:sldId id="346" r:id="rId8"/>
    <p:sldId id="340" r:id="rId9"/>
    <p:sldId id="348" r:id="rId10"/>
    <p:sldId id="358" r:id="rId11"/>
    <p:sldId id="279" r:id="rId12"/>
    <p:sldId id="355" r:id="rId13"/>
    <p:sldId id="356" r:id="rId14"/>
    <p:sldId id="351" r:id="rId15"/>
    <p:sldId id="349" r:id="rId16"/>
    <p:sldId id="352" r:id="rId17"/>
    <p:sldId id="353" r:id="rId18"/>
    <p:sldId id="354" r:id="rId19"/>
    <p:sldId id="259" r:id="rId20"/>
    <p:sldId id="282" r:id="rId21"/>
    <p:sldId id="281" r:id="rId22"/>
    <p:sldId id="364" r:id="rId23"/>
    <p:sldId id="285" r:id="rId24"/>
    <p:sldId id="298" r:id="rId25"/>
    <p:sldId id="297" r:id="rId26"/>
    <p:sldId id="286" r:id="rId27"/>
    <p:sldId id="299" r:id="rId28"/>
    <p:sldId id="287" r:id="rId29"/>
    <p:sldId id="288" r:id="rId30"/>
    <p:sldId id="362" r:id="rId31"/>
    <p:sldId id="289" r:id="rId32"/>
    <p:sldId id="365" r:id="rId33"/>
    <p:sldId id="304" r:id="rId34"/>
    <p:sldId id="306" r:id="rId35"/>
    <p:sldId id="307" r:id="rId36"/>
    <p:sldId id="305" r:id="rId37"/>
    <p:sldId id="292" r:id="rId38"/>
    <p:sldId id="316" r:id="rId39"/>
    <p:sldId id="310" r:id="rId40"/>
    <p:sldId id="315" r:id="rId41"/>
    <p:sldId id="318" r:id="rId42"/>
    <p:sldId id="311" r:id="rId43"/>
    <p:sldId id="312" r:id="rId44"/>
    <p:sldId id="313" r:id="rId45"/>
    <p:sldId id="328" r:id="rId46"/>
    <p:sldId id="329" r:id="rId47"/>
    <p:sldId id="330" r:id="rId48"/>
    <p:sldId id="331" r:id="rId49"/>
    <p:sldId id="332" r:id="rId50"/>
    <p:sldId id="336" r:id="rId51"/>
    <p:sldId id="337" r:id="rId52"/>
    <p:sldId id="361" r:id="rId53"/>
    <p:sldId id="357" r:id="rId54"/>
    <p:sldId id="359" r:id="rId55"/>
    <p:sldId id="363" r:id="rId56"/>
    <p:sldId id="360" r:id="rId57"/>
    <p:sldId id="338" r:id="rId58"/>
    <p:sldId id="33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8F206B-0856-4309-AC24-F17662051E7E}">
          <p14:sldIdLst>
            <p14:sldId id="256"/>
            <p14:sldId id="341"/>
            <p14:sldId id="344"/>
            <p14:sldId id="346"/>
            <p14:sldId id="340"/>
            <p14:sldId id="348"/>
            <p14:sldId id="358"/>
            <p14:sldId id="279"/>
            <p14:sldId id="355"/>
            <p14:sldId id="356"/>
            <p14:sldId id="351"/>
            <p14:sldId id="349"/>
            <p14:sldId id="352"/>
            <p14:sldId id="353"/>
            <p14:sldId id="354"/>
            <p14:sldId id="259"/>
            <p14:sldId id="282"/>
            <p14:sldId id="281"/>
            <p14:sldId id="364"/>
            <p14:sldId id="285"/>
            <p14:sldId id="298"/>
            <p14:sldId id="297"/>
            <p14:sldId id="286"/>
            <p14:sldId id="299"/>
            <p14:sldId id="287"/>
            <p14:sldId id="288"/>
            <p14:sldId id="362"/>
            <p14:sldId id="289"/>
            <p14:sldId id="365"/>
            <p14:sldId id="304"/>
            <p14:sldId id="306"/>
            <p14:sldId id="307"/>
            <p14:sldId id="305"/>
            <p14:sldId id="292"/>
            <p14:sldId id="316"/>
            <p14:sldId id="310"/>
            <p14:sldId id="315"/>
            <p14:sldId id="318"/>
            <p14:sldId id="311"/>
            <p14:sldId id="312"/>
            <p14:sldId id="313"/>
            <p14:sldId id="328"/>
            <p14:sldId id="329"/>
            <p14:sldId id="330"/>
            <p14:sldId id="331"/>
            <p14:sldId id="332"/>
            <p14:sldId id="336"/>
            <p14:sldId id="337"/>
            <p14:sldId id="361"/>
            <p14:sldId id="357"/>
            <p14:sldId id="359"/>
            <p14:sldId id="363"/>
            <p14:sldId id="360"/>
            <p14:sldId id="338"/>
            <p14:sldId id="3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8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C4612-3DAF-490E-81D8-482EE65FF141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23FDB-2977-4C07-9207-525407011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9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SHRM is “profession-focused, member-driven, volunteer-led, and staff-managed.” 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very structure of SHRM and the involvement of the volunteer leaders support this position. 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Each of these entities plays an integral part in the success of SHRM – let’s talk about each one in more detail.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93" eaLnBrk="0" hangingPunct="0"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19770" indent="-276835" defTabSz="915093" eaLnBrk="0" hangingPunct="0"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07338" indent="-221468" defTabSz="915093" eaLnBrk="0" hangingPunct="0"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550274" indent="-221468" defTabSz="915093" eaLnBrk="0" hangingPunct="0"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1993209" indent="-221468" defTabSz="915093" eaLnBrk="0" hangingPunct="0"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436144" indent="-221468" defTabSz="91509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879080" indent="-221468" defTabSz="91509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322015" indent="-221468" defTabSz="91509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764951" indent="-221468" defTabSz="91509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630BC76-BFF1-4ADB-86E8-E4DD6D1E255A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93" eaLnBrk="0" hangingPunct="0"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19770" indent="-276835" defTabSz="915093" eaLnBrk="0" hangingPunct="0"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07338" indent="-221468" defTabSz="915093" eaLnBrk="0" hangingPunct="0"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550274" indent="-221468" defTabSz="915093" eaLnBrk="0" hangingPunct="0"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1993209" indent="-221468" defTabSz="915093" eaLnBrk="0" hangingPunct="0"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436144" indent="-221468" defTabSz="91509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879080" indent="-221468" defTabSz="91509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322015" indent="-221468" defTabSz="91509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764951" indent="-221468" defTabSz="91509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5B660CD-F6A9-4027-95D4-1660471AF749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And, serving as your emcee for the conference is …………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4719782"/>
            <a:ext cx="212436" cy="19858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40145" y="4719782"/>
            <a:ext cx="6274205" cy="19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8655" y="4719782"/>
            <a:ext cx="1225346" cy="19858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61486" y="5588000"/>
            <a:ext cx="1306947" cy="1117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87" y="4719782"/>
            <a:ext cx="1358323" cy="79235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98249" y="1860454"/>
            <a:ext cx="0" cy="13351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676400"/>
            <a:ext cx="39624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aseline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SUBHEAD 1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33600"/>
            <a:ext cx="80010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600" baseline="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MAIN TITLE ELEMENT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396046" y="2971800"/>
            <a:ext cx="6147754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600" baseline="0">
                <a:solidFill>
                  <a:schemeClr val="accent5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SUBHEAD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90600" y="457200"/>
            <a:ext cx="487680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3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048" y="546443"/>
            <a:ext cx="9140952" cy="507831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>
            <a:lvl1pPr algn="l">
              <a:defRPr lang="en-US" sz="2700" b="1">
                <a:solidFill>
                  <a:schemeClr val="accent5">
                    <a:lumMod val="75000"/>
                  </a:schemeClr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</a:lstStyle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109585" y="1042543"/>
            <a:ext cx="4572254" cy="329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Font typeface="Arial" pitchFamily="34" charset="0"/>
              <a:buNone/>
              <a:defRPr sz="1600" baseline="0">
                <a:latin typeface="Kartika" pitchFamily="18" charset="0"/>
                <a:cs typeface="Kartika" pitchFamily="18" charset="0"/>
              </a:defRPr>
            </a:lvl2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1563688"/>
            <a:ext cx="7296912" cy="468166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Insert body text here.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31007" y="1044527"/>
            <a:ext cx="770845" cy="4666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31007" y="1"/>
            <a:ext cx="770845" cy="551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31006" y="1746797"/>
            <a:ext cx="770845" cy="14229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31007" y="3593458"/>
            <a:ext cx="770845" cy="333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00939" y="4634585"/>
            <a:ext cx="770845" cy="928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9" y="5701558"/>
            <a:ext cx="800912" cy="46719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83292" y="6335052"/>
            <a:ext cx="770845" cy="5229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12"/>
          <p:cNvSpPr>
            <a:spLocks noGrp="1"/>
          </p:cNvSpPr>
          <p:nvPr>
            <p:ph type="dt" sz="half" idx="10"/>
          </p:nvPr>
        </p:nvSpPr>
        <p:spPr>
          <a:xfrm>
            <a:off x="231008" y="6413963"/>
            <a:ext cx="723129" cy="361742"/>
          </a:xfr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B1B56C13-8D0C-422B-ACA6-D1D6214AC5EC}" type="datetime1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753475" y="6596525"/>
            <a:ext cx="390525" cy="279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63C111B-9075-4629-9307-91D5F9C0E22D}" type="slidenum">
              <a:rPr lang="en-US" sz="800" smtClean="0">
                <a:latin typeface="Microsoft Sans Serif" pitchFamily="34" charset="0"/>
                <a:cs typeface="Microsoft Sans Serif" pitchFamily="34" charset="0"/>
              </a:rPr>
              <a:t>‹#›</a:t>
            </a:fld>
            <a:endParaRPr lang="en-US" sz="8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2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if nece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1007" y="1044527"/>
            <a:ext cx="770845" cy="4666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31007" y="1"/>
            <a:ext cx="770845" cy="551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31006" y="1746797"/>
            <a:ext cx="770845" cy="14229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31007" y="3593458"/>
            <a:ext cx="770845" cy="333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00939" y="4634585"/>
            <a:ext cx="770845" cy="928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9" y="5701558"/>
            <a:ext cx="800912" cy="46719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83292" y="6335052"/>
            <a:ext cx="770845" cy="5229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12"/>
          <p:cNvSpPr txBox="1">
            <a:spLocks/>
          </p:cNvSpPr>
          <p:nvPr userDrawn="1"/>
        </p:nvSpPr>
        <p:spPr>
          <a:xfrm>
            <a:off x="231008" y="6413963"/>
            <a:ext cx="723129" cy="361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B56C13-8D0C-422B-ACA6-D1D6214AC5EC}" type="datetime1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16" name="Title 6"/>
          <p:cNvSpPr txBox="1">
            <a:spLocks/>
          </p:cNvSpPr>
          <p:nvPr userDrawn="1"/>
        </p:nvSpPr>
        <p:spPr>
          <a:xfrm>
            <a:off x="3048" y="546443"/>
            <a:ext cx="9140952" cy="507831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700" b="1" kern="1200">
                <a:solidFill>
                  <a:schemeClr val="accent5">
                    <a:lumMod val="75000"/>
                  </a:schemeClr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PICTURE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109585" y="1042543"/>
            <a:ext cx="4572254" cy="329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baseline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Font typeface="Arial" pitchFamily="34" charset="0"/>
              <a:buNone/>
              <a:defRPr sz="1600" baseline="0">
                <a:latin typeface="Kartika" pitchFamily="18" charset="0"/>
                <a:cs typeface="Kartika" pitchFamily="18" charset="0"/>
              </a:defRPr>
            </a:lvl2pPr>
          </a:lstStyle>
          <a:p>
            <a:pPr lvl="0"/>
            <a:r>
              <a:rPr lang="en-US" dirty="0" smtClean="0"/>
              <a:t>CLICK TO GRAPHIC TITLE</a:t>
            </a:r>
            <a:endParaRPr lang="en-US" dirty="0"/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1563688"/>
            <a:ext cx="3617976" cy="477136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Insert body text here.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105400" y="1563688"/>
            <a:ext cx="3581400" cy="477136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Insert body text here.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508118"/>
            <a:ext cx="7543800" cy="4359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1007" y="1044527"/>
            <a:ext cx="770845" cy="4666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31007" y="1"/>
            <a:ext cx="770845" cy="551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31006" y="1746797"/>
            <a:ext cx="770845" cy="14229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31007" y="3593458"/>
            <a:ext cx="770845" cy="333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00939" y="4634585"/>
            <a:ext cx="770845" cy="928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9" y="5701558"/>
            <a:ext cx="800912" cy="46719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83292" y="6335052"/>
            <a:ext cx="770845" cy="5229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12"/>
          <p:cNvSpPr txBox="1">
            <a:spLocks/>
          </p:cNvSpPr>
          <p:nvPr userDrawn="1"/>
        </p:nvSpPr>
        <p:spPr>
          <a:xfrm>
            <a:off x="231008" y="6413963"/>
            <a:ext cx="723129" cy="361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B56C13-8D0C-422B-ACA6-D1D6214AC5EC}" type="datetime1">
              <a:rPr lang="en-US" smtClean="0"/>
              <a:pPr/>
              <a:t>4/5/2014</a:t>
            </a:fld>
            <a:endParaRPr lang="en-US" dirty="0"/>
          </a:p>
        </p:txBody>
      </p:sp>
      <p:sp>
        <p:nvSpPr>
          <p:cNvPr id="16" name="Title 6"/>
          <p:cNvSpPr txBox="1">
            <a:spLocks/>
          </p:cNvSpPr>
          <p:nvPr userDrawn="1"/>
        </p:nvSpPr>
        <p:spPr>
          <a:xfrm>
            <a:off x="3048" y="546443"/>
            <a:ext cx="9140952" cy="507831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700" b="1" kern="1200">
                <a:solidFill>
                  <a:schemeClr val="accent5">
                    <a:lumMod val="75000"/>
                  </a:schemeClr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PICTURE SLIDE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109585" y="1042543"/>
            <a:ext cx="4572254" cy="329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baseline="0">
                <a:solidFill>
                  <a:schemeClr val="accent6">
                    <a:lumMod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Font typeface="Arial" pitchFamily="34" charset="0"/>
              <a:buNone/>
              <a:defRPr sz="1600" baseline="0">
                <a:latin typeface="Kartika" pitchFamily="18" charset="0"/>
                <a:cs typeface="Kartika" pitchFamily="18" charset="0"/>
              </a:defRPr>
            </a:lvl2pPr>
          </a:lstStyle>
          <a:p>
            <a:pPr lvl="0"/>
            <a:r>
              <a:rPr lang="en-US" dirty="0" smtClean="0"/>
              <a:t>CLICK TO GRAPHIC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F3DEB-F954-4F90-892A-16391463E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010400" cy="577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3429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1981200"/>
            <a:ext cx="3429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10200" y="4267200"/>
            <a:ext cx="3429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48AB9-ED96-4B27-A245-2A599D05F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1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12750"/>
            <a:ext cx="7010400" cy="577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B22E1-8DA7-4A14-94CA-244834EB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8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CD0B7-69D4-49A2-B3B3-5B3F1AE3AD41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23FC-3F98-462E-8C4E-610DAE7734D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9" r:id="rId6"/>
    <p:sldLayoutId id="2147483660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rm.org/Communities/VolunteerResources/ResourcesforChapters/Pages/award_info.aspx" TargetMode="External"/><Relationship Id="rId3" Type="http://schemas.openxmlformats.org/officeDocument/2006/relationships/hyperlink" Target="http://www.shrm.org/Communities/VolunteerResources/Pages/AffiliateSuccessfulPractices.aspx#operations" TargetMode="External"/><Relationship Id="rId7" Type="http://schemas.openxmlformats.org/officeDocument/2006/relationships/hyperlink" Target="http://www.shrm.org/Communities/VolunteerResources/Pages/AffiliateSuccessfulPractices.aspx#enterprising" TargetMode="External"/><Relationship Id="rId12" Type="http://schemas.openxmlformats.org/officeDocument/2006/relationships/hyperlink" Target="http://www.shrm.org/Communities/VolunteerResources/Pages/chapspkrprog.aspx" TargetMode="External"/><Relationship Id="rId2" Type="http://schemas.openxmlformats.org/officeDocument/2006/relationships/hyperlink" Target="http://www.shrm.org/Communities/VolunteerResources/Pages/AffiliateSuccessfulPractices.aspx#leadersh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rm.org/Communities/VolunteerResources/Pages/AffiliateSuccessfulPractices.aspx#shape" TargetMode="External"/><Relationship Id="rId11" Type="http://schemas.openxmlformats.org/officeDocument/2006/relationships/hyperlink" Target="http://www.shrm.org/Conferences/SpeakerInformation/Documents/Keynotespeakers.pdf" TargetMode="External"/><Relationship Id="rId5" Type="http://schemas.openxmlformats.org/officeDocument/2006/relationships/hyperlink" Target="http://www.shrm.org/Communities/VolunteerResources/Pages/AffiliateSuccessfulPractices.aspx#veterans" TargetMode="External"/><Relationship Id="rId10" Type="http://schemas.openxmlformats.org/officeDocument/2006/relationships/hyperlink" Target="http://www.shrm.org/about/findaspeaker/Documents/topratedspeakers.pdf" TargetMode="External"/><Relationship Id="rId4" Type="http://schemas.openxmlformats.org/officeDocument/2006/relationships/hyperlink" Target="http://www.shrm.org/Communities/VolunteerResources/Pages/AffiliateSuccessfulPractices.aspx#workforce" TargetMode="External"/><Relationship Id="rId9" Type="http://schemas.openxmlformats.org/officeDocument/2006/relationships/hyperlink" Target="http://www.shrm.org/about/findaspeaker/Pages/guide.aspx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rm.org/Communities/VolunteerResources/WebcastArchivesforVolunteerLeaders/Pages/default.aspx#membership" TargetMode="External"/><Relationship Id="rId3" Type="http://schemas.openxmlformats.org/officeDocument/2006/relationships/hyperlink" Target="http://www.shrm.org/Communities/VolunteerResources/WebcastArchivesforVolunteerLeaders/Pages/default.aspx#core" TargetMode="External"/><Relationship Id="rId7" Type="http://schemas.openxmlformats.org/officeDocument/2006/relationships/hyperlink" Target="http://www.shrm.org/Communities/VolunteerResources/WebcastArchivesforVolunteerLeaders/Pages/default.aspx#government" TargetMode="External"/><Relationship Id="rId2" Type="http://schemas.openxmlformats.org/officeDocument/2006/relationships/hyperlink" Target="http://www.shrm.org/Communities/VolunteerResources/WebcastArchivesforVolunteerLeaders/Pages/default.aspx#oper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rm.org/Communities/VolunteerResources/WebcastArchivesforVolunteerLeaders/Pages/default.aspx#hr" TargetMode="External"/><Relationship Id="rId5" Type="http://schemas.openxmlformats.org/officeDocument/2006/relationships/hyperlink" Target="http://www.shrm.org/Communities/VolunteerResources/WebcastArchivesforVolunteerLeaders/Pages/default.aspx#diversity" TargetMode="External"/><Relationship Id="rId10" Type="http://schemas.openxmlformats.org/officeDocument/2006/relationships/hyperlink" Target="http://www.shrm.org/Communities/VolunteerResources/WebcastArchivesforVolunteerLeaders/Pages/default.aspx#workforce" TargetMode="External"/><Relationship Id="rId4" Type="http://schemas.openxmlformats.org/officeDocument/2006/relationships/hyperlink" Target="http://www.shrm.org/Communities/VolunteerResources/WebcastArchivesforVolunteerLeaders/Pages/default.aspx#college" TargetMode="External"/><Relationship Id="rId9" Type="http://schemas.openxmlformats.org/officeDocument/2006/relationships/hyperlink" Target="http://www.shrm.org/Communities/VolunteerResources/WebcastArchivesforVolunteerLeaders/Pages/default.aspx#shr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m.org/Communities/VolunteerResources/ResourcesforChapters/Documents/Fundamentals_of_Chapter_Operations_12-0642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rm.org/Communities/VolunteerResources/Pages/LeadershipConference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post@shrm.org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rmnet:851/sites/regionalteamtestsite/pictures/Tammy%20Finnell,%20CMP.bmp" TargetMode="External"/><Relationship Id="rId5" Type="http://schemas.openxmlformats.org/officeDocument/2006/relationships/image" Target="../media/image34.jpeg"/><Relationship Id="rId4" Type="http://schemas.openxmlformats.org/officeDocument/2006/relationships/hyperlink" Target="mailto:tammy.finnell@shrm.org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SHRM.MemberRelations@shrm.org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" y="4724400"/>
            <a:ext cx="6553200" cy="609600"/>
          </a:xfrm>
        </p:spPr>
        <p:txBody>
          <a:bodyPr/>
          <a:lstStyle/>
          <a:p>
            <a:r>
              <a:rPr lang="en-US" b="1" dirty="0" smtClean="0"/>
              <a:t>NY State Leadership Conference</a:t>
            </a:r>
          </a:p>
          <a:p>
            <a:r>
              <a:rPr lang="en-US" sz="2000" dirty="0" smtClean="0"/>
              <a:t>April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2014 – Rochester, NY</a:t>
            </a:r>
          </a:p>
          <a:p>
            <a:endParaRPr lang="en-US" sz="1000" dirty="0" smtClean="0"/>
          </a:p>
          <a:p>
            <a:r>
              <a:rPr lang="en-US" sz="2400" b="1" dirty="0" smtClean="0"/>
              <a:t>Susan Post, SPHR, CAE</a:t>
            </a:r>
          </a:p>
          <a:p>
            <a:r>
              <a:rPr lang="en-US" sz="2000" dirty="0" smtClean="0"/>
              <a:t>Divisional Director East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066800"/>
            <a:ext cx="8001000" cy="914400"/>
          </a:xfrm>
        </p:spPr>
        <p:txBody>
          <a:bodyPr/>
          <a:lstStyle/>
          <a:p>
            <a:r>
              <a:rPr lang="en-US" dirty="0" smtClean="0"/>
              <a:t>SHRM Update</a:t>
            </a:r>
          </a:p>
          <a:p>
            <a:r>
              <a:rPr lang="en-US" dirty="0" smtClean="0"/>
              <a:t>&amp; Volunteer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/>
              <a:t>New chapter affiliation requirements as of January 1, 2012:</a:t>
            </a:r>
          </a:p>
          <a:p>
            <a:pPr>
              <a:buFont typeface="Times" charset="0"/>
              <a:buChar char="•"/>
              <a:defRPr/>
            </a:pPr>
            <a:endParaRPr lang="en-US" dirty="0"/>
          </a:p>
          <a:p>
            <a:pPr>
              <a:buFont typeface="Times" charset="0"/>
              <a:buChar char="•"/>
              <a:defRPr/>
            </a:pPr>
            <a:r>
              <a:rPr lang="en-US" b="1" u="sng" dirty="0"/>
              <a:t>All 100%-Chapters</a:t>
            </a:r>
          </a:p>
          <a:p>
            <a:pPr marL="800100" lvl="1" indent="-342900">
              <a:buFont typeface="Times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Minimum of 25 SHRM members AND</a:t>
            </a:r>
          </a:p>
          <a:p>
            <a:pPr marL="800100" lvl="1" indent="-342900">
              <a:buFont typeface="Times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100% SHRM membership</a:t>
            </a:r>
          </a:p>
          <a:p>
            <a:pPr>
              <a:buFont typeface="Times" charset="0"/>
              <a:buChar char="•"/>
              <a:defRPr/>
            </a:pPr>
            <a:r>
              <a:rPr lang="en-US" b="1" u="sng" dirty="0"/>
              <a:t>All Non-100% Chapters</a:t>
            </a:r>
          </a:p>
          <a:p>
            <a:pPr marL="800100" lvl="1" indent="-342900">
              <a:buFont typeface="Times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Minimum of 25 SHRM members AND</a:t>
            </a:r>
          </a:p>
          <a:p>
            <a:pPr marL="800100" lvl="1" indent="-342900">
              <a:buFont typeface="Times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Minimum of 51% SHRM membership </a:t>
            </a:r>
          </a:p>
          <a:p>
            <a:pPr marL="800100" lvl="1" indent="-342900">
              <a:defRPr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Times" charset="0"/>
              <a:buChar char="•"/>
              <a:defRPr/>
            </a:pPr>
            <a:r>
              <a:rPr lang="en-US" dirty="0"/>
              <a:t>Applies to all existing and new chapters - no grandfathering.</a:t>
            </a:r>
          </a:p>
          <a:p>
            <a:pPr>
              <a:buFont typeface="Times" charset="0"/>
              <a:buChar char="•"/>
              <a:defRPr/>
            </a:pPr>
            <a:r>
              <a:rPr lang="en-US" dirty="0"/>
              <a:t>Chapters not currently meeting new affiliation requirements will have a five year period (by 12/31/2016) to do so.</a:t>
            </a:r>
          </a:p>
          <a:p>
            <a:pPr>
              <a:buFont typeface="Times" charset="0"/>
              <a:buChar char="•"/>
              <a:defRPr/>
            </a:pPr>
            <a:r>
              <a:rPr lang="en-US" dirty="0"/>
              <a:t>Regional Team is working with under-affiliated chapters </a:t>
            </a:r>
            <a:r>
              <a:rPr lang="en-US" dirty="0" smtClean="0"/>
              <a:t>to </a:t>
            </a:r>
            <a:r>
              <a:rPr lang="en-US" dirty="0"/>
              <a:t>ensure successful transition to new requirements (Fortune Forty Team).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Charters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Every chapter has one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These documents spell out the relationship between SHRM and chapters</a:t>
            </a:r>
          </a:p>
          <a:p>
            <a:pPr marL="0" indent="0"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Who owns membership lists</a:t>
            </a:r>
          </a:p>
          <a:p>
            <a:pPr lvl="1"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Correct use of the SHRM logo</a:t>
            </a:r>
          </a:p>
          <a:p>
            <a:pPr lvl="1"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Correct use of the SHRM name 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(don’t call your chapter or council SHRM)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 sure your chapter has a copy; review it annually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your copy is lost, contact your Regional Administrator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Bylaws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/>
              <a:t>All board members should </a:t>
            </a:r>
            <a:r>
              <a:rPr lang="en-US" altLang="en-US" u="sng" dirty="0"/>
              <a:t>carefully review the bylaws</a:t>
            </a:r>
            <a:r>
              <a:rPr lang="en-US" altLang="en-US" dirty="0"/>
              <a:t> upon taking office and should follow them as a legally binding document</a:t>
            </a:r>
          </a:p>
          <a:p>
            <a:r>
              <a:rPr lang="en-US" altLang="en-US" dirty="0"/>
              <a:t>Bylaws model online – be sure your bylaws include </a:t>
            </a:r>
            <a:r>
              <a:rPr lang="en-US" altLang="en-US" u="sng" dirty="0"/>
              <a:t>all required sections</a:t>
            </a:r>
            <a:r>
              <a:rPr lang="en-US" altLang="en-US" dirty="0"/>
              <a:t> as stated in the checklist online</a:t>
            </a:r>
          </a:p>
          <a:p>
            <a:r>
              <a:rPr lang="en-US" altLang="en-US" dirty="0"/>
              <a:t>ANY bylaws revisions need to be sent to your Field Services Director (FSD) for </a:t>
            </a:r>
            <a:r>
              <a:rPr lang="en-US" altLang="en-US" dirty="0" smtClean="0"/>
              <a:t>review</a:t>
            </a:r>
          </a:p>
          <a:p>
            <a:r>
              <a:rPr lang="en-US" altLang="en-US" dirty="0" smtClean="0"/>
              <a:t>Two sets:  original bylaws showing markups/changes and clean, final set for signature</a:t>
            </a:r>
            <a:endParaRPr lang="en-US" altLang="en-US" dirty="0"/>
          </a:p>
          <a:p>
            <a:r>
              <a:rPr lang="en-US" altLang="en-US" dirty="0"/>
              <a:t>ANY bylaws changes will then be approved by SHRM (including name changes and changes to 100%)</a:t>
            </a:r>
          </a:p>
          <a:p>
            <a:r>
              <a:rPr lang="en-US" altLang="en-US" dirty="0"/>
              <a:t>Do not plan your chapter membership vote until AFTER you have received the signed final copy from SHRM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the SHRM Affiliate Logo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Must be used correctly at all times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538208" y="1752600"/>
            <a:ext cx="4865128" cy="4492752"/>
          </a:xfrm>
        </p:spPr>
        <p:txBody>
          <a:bodyPr/>
          <a:lstStyle/>
          <a:p>
            <a:pPr>
              <a:buFont typeface="Times" charset="0"/>
              <a:buChar char="•"/>
              <a:defRPr/>
            </a:pPr>
            <a:r>
              <a:rPr lang="en-US" i="1" dirty="0">
                <a:ea typeface="MS PGothic" pitchFamily="34" charset="-128"/>
              </a:rPr>
              <a:t>Graphics Standards Manual for </a:t>
            </a:r>
            <a:r>
              <a:rPr lang="en-US" i="1" dirty="0" smtClean="0">
                <a:ea typeface="MS PGothic" pitchFamily="34" charset="-128"/>
              </a:rPr>
              <a:t>Affiliates</a:t>
            </a:r>
          </a:p>
          <a:p>
            <a:pPr marL="0" indent="0">
              <a:buNone/>
              <a:defRPr/>
            </a:pPr>
            <a:endParaRPr lang="en-US" dirty="0">
              <a:ea typeface="MS PGothic" pitchFamily="34" charset="-128"/>
            </a:endParaRPr>
          </a:p>
          <a:p>
            <a:pPr>
              <a:buFont typeface="Times" charset="0"/>
              <a:buChar char="•"/>
              <a:defRPr/>
            </a:pPr>
            <a:r>
              <a:rPr lang="en-US" dirty="0">
                <a:ea typeface="MS PGothic" pitchFamily="34" charset="-128"/>
              </a:rPr>
              <a:t>New Sections added</a:t>
            </a:r>
          </a:p>
          <a:p>
            <a:pPr marL="0" indent="0">
              <a:buFont typeface="Times" charset="0"/>
              <a:buNone/>
              <a:defRPr/>
            </a:pPr>
            <a:endParaRPr lang="en-US" dirty="0">
              <a:ea typeface="MS PGothic" pitchFamily="34" charset="-128"/>
            </a:endParaRPr>
          </a:p>
          <a:p>
            <a:pPr lvl="1"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Chapter and State Council Award Logos</a:t>
            </a:r>
          </a:p>
          <a:p>
            <a:pPr lvl="1"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Membership Star and Superstar Award Logos</a:t>
            </a:r>
          </a:p>
          <a:p>
            <a:pPr lvl="1"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100 Percent Chapter and State Council Logos</a:t>
            </a:r>
          </a:p>
          <a:p>
            <a:pPr lvl="1"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Chapter and State Council Logos</a:t>
            </a:r>
          </a:p>
          <a:p>
            <a:endParaRPr lang="en-US" dirty="0"/>
          </a:p>
        </p:txBody>
      </p:sp>
      <p:pic>
        <p:nvPicPr>
          <p:cNvPr id="5" name="Content Placeholder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46931">
            <a:off x="1114093" y="2532062"/>
            <a:ext cx="2392363" cy="3165475"/>
          </a:xfrm>
          <a:prstGeom prst="rect">
            <a:avLst/>
          </a:prstGeom>
          <a:ln w="1270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83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correct?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Check your entire website, all documents, etc.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3885" y="2415415"/>
            <a:ext cx="3200400" cy="2236788"/>
          </a:xfrm>
          <a:prstGeom prst="rect">
            <a:avLst/>
          </a:prstGeom>
        </p:spPr>
      </p:pic>
      <p:pic>
        <p:nvPicPr>
          <p:cNvPr id="6" name="Content Placeholder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48775" r="55115" b="23914"/>
          <a:stretch>
            <a:fillRect/>
          </a:stretch>
        </p:blipFill>
        <p:spPr>
          <a:xfrm>
            <a:off x="4749085" y="2251835"/>
            <a:ext cx="3886200" cy="26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 Affiliate Logo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Appropriate 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267200" y="1563688"/>
            <a:ext cx="4136136" cy="4681664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Place prominently on all materials produced by an affiliate of SHRM.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Do not modify the logo; must be the entire “Affiliate of” logo, and never be smaller than 1-inch wide.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Use in conjunction with your chapter logo </a:t>
            </a:r>
            <a:r>
              <a:rPr lang="en-US" altLang="en-US" dirty="0" smtClean="0">
                <a:ea typeface="ＭＳ Ｐゴシック" pitchFamily="34" charset="-128"/>
              </a:rPr>
              <a:t>–- </a:t>
            </a:r>
            <a:r>
              <a:rPr lang="en-US" altLang="en-US" dirty="0">
                <a:ea typeface="ＭＳ Ｐゴシック" pitchFamily="34" charset="-128"/>
              </a:rPr>
              <a:t>same size and near each other </a:t>
            </a:r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Place it “above the fold” on website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/>
              <a:t>If SHRM is part of your chapter name, your chapter logos must be approved by SHRM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5640" y="2590800"/>
            <a:ext cx="2566115" cy="17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Leader Information Form (CLIF)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09584" y="1042543"/>
            <a:ext cx="6281815" cy="329057"/>
          </a:xfrm>
        </p:spPr>
        <p:txBody>
          <a:bodyPr/>
          <a:lstStyle/>
          <a:p>
            <a:r>
              <a:rPr lang="en-US" dirty="0" smtClean="0"/>
              <a:t>Due December 1 for chapters operating on a calendar year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Online form for your chapter to submit complete board/volunteer roster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Due by 12/1, even if you don’t have all roles filled by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then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900" dirty="0" smtClean="0">
                <a:solidFill>
                  <a:schemeClr val="accent6">
                    <a:lumMod val="75000"/>
                  </a:schemeClr>
                </a:solidFill>
              </a:rPr>
              <a:t>For chapters whose officers transition mid-year, the deadline is the 15</a:t>
            </a:r>
            <a:r>
              <a:rPr lang="en-US" altLang="en-US" sz="1900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en-US" sz="1900" dirty="0" smtClean="0">
                <a:solidFill>
                  <a:schemeClr val="accent6">
                    <a:lumMod val="75000"/>
                  </a:schemeClr>
                </a:solidFill>
              </a:rPr>
              <a:t> of the month prior to when the new officers term begins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900" dirty="0" smtClean="0">
                <a:solidFill>
                  <a:schemeClr val="accent6">
                    <a:lumMod val="75000"/>
                  </a:schemeClr>
                </a:solidFill>
              </a:rPr>
              <a:t>E.G. Chapter Officers’ terms begin 7/1, CLIF is due 6/15</a:t>
            </a:r>
          </a:p>
          <a:p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List those roles you know, and provide remaining volunteer list later</a:t>
            </a:r>
          </a:p>
          <a:p>
            <a:endParaRPr lang="en-US" altLang="en-US" u="sng" dirty="0"/>
          </a:p>
          <a:p>
            <a:r>
              <a:rPr lang="en-US" altLang="en-US" u="sng" dirty="0"/>
              <a:t>Required</a:t>
            </a:r>
            <a:r>
              <a:rPr lang="en-US" altLang="en-US" dirty="0"/>
              <a:t> for all chapters</a:t>
            </a:r>
          </a:p>
          <a:p>
            <a:endParaRPr lang="en-US" altLang="en-US" dirty="0"/>
          </a:p>
          <a:p>
            <a:r>
              <a:rPr lang="en-US" altLang="en-US" dirty="0"/>
              <a:t>Allows SHRM to keep in touch with your board members to announce new tools, webcasts,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04999" y="6248400"/>
            <a:ext cx="5929313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Must submit on time to qualify for </a:t>
            </a:r>
            <a:r>
              <a:rPr lang="en-US" alt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any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award for the year</a:t>
            </a:r>
          </a:p>
        </p:txBody>
      </p:sp>
    </p:spTree>
    <p:extLst>
      <p:ext uri="{BB962C8B-B14F-4D97-AF65-F5344CB8AC3E}">
        <p14:creationId xmlns:p14="http://schemas.microsoft.com/office/powerpoint/2010/main" val="12423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of Volunteers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/>
              <a:t>Chapter Presidents should attend </a:t>
            </a:r>
            <a:r>
              <a:rPr lang="en-US" altLang="en-US" u="sng" dirty="0"/>
              <a:t>all state council meetings</a:t>
            </a:r>
            <a:r>
              <a:rPr lang="en-US" altLang="en-US" dirty="0"/>
              <a:t> or send substitute/proxy</a:t>
            </a:r>
          </a:p>
          <a:p>
            <a:endParaRPr lang="en-US" altLang="en-US" dirty="0"/>
          </a:p>
          <a:p>
            <a:r>
              <a:rPr lang="en-US" altLang="en-US" dirty="0"/>
              <a:t>Please READ all correspondence from your State Council, District Directors, and from your Regional Team</a:t>
            </a:r>
          </a:p>
          <a:p>
            <a:endParaRPr lang="en-US" altLang="en-US" dirty="0"/>
          </a:p>
          <a:p>
            <a:r>
              <a:rPr lang="en-US" altLang="en-US" dirty="0"/>
              <a:t>Please ask your company to allow e-mail messages from SHRM, your Regional Team and council members</a:t>
            </a:r>
          </a:p>
          <a:p>
            <a:endParaRPr lang="en-US" altLang="en-US" dirty="0"/>
          </a:p>
          <a:p>
            <a:r>
              <a:rPr lang="en-US" altLang="en-US" dirty="0"/>
              <a:t>If you ever opted out of any SHRM e-mails, you will not receive volunteer e-mails until you opt in again</a:t>
            </a:r>
          </a:p>
          <a:p>
            <a:endParaRPr lang="en-US" altLang="en-US" dirty="0"/>
          </a:p>
          <a:p>
            <a:r>
              <a:rPr lang="en-US" altLang="en-US" dirty="0" smtClean="0"/>
              <a:t>E-mails </a:t>
            </a:r>
            <a:r>
              <a:rPr lang="en-US" altLang="en-US" dirty="0"/>
              <a:t>from SHRM Volunteer Communications </a:t>
            </a:r>
            <a:r>
              <a:rPr lang="en-US" altLang="en-US" dirty="0" smtClean="0"/>
              <a:t>and the monthly SHRM Update are </a:t>
            </a:r>
            <a:r>
              <a:rPr lang="en-US" altLang="en-US" dirty="0"/>
              <a:t>our MAIN point of communication with </a:t>
            </a:r>
            <a:r>
              <a:rPr lang="en-US" altLang="en-US" dirty="0" smtClean="0"/>
              <a:t>you – please read them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District Directors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Assist chapter presidents with questions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Visit chapters to provide presentation on “SHRM is the Solution” to your members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Ensure that chapter presidents attend state council meetings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Ensure that chapters submit SHAPE on time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Your District Director and State Council Director should be your first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volunteer point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of contact for assistance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For CLA issues/questions, the state CLA leaders should be your points of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 Volunteer Tools &amp;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06424" y="1563688"/>
            <a:ext cx="7732776" cy="46816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50" name="Text Placeholder 204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84" y="4705350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8055"/>
            <a:ext cx="2917295" cy="291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7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SHRM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parent organization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Founded in 1948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World’s largest professional association dedicated to HR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Headquartered in Alexandria, VA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About 350 staff members</a:t>
            </a:r>
          </a:p>
          <a:p>
            <a:pPr>
              <a:defRPr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About 270,000 </a:t>
            </a:r>
            <a:r>
              <a:rPr lang="en-US" altLang="en-US" dirty="0"/>
              <a:t>professional </a:t>
            </a:r>
            <a:br>
              <a:rPr lang="en-US" altLang="en-US" dirty="0"/>
            </a:br>
            <a:r>
              <a:rPr lang="en-US" altLang="en-US" dirty="0"/>
              <a:t>and student members in </a:t>
            </a:r>
            <a:br>
              <a:rPr lang="en-US" altLang="en-US" dirty="0"/>
            </a:br>
            <a:r>
              <a:rPr lang="en-US" altLang="en-US" dirty="0"/>
              <a:t>more than 140 countries</a:t>
            </a:r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More than </a:t>
            </a:r>
            <a:r>
              <a:rPr lang="en-US" altLang="en-US" dirty="0" smtClean="0"/>
              <a:t>575 </a:t>
            </a:r>
            <a:r>
              <a:rPr lang="en-US" altLang="en-US" dirty="0"/>
              <a:t>affiliated </a:t>
            </a:r>
            <a:br>
              <a:rPr lang="en-US" altLang="en-US" dirty="0"/>
            </a:br>
            <a:r>
              <a:rPr lang="en-US" altLang="en-US" dirty="0"/>
              <a:t>local chapters</a:t>
            </a:r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Over 6,000 volunteer leaders</a:t>
            </a:r>
          </a:p>
          <a:p>
            <a:endParaRPr lang="en-US" dirty="0"/>
          </a:p>
        </p:txBody>
      </p:sp>
      <p:pic>
        <p:nvPicPr>
          <p:cNvPr id="5" name="Picture 9" descr="SHRM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-5859" r="4395" b="-5859"/>
          <a:stretch>
            <a:fillRect/>
          </a:stretch>
        </p:blipFill>
        <p:spPr bwMode="auto">
          <a:xfrm>
            <a:off x="5144545" y="2819400"/>
            <a:ext cx="346605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Leader Resource Center (VLRC)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www.shrm.org/vlrc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7871" r="10543"/>
          <a:stretch/>
        </p:blipFill>
        <p:spPr bwMode="auto">
          <a:xfrm>
            <a:off x="1086679" y="1600200"/>
            <a:ext cx="7517338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324600" y="2209800"/>
            <a:ext cx="914400" cy="381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3276600"/>
            <a:ext cx="1905000" cy="381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Leader Resource Center (VLRC)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www.shrm.org/vlrc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7871" r="25000"/>
          <a:stretch/>
        </p:blipFill>
        <p:spPr bwMode="auto">
          <a:xfrm>
            <a:off x="1295400" y="1418823"/>
            <a:ext cx="6301317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667000" y="2362200"/>
            <a:ext cx="2438400" cy="381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0560" y="3091466"/>
            <a:ext cx="2597239" cy="71853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41242" y="4009622"/>
            <a:ext cx="2845158" cy="147677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Leader Resource Center (VLRC)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www.shrm.org/vlrc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7828" r="35326"/>
          <a:stretch/>
        </p:blipFill>
        <p:spPr bwMode="auto">
          <a:xfrm>
            <a:off x="1371600" y="1474149"/>
            <a:ext cx="5496241" cy="538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743200" y="1676400"/>
            <a:ext cx="2819400" cy="76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5562600" y="2876282"/>
            <a:ext cx="990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2876282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Fortune Forty is a group of chapters under 25 SHRM members and under 51% affiliation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Sections of the VLRC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Affiliate Successful Practices Center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Contains great ideas from other affiliates 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Leadership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| 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3"/>
              </a:rPr>
              <a:t>Operations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| 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4"/>
              </a:rPr>
              <a:t>Workforce Readiness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|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5"/>
              </a:rPr>
              <a:t>Veterans/Military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|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6"/>
              </a:rPr>
              <a:t>SHAPE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6"/>
              </a:rPr>
              <a:t>Idea Center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| 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7"/>
              </a:rPr>
              <a:t>Enterprising Leadership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7"/>
              </a:rPr>
              <a:t>Book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/>
              <a:t>Awards and Scholarships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Contains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8"/>
              </a:rPr>
              <a:t>Pinnacle Award Compendium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(get great ideas!) and webinars about the winning programs</a:t>
            </a:r>
          </a:p>
          <a:p>
            <a:pPr lvl="1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 smtClean="0"/>
              <a:t>Speaker Information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Contains lists of speakers for your events:  </a:t>
            </a: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  <a:hlinkClick r:id="rId9"/>
              </a:rPr>
              <a:t>All Recommended Speakers from recent SHRM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hlinkClick r:id="rId9"/>
              </a:rPr>
              <a:t>Conferences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hlinkClick r:id="rId10"/>
              </a:rPr>
              <a:t>Top</a:t>
            </a: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  <a:hlinkClick r:id="rId10"/>
              </a:rPr>
              <a:t> Rated speakers from SHRM Annual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hlinkClick r:id="rId10"/>
              </a:rPr>
              <a:t>Conferences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hlinkClick r:id="rId11"/>
              </a:rPr>
              <a:t>Keynote </a:t>
            </a: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  <a:hlinkClick r:id="rId11"/>
              </a:rPr>
              <a:t>Speakers from SHRM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hlinkClick r:id="rId11"/>
              </a:rPr>
              <a:t>Conferences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and </a:t>
            </a:r>
            <a:r>
              <a:rPr lang="en-US" sz="18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hlinkClick r:id="rId12"/>
              </a:rPr>
              <a:t>Chapter Speaker Program</a:t>
            </a:r>
            <a:endParaRPr 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Sections of the VLRC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Webcasts for Volunteers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Archived webcasts available any time on many topics</a:t>
            </a:r>
          </a:p>
          <a:p>
            <a:r>
              <a:rPr lang="en-US" dirty="0">
                <a:hlinkClick r:id="rId2"/>
              </a:rPr>
              <a:t>Operations/Volunteer Leadership</a:t>
            </a:r>
            <a:r>
              <a:rPr lang="en-US" dirty="0"/>
              <a:t> | </a:t>
            </a:r>
            <a:r>
              <a:rPr lang="en-US" dirty="0">
                <a:hlinkClick r:id="rId3"/>
              </a:rPr>
              <a:t>Core Leadership Areas</a:t>
            </a:r>
            <a:r>
              <a:rPr lang="en-US" dirty="0"/>
              <a:t> | </a:t>
            </a:r>
            <a:r>
              <a:rPr lang="en-US" dirty="0">
                <a:hlinkClick r:id="rId4"/>
              </a:rPr>
              <a:t>College Relations</a:t>
            </a:r>
            <a:r>
              <a:rPr lang="en-US" dirty="0"/>
              <a:t> </a:t>
            </a:r>
            <a:r>
              <a:rPr lang="en-US" dirty="0" smtClean="0"/>
              <a:t>| </a:t>
            </a:r>
            <a:r>
              <a:rPr lang="en-US" dirty="0" smtClean="0">
                <a:hlinkClick r:id="rId5"/>
              </a:rPr>
              <a:t>Diversity</a:t>
            </a:r>
            <a:r>
              <a:rPr lang="en-US" dirty="0">
                <a:hlinkClick r:id="rId5"/>
              </a:rPr>
              <a:t> &amp; Inclusion</a:t>
            </a:r>
            <a:r>
              <a:rPr lang="en-US" dirty="0"/>
              <a:t> | </a:t>
            </a:r>
            <a:r>
              <a:rPr lang="en-US" dirty="0">
                <a:hlinkClick r:id="rId6"/>
              </a:rPr>
              <a:t>HR Certification Institute Certification</a:t>
            </a:r>
            <a:r>
              <a:rPr lang="en-US" dirty="0"/>
              <a:t> </a:t>
            </a:r>
            <a:r>
              <a:rPr lang="en-US" dirty="0" smtClean="0"/>
              <a:t>| </a:t>
            </a:r>
            <a:r>
              <a:rPr lang="en-US" dirty="0" smtClean="0">
                <a:hlinkClick r:id="rId7"/>
              </a:rPr>
              <a:t>Government </a:t>
            </a:r>
            <a:r>
              <a:rPr lang="en-US" dirty="0">
                <a:hlinkClick r:id="rId7"/>
              </a:rPr>
              <a:t>Affairs</a:t>
            </a:r>
            <a:r>
              <a:rPr lang="en-US" dirty="0"/>
              <a:t> | </a:t>
            </a:r>
            <a:r>
              <a:rPr lang="en-US" dirty="0">
                <a:hlinkClick r:id="rId8"/>
              </a:rPr>
              <a:t>Membership</a:t>
            </a:r>
            <a:r>
              <a:rPr lang="en-US" dirty="0"/>
              <a:t> </a:t>
            </a:r>
            <a:r>
              <a:rPr lang="en-US" dirty="0" smtClean="0"/>
              <a:t>|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9"/>
              </a:rPr>
              <a:t>SHRM Foundation</a:t>
            </a:r>
            <a:r>
              <a:rPr lang="en-US" dirty="0"/>
              <a:t> | </a:t>
            </a:r>
            <a:r>
              <a:rPr lang="en-US" dirty="0">
                <a:hlinkClick r:id="rId10"/>
              </a:rPr>
              <a:t>Workforce Readiness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Recent webcasts include: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Engaging and Motivating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Volunteers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Succession Planning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Successful Programming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Transitioning to a 100% Chapter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Leveraging Technology (I &amp; II)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Working with the Media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Conference/Event Planning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Financial Management and Legal Issues for Chapters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Dealing with Difficult Volunteers</a:t>
            </a:r>
          </a:p>
          <a:p>
            <a:pPr lvl="1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VLRC:  Resources for Chapters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7650" r="30108" b="17620"/>
          <a:stretch/>
        </p:blipFill>
        <p:spPr bwMode="auto">
          <a:xfrm>
            <a:off x="1143000" y="1219200"/>
            <a:ext cx="7460974" cy="54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143000" y="5715000"/>
            <a:ext cx="1905000" cy="228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2"/>
          <p:cNvSpPr>
            <a:spLocks/>
          </p:cNvSpPr>
          <p:nvPr/>
        </p:nvSpPr>
        <p:spPr bwMode="auto">
          <a:xfrm>
            <a:off x="5715000" y="2209800"/>
            <a:ext cx="1425575" cy="4267200"/>
          </a:xfrm>
          <a:prstGeom prst="rightBrace">
            <a:avLst>
              <a:gd name="adj1" fmla="val 44476"/>
              <a:gd name="adj2" fmla="val 50000"/>
            </a:avLst>
          </a:prstGeom>
          <a:noFill/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140575" y="3375025"/>
            <a:ext cx="19272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ＭＳ Ｐゴシック" pitchFamily="34" charset="-128"/>
                <a:cs typeface="Microsoft Sans Serif" panose="020B0604020202020204" pitchFamily="34" charset="0"/>
              </a:rPr>
              <a:t>Resources for every volunteer role – don’t reinvent the wheel!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9634" y="1676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Survey data from chapters about dues, programs, etc.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257800" y="1968787"/>
            <a:ext cx="451834" cy="16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" y="546443"/>
            <a:ext cx="9140952" cy="923330"/>
          </a:xfrm>
        </p:spPr>
        <p:txBody>
          <a:bodyPr/>
          <a:lstStyle/>
          <a:p>
            <a:r>
              <a:rPr lang="en-US" dirty="0" smtClean="0"/>
              <a:t>VLRC:  </a:t>
            </a:r>
            <a:r>
              <a:rPr lang="en-US" sz="2400" dirty="0"/>
              <a:t>Administration/President/President-Elect/Secretary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Resources for Chapters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t="7140" r="44585" b="17582"/>
          <a:stretch/>
        </p:blipFill>
        <p:spPr bwMode="auto">
          <a:xfrm>
            <a:off x="1219200" y="1522928"/>
            <a:ext cx="3413380" cy="49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7969" r="44613" b="40437"/>
          <a:stretch/>
        </p:blipFill>
        <p:spPr bwMode="auto">
          <a:xfrm>
            <a:off x="4876800" y="1522928"/>
            <a:ext cx="3760631" cy="373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7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Descriptions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/>
              <a:t>Use as a guide for volunteer leader positions in your chapter</a:t>
            </a:r>
          </a:p>
          <a:p>
            <a:endParaRPr lang="en-US" altLang="en-US" dirty="0"/>
          </a:p>
          <a:p>
            <a:r>
              <a:rPr lang="en-US" altLang="en-US" dirty="0"/>
              <a:t>Easier to hold volunteers accountable if you have a written description of role &amp; responsibilities</a:t>
            </a:r>
          </a:p>
          <a:p>
            <a:endParaRPr lang="en-US" altLang="en-US" dirty="0"/>
          </a:p>
          <a:p>
            <a:r>
              <a:rPr lang="en-US" altLang="en-US" dirty="0"/>
              <a:t>Sample descriptions available online</a:t>
            </a:r>
          </a:p>
          <a:p>
            <a:endParaRPr lang="en-US" dirty="0" smtClean="0"/>
          </a:p>
          <a:p>
            <a:r>
              <a:rPr lang="en-US" dirty="0" smtClean="0"/>
              <a:t>List amount of time each role will require</a:t>
            </a:r>
          </a:p>
          <a:p>
            <a:endParaRPr lang="en-US" dirty="0"/>
          </a:p>
          <a:p>
            <a:r>
              <a:rPr lang="en-US" dirty="0" smtClean="0"/>
              <a:t>Consider giving each volunteer the position </a:t>
            </a:r>
          </a:p>
          <a:p>
            <a:pPr marL="0" indent="0">
              <a:buNone/>
            </a:pPr>
            <a:r>
              <a:rPr lang="en-US" dirty="0" smtClean="0"/>
              <a:t>     description and after they review it, they can </a:t>
            </a:r>
          </a:p>
          <a:p>
            <a:pPr marL="0" indent="0">
              <a:buNone/>
            </a:pPr>
            <a:r>
              <a:rPr lang="en-US" dirty="0" smtClean="0"/>
              <a:t>     sign off stating that they understand the</a:t>
            </a:r>
          </a:p>
          <a:p>
            <a:pPr marL="0" indent="0">
              <a:buNone/>
            </a:pPr>
            <a:r>
              <a:rPr lang="en-US" dirty="0" smtClean="0"/>
              <a:t>     requirements</a:t>
            </a:r>
            <a:endParaRPr lang="en-US" dirty="0"/>
          </a:p>
        </p:txBody>
      </p:sp>
      <p:pic>
        <p:nvPicPr>
          <p:cNvPr id="1026" name="Picture 2" descr="C:\Users\strent\AppData\Local\Microsoft\Windows\Temporary Internet Files\Content.IE5\4VJX9VEN\MC90043982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2742971" cy="27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VLRC:  Finance/Treasurer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Resources for Chapters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7" t="8055" r="47139" b="44670"/>
          <a:stretch/>
        </p:blipFill>
        <p:spPr bwMode="auto">
          <a:xfrm>
            <a:off x="990600" y="1600200"/>
            <a:ext cx="399459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8" t="54756" r="45906" b="9800"/>
          <a:stretch/>
        </p:blipFill>
        <p:spPr bwMode="auto">
          <a:xfrm>
            <a:off x="4804505" y="1752599"/>
            <a:ext cx="4323396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1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Leadership Areas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Each state council is asked to have the following positions:</a:t>
            </a:r>
          </a:p>
          <a:p>
            <a:pPr>
              <a:lnSpc>
                <a:spcPct val="90000"/>
              </a:lnSpc>
              <a:defRPr/>
            </a:pPr>
            <a:endParaRPr lang="en-US" b="1" dirty="0"/>
          </a:p>
          <a:p>
            <a:pPr lvl="1">
              <a:lnSpc>
                <a:spcPct val="90000"/>
              </a:lnSpc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College Relations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Diversity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Governmental Affairs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HR Certification Institute Certification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Membership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SHRM Foundation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Workforce Readiness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/>
              <a:t>Chapters should consider these board roles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SHRM’s 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 txBox="1">
            <a:spLocks noChangeArrowheads="1"/>
          </p:cNvSpPr>
          <p:nvPr/>
        </p:nvSpPr>
        <p:spPr>
          <a:xfrm>
            <a:off x="1447800" y="1981200"/>
            <a:ext cx="7010400" cy="312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25000"/>
              </a:spcBef>
              <a:buClr>
                <a:prstClr val="black"/>
              </a:buClr>
              <a:buFontTx/>
              <a:buNone/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/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SHRM will be a globally recognized authority whose voice is heard </a:t>
            </a:r>
            <a:b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the most pressing people management issues of the day – </a:t>
            </a:r>
            <a:b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now and in the future.</a:t>
            </a:r>
            <a:b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t="21796" r="16827" b="9486"/>
          <a:stretch>
            <a:fillRect/>
          </a:stretch>
        </p:blipFill>
        <p:spPr bwMode="auto">
          <a:xfrm>
            <a:off x="1219200" y="1379112"/>
            <a:ext cx="716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132137" y="1676400"/>
            <a:ext cx="3336925" cy="4572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VLRC:  Chapter Activities Checklist by Month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 Administration/President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70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VLRC:  Chapter Leader Resource Guide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 Administration/President . . 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9153" r="29891" b="1794"/>
          <a:stretch/>
        </p:blipFill>
        <p:spPr bwMode="auto">
          <a:xfrm>
            <a:off x="4966750" y="1524001"/>
            <a:ext cx="35809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0272" y="1536880"/>
            <a:ext cx="35041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 volunteers on your board should have a copy and review it carefully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chemeClr val="tx2"/>
              </a:buClr>
            </a:pP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Contains info on:  Staff contacts, governance and bylaws, incorporation, membership rosters, affiliation requirements, using e-blasts, chapter operations, and much more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chemeClr val="tx2"/>
              </a:buClr>
            </a:pP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Download from 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VLRC at </a:t>
            </a:r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  <a:hlinkClick r:id="rId3"/>
              </a:rPr>
              <a:t>www.shrm.org/Communities/VolunteerResources/ResourcesforChapters/Documents/Fundamentals_of_Chapter_Operations_12-0642.pdf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7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VLRC:  Guide to Chapter Financial Management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 Finance/Treasurer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20272" y="1536880"/>
            <a:ext cx="73903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 chapter officers should review this guide</a:t>
            </a:r>
          </a:p>
          <a:p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Operating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Considerations	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Methods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of Accounting and Financial Reporting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Checklist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of Internal Controls Over a Chapter’s Cash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Auditing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Financial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Maintenance Questionnaire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Investments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Tax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Filings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Unrelated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Business Income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Lobbying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Activities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Travel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 Meal Reimbursement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Record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Retention Guidelines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Appendix–Financial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Maintenance Questionnaire	</a:t>
            </a:r>
          </a:p>
          <a:p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171" name="Picture 3" descr="C:\Users\strent\AppData\Local\Microsoft\Windows\Temporary Internet Files\Content.IE5\4VJX9VEN\MC9000449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6260" y="3385730"/>
            <a:ext cx="2104339" cy="193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60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 Affiliate Program for Excellence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30121" y="1434363"/>
            <a:ext cx="5522976" cy="2284412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altLang="en-US" dirty="0"/>
              <a:t>Both a planning tool and an evaluation tool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altLang="en-US" dirty="0" smtClean="0"/>
              <a:t>Covers </a:t>
            </a:r>
            <a:r>
              <a:rPr lang="en-US" altLang="en-US" dirty="0"/>
              <a:t>calendar year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altLang="en-US" dirty="0" smtClean="0"/>
              <a:t>Reporting </a:t>
            </a:r>
            <a:r>
              <a:rPr lang="en-US" altLang="en-US" dirty="0"/>
              <a:t>tool for SHAPE award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altLang="en-US" dirty="0" smtClean="0"/>
              <a:t>Must </a:t>
            </a:r>
            <a:r>
              <a:rPr lang="en-US" altLang="en-US" dirty="0"/>
              <a:t>be filed with SHRM by 1/31 to receive CFSP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altLang="en-US" dirty="0" smtClean="0"/>
              <a:t>Need </a:t>
            </a:r>
            <a:r>
              <a:rPr lang="en-US" altLang="en-US" dirty="0"/>
              <a:t>to determine now who will complete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Complete </a:t>
            </a:r>
            <a:r>
              <a:rPr lang="en-US" altLang="en-US" b="1" dirty="0"/>
              <a:t>online only</a:t>
            </a:r>
          </a:p>
          <a:p>
            <a:r>
              <a:rPr lang="en-US" dirty="0" smtClean="0"/>
              <a:t>2014 Planning book and worksheet available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2" t="8421" r="29891"/>
          <a:stretch/>
        </p:blipFill>
        <p:spPr bwMode="auto">
          <a:xfrm>
            <a:off x="6781800" y="1371600"/>
            <a:ext cx="224555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10638" r="9225" b="2631"/>
          <a:stretch/>
        </p:blipFill>
        <p:spPr bwMode="auto">
          <a:xfrm>
            <a:off x="1600200" y="3718774"/>
            <a:ext cx="4893973" cy="313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Sections and Awards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 smtClean="0"/>
              <a:t>Section </a:t>
            </a:r>
            <a:r>
              <a:rPr lang="en-US" altLang="en-US" dirty="0"/>
              <a:t>1: </a:t>
            </a:r>
            <a:r>
              <a:rPr lang="en-US" altLang="en-US" dirty="0" smtClean="0"/>
              <a:t> Basic </a:t>
            </a:r>
            <a:r>
              <a:rPr lang="en-US" altLang="en-US" dirty="0"/>
              <a:t>Requirements </a:t>
            </a:r>
            <a:r>
              <a:rPr lang="en-US" altLang="en-US" dirty="0" smtClean="0"/>
              <a:t>(Must be completed by ALL chapters to remain affiliated)</a:t>
            </a:r>
            <a:endParaRPr lang="en-US" altLang="en-US" dirty="0"/>
          </a:p>
          <a:p>
            <a:r>
              <a:rPr lang="en-US" altLang="en-US" dirty="0"/>
              <a:t>Section 2</a:t>
            </a:r>
            <a:r>
              <a:rPr lang="en-US" altLang="en-US" dirty="0" smtClean="0"/>
              <a:t>:  Community-Based </a:t>
            </a:r>
            <a:r>
              <a:rPr lang="en-US" altLang="en-US" dirty="0"/>
              <a:t>Chapter </a:t>
            </a:r>
            <a:r>
              <a:rPr lang="en-US" altLang="en-US" dirty="0" smtClean="0"/>
              <a:t>Initiatives</a:t>
            </a:r>
            <a:endParaRPr lang="en-US" altLang="en-US" dirty="0"/>
          </a:p>
          <a:p>
            <a:r>
              <a:rPr lang="en-US" altLang="en-US" dirty="0"/>
              <a:t>Section 3: </a:t>
            </a:r>
            <a:r>
              <a:rPr lang="en-US" altLang="en-US" dirty="0" smtClean="0"/>
              <a:t> SHRM </a:t>
            </a:r>
            <a:r>
              <a:rPr lang="en-US" altLang="en-US" dirty="0"/>
              <a:t>Affiliate </a:t>
            </a:r>
            <a:r>
              <a:rPr lang="en-US" altLang="en-US" dirty="0" smtClean="0"/>
              <a:t>Engagement</a:t>
            </a:r>
            <a:endParaRPr lang="en-US" altLang="en-US" dirty="0"/>
          </a:p>
          <a:p>
            <a:r>
              <a:rPr lang="en-US" altLang="en-US" dirty="0"/>
              <a:t>Section 4: </a:t>
            </a:r>
            <a:r>
              <a:rPr lang="en-US" altLang="en-US" dirty="0" smtClean="0"/>
              <a:t> Measures </a:t>
            </a:r>
            <a:r>
              <a:rPr lang="en-US" altLang="en-US" dirty="0"/>
              <a:t>of </a:t>
            </a:r>
            <a:r>
              <a:rPr lang="en-US" altLang="en-US" dirty="0" smtClean="0"/>
              <a:t>Success</a:t>
            </a:r>
            <a:endParaRPr lang="en-US" altLang="en-US" dirty="0"/>
          </a:p>
          <a:p>
            <a:r>
              <a:rPr lang="en-US" altLang="en-US" dirty="0"/>
              <a:t>Appendix A: </a:t>
            </a:r>
            <a:r>
              <a:rPr lang="en-US" altLang="en-US" dirty="0" smtClean="0"/>
              <a:t> Resources</a:t>
            </a:r>
            <a:endParaRPr lang="en-US" altLang="en-US" dirty="0"/>
          </a:p>
          <a:p>
            <a:r>
              <a:rPr lang="en-US" altLang="en-US" dirty="0"/>
              <a:t>Appendix B: </a:t>
            </a:r>
            <a:r>
              <a:rPr lang="en-US" altLang="en-US" dirty="0" smtClean="0"/>
              <a:t> Sample </a:t>
            </a:r>
            <a:r>
              <a:rPr lang="en-US" altLang="en-US" dirty="0"/>
              <a:t>Year-End Report Form</a:t>
            </a:r>
          </a:p>
          <a:p>
            <a:r>
              <a:rPr lang="en-US" altLang="en-US" dirty="0"/>
              <a:t>Four award levels:  Bronze, Silver, Gold, and Platinum</a:t>
            </a:r>
          </a:p>
          <a:p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05000" y="5235575"/>
            <a:ext cx="64008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You must have submitted your CLIF by December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n-US" alt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(or by the 15</a:t>
            </a:r>
            <a:r>
              <a:rPr lang="en-US" alt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of the month prior to the effective date of mid-year officer transitions) to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qualify for any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SHAPE award</a:t>
            </a: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Membership Award Status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eaLnBrk="1" hangingPunct="1">
              <a:buFont typeface="Times" charset="0"/>
              <a:buNone/>
              <a:defRPr/>
            </a:pPr>
            <a:endParaRPr lang="en-US" b="1" dirty="0" smtClean="0">
              <a:cs typeface="Calibri" pitchFamily="34" charset="0"/>
            </a:endParaRPr>
          </a:p>
          <a:p>
            <a:pPr marL="0" indent="0" algn="ctr" eaLnBrk="1" hangingPunct="1">
              <a:buFont typeface="Times" charset="0"/>
              <a:buNone/>
              <a:defRPr/>
            </a:pPr>
            <a:endParaRPr lang="en-US" b="1" dirty="0">
              <a:cs typeface="Calibri" pitchFamily="34" charset="0"/>
            </a:endParaRPr>
          </a:p>
          <a:p>
            <a:pPr marL="0" indent="0" algn="ctr" eaLnBrk="1" hangingPunct="1">
              <a:buFont typeface="Times" charset="0"/>
              <a:buNone/>
              <a:defRPr/>
            </a:pPr>
            <a:endParaRPr lang="en-US" b="1" dirty="0" smtClean="0">
              <a:cs typeface="Calibri" pitchFamily="34" charset="0"/>
            </a:endParaRPr>
          </a:p>
          <a:p>
            <a:pPr marL="0" indent="0" algn="ctr" eaLnBrk="1" hangingPunct="1">
              <a:buFont typeface="Times" charset="0"/>
              <a:buNone/>
              <a:defRPr/>
            </a:pPr>
            <a:r>
              <a:rPr lang="en-US" sz="2800" b="1" dirty="0" smtClean="0">
                <a:cs typeface="Calibri" pitchFamily="34" charset="0"/>
              </a:rPr>
              <a:t>1% - 3.99% </a:t>
            </a:r>
          </a:p>
          <a:p>
            <a:pPr marL="0" indent="0" algn="ctr" eaLnBrk="1" hangingPunct="1">
              <a:buFont typeface="Times" charset="0"/>
              <a:buNone/>
              <a:defRPr/>
            </a:pPr>
            <a:r>
              <a:rPr lang="en-US" sz="2800" b="1" dirty="0" smtClean="0">
                <a:cs typeface="Calibri" pitchFamily="34" charset="0"/>
              </a:rPr>
              <a:t>STAR</a:t>
            </a:r>
          </a:p>
          <a:p>
            <a:pPr marL="0" indent="0" algn="ctr" eaLnBrk="1" hangingPunct="1">
              <a:buFont typeface="Times" charset="0"/>
              <a:buNone/>
              <a:defRPr/>
            </a:pPr>
            <a:endParaRPr lang="en-US" sz="2800" b="1" dirty="0" smtClean="0">
              <a:cs typeface="Calibri" pitchFamily="34" charset="0"/>
            </a:endParaRPr>
          </a:p>
          <a:p>
            <a:pPr marL="0" indent="0" algn="ctr" eaLnBrk="1" hangingPunct="1">
              <a:buFont typeface="Times" charset="0"/>
              <a:buNone/>
              <a:defRPr/>
            </a:pPr>
            <a:endParaRPr lang="en-US" sz="2800" b="1" dirty="0">
              <a:cs typeface="Calibri" pitchFamily="34" charset="0"/>
            </a:endParaRPr>
          </a:p>
          <a:p>
            <a:pPr marL="0" indent="0" algn="ctr" eaLnBrk="1" hangingPunct="1">
              <a:buFont typeface="Times" charset="0"/>
              <a:buNone/>
              <a:defRPr/>
            </a:pPr>
            <a:endParaRPr lang="en-US" sz="2800" b="1" dirty="0">
              <a:cs typeface="Calibri" pitchFamily="34" charset="0"/>
            </a:endParaRPr>
          </a:p>
          <a:p>
            <a:pPr marL="0" indent="0" algn="ctr" eaLnBrk="1" hangingPunct="1">
              <a:buFont typeface="Times" charset="0"/>
              <a:buNone/>
              <a:defRPr/>
            </a:pPr>
            <a:r>
              <a:rPr lang="en-US" sz="2800" b="1" dirty="0" smtClean="0">
                <a:cs typeface="Calibri" pitchFamily="34" charset="0"/>
              </a:rPr>
              <a:t>4% or more  </a:t>
            </a:r>
          </a:p>
          <a:p>
            <a:pPr marL="0" indent="0" algn="ctr" eaLnBrk="1" hangingPunct="1">
              <a:buFont typeface="Times" charset="0"/>
              <a:buNone/>
              <a:defRPr/>
            </a:pPr>
            <a:r>
              <a:rPr lang="en-US" sz="2800" b="1" dirty="0" smtClean="0">
                <a:cs typeface="Calibri" pitchFamily="34" charset="0"/>
              </a:rPr>
              <a:t>SUPERSTAR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sz="2800" dirty="0" smtClean="0">
              <a:cs typeface="Calibri" pitchFamily="34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C880CE8-F384-4CFF-A8D1-1FA7A1D84641}" type="slidenum">
              <a:rPr lang="en-US" altLang="en-US" sz="900" smtClean="0">
                <a:solidFill>
                  <a:srgbClr val="7F9CC3"/>
                </a:solidFill>
                <a:ea typeface="ＭＳ Ｐゴシック" pitchFamily="34" charset="-128"/>
              </a:rPr>
              <a:pPr eaLnBrk="1" hangingPunct="1"/>
              <a:t>35</a:t>
            </a:fld>
            <a:endParaRPr lang="en-US" altLang="en-US" sz="900" smtClean="0">
              <a:solidFill>
                <a:srgbClr val="7F9CC3"/>
              </a:solidFill>
              <a:ea typeface="ＭＳ Ｐゴシック" pitchFamily="34" charset="-128"/>
            </a:endParaRPr>
          </a:p>
        </p:txBody>
      </p:sp>
      <p:pic>
        <p:nvPicPr>
          <p:cNvPr id="11266" name="Picture 2" descr="http://nahra.shrm.org/sites/nahra.shrm.org/files/Member-Star-Superstar-Logo-20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64169"/>
            <a:ext cx="2930615" cy="22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d.shrm.org/sites/md.shrm.org/files/website%20header%20201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r="18722" b="43068"/>
          <a:stretch/>
        </p:blipFill>
        <p:spPr bwMode="auto">
          <a:xfrm>
            <a:off x="5410200" y="1490730"/>
            <a:ext cx="2678806" cy="267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Membership Reports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09585" y="1042543"/>
            <a:ext cx="7577216" cy="329057"/>
          </a:xfrm>
        </p:spPr>
        <p:txBody>
          <a:bodyPr/>
          <a:lstStyle/>
          <a:p>
            <a:r>
              <a:rPr lang="en-US" dirty="0" smtClean="0"/>
              <a:t>Sent to </a:t>
            </a:r>
            <a:r>
              <a:rPr lang="en-US" dirty="0"/>
              <a:t>State Council Directors, State Council Membership Directors, Chapter Presidents &amp; CMPs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06424" y="4648200"/>
            <a:ext cx="7296912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Report shows SHRM members in chapters, at-large in state, SHRM members in state, and retention rate in state.  Note the </a:t>
            </a:r>
            <a:r>
              <a:rPr lang="en-US" dirty="0" smtClean="0">
                <a:solidFill>
                  <a:srgbClr val="FF0000"/>
                </a:solidFill>
              </a:rPr>
              <a:t>red numbers</a:t>
            </a:r>
            <a:r>
              <a:rPr lang="en-US" dirty="0" smtClean="0"/>
              <a:t> indicate negative numbers, or member losses.  Note also the retention rate.  SHRM’s goal is for each state to meet at least an </a:t>
            </a:r>
            <a:r>
              <a:rPr lang="en-US" dirty="0" smtClean="0">
                <a:solidFill>
                  <a:srgbClr val="FF0000"/>
                </a:solidFill>
              </a:rPr>
              <a:t>80% retention rate</a:t>
            </a:r>
            <a:r>
              <a:rPr lang="en-US" dirty="0" smtClean="0"/>
              <a:t>.  Several years ago, most states were at an 80%+ rate. 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5" r="1522" b="27506"/>
          <a:stretch/>
        </p:blipFill>
        <p:spPr bwMode="auto">
          <a:xfrm>
            <a:off x="0" y="1752600"/>
            <a:ext cx="9144000" cy="25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Membership Reports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09585" y="1042543"/>
            <a:ext cx="7577216" cy="329057"/>
          </a:xfrm>
        </p:spPr>
        <p:txBody>
          <a:bodyPr/>
          <a:lstStyle/>
          <a:p>
            <a:r>
              <a:rPr lang="en-US" dirty="0" smtClean="0"/>
              <a:t>Sent to </a:t>
            </a:r>
            <a:r>
              <a:rPr lang="en-US" dirty="0"/>
              <a:t>State Council Directors, State Council Membership Directors, Chapter Presidents &amp; CMPs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06424" y="5867400"/>
            <a:ext cx="7296912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 the bottom of the report are tabs for each state in the region.  Compare year-end numbers with current month.  Also note member growth/loss and percent change.  PLEASE NOTE that </a:t>
            </a:r>
            <a:r>
              <a:rPr lang="en-US" dirty="0" smtClean="0">
                <a:solidFill>
                  <a:srgbClr val="FF0000"/>
                </a:solidFill>
              </a:rPr>
              <a:t>LMO numbers are captured only ONCE per year, </a:t>
            </a:r>
            <a:r>
              <a:rPr lang="en-US" dirty="0" smtClean="0"/>
              <a:t>during the audit.  LMO numbers on this report will NOT CHANGE.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5" r="3804" b="2243"/>
          <a:stretch/>
        </p:blipFill>
        <p:spPr bwMode="auto">
          <a:xfrm>
            <a:off x="-6439" y="1676400"/>
            <a:ext cx="9026240" cy="402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Membership Reports from SHRM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419100" indent="-419100" eaLnBrk="1" hangingPunct="1"/>
            <a:r>
              <a:rPr lang="en-US" altLang="en-US" dirty="0" smtClean="0"/>
              <a:t>Chapters can request . . 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SHRM monthly or quarterly reports via an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e-mail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request with a set deadline</a:t>
            </a:r>
          </a:p>
          <a:p>
            <a:pPr marL="857250" lvl="1" indent="-342900"/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Current chapter roster</a:t>
            </a:r>
          </a:p>
          <a:p>
            <a:pPr marL="857250" lvl="1" indent="-342900"/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Full at-large list within chapter’s established zip code range</a:t>
            </a:r>
          </a:p>
          <a:p>
            <a:pPr marL="857250" lvl="1" indent="-342900"/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Expired SHRM members in the chapter</a:t>
            </a:r>
          </a:p>
          <a:p>
            <a:pPr marL="857250" lvl="1" indent="-342900"/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New at-large members list within the quarter</a:t>
            </a:r>
          </a:p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roster requests will be distributed within 48 hours</a:t>
            </a:r>
          </a:p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SHRM will also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provide sample e-mails/letters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that the chapter can use for their benefit</a:t>
            </a:r>
          </a:p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These reports are NOT sent automatically, but can be requested 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Membership chair should conduct at least quarterly audits comparing the SHRM at-large list, the SHRM in-chapter list, and the chapter’s roster.  Send the RA any discrepancies.  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3733" name="TextBox 4"/>
          <p:cNvSpPr txBox="1">
            <a:spLocks noChangeArrowheads="1"/>
          </p:cNvSpPr>
          <p:nvPr/>
        </p:nvSpPr>
        <p:spPr bwMode="auto">
          <a:xfrm>
            <a:off x="3170238" y="6115050"/>
            <a:ext cx="4237037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Send list of your new/expired members </a:t>
            </a:r>
          </a:p>
          <a:p>
            <a:pPr algn="ctr" eaLnBrk="1" hangingPunct="1"/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to SHRM each month</a:t>
            </a:r>
          </a:p>
        </p:txBody>
      </p:sp>
    </p:spTree>
    <p:extLst>
      <p:ext uri="{BB962C8B-B14F-4D97-AF65-F5344CB8AC3E}">
        <p14:creationId xmlns:p14="http://schemas.microsoft.com/office/powerpoint/2010/main" val="1769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Membership Audits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1600" dirty="0"/>
              <a:t>SHRM uses the member roster sent by your chapter to conduct audits on an </a:t>
            </a:r>
            <a:r>
              <a:rPr lang="en-US" altLang="en-US" sz="1600" i="1" dirty="0"/>
              <a:t>annual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 basis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Please send chapter membership roster upon request—the more current, the more accurate the audit</a:t>
            </a:r>
          </a:p>
          <a:p>
            <a:endParaRPr lang="en-US" altLang="en-US" sz="1600" dirty="0" smtClean="0"/>
          </a:p>
          <a:p>
            <a:r>
              <a:rPr lang="en-US" altLang="en-US" sz="1600" dirty="0" smtClean="0"/>
              <a:t>Please </a:t>
            </a:r>
            <a:r>
              <a:rPr lang="en-US" altLang="en-US" sz="1600" dirty="0"/>
              <a:t>note that SHRM conducts </a:t>
            </a:r>
            <a:r>
              <a:rPr lang="en-US" altLang="en-US" sz="1600" b="1" dirty="0"/>
              <a:t>only </a:t>
            </a:r>
            <a:r>
              <a:rPr lang="en-US" altLang="en-US" sz="1600" b="1" u="sng" dirty="0"/>
              <a:t>ONE</a:t>
            </a:r>
            <a:r>
              <a:rPr lang="en-US" altLang="en-US" sz="1600" dirty="0"/>
              <a:t> audit per chapter per year.</a:t>
            </a:r>
          </a:p>
          <a:p>
            <a:endParaRPr lang="en-US" altLang="en-US" sz="1600" dirty="0"/>
          </a:p>
          <a:p>
            <a:r>
              <a:rPr lang="en-US" altLang="en-US" sz="1600" dirty="0"/>
              <a:t>Other audits can be </a:t>
            </a:r>
            <a:r>
              <a:rPr lang="en-US" altLang="en-US" sz="1600" dirty="0" smtClean="0"/>
              <a:t>conducted </a:t>
            </a:r>
            <a:r>
              <a:rPr lang="en-US" altLang="en-US" sz="1600" dirty="0"/>
              <a:t>by volunteers and changes shared with SHRM throughout the year.</a:t>
            </a:r>
          </a:p>
          <a:p>
            <a:endParaRPr lang="en-US" altLang="en-US" sz="2000" dirty="0"/>
          </a:p>
          <a:p>
            <a:endParaRPr lang="en-US" dirty="0"/>
          </a:p>
        </p:txBody>
      </p:sp>
      <p:pic>
        <p:nvPicPr>
          <p:cNvPr id="5" name="Picture 6" descr="C:\Users\strent\AppData\Local\Microsoft\Windows\Temporary Internet Files\Content.IE5\G39IKRCV\MC9004316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SHRM’s 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Continue to provide high-value resources to existing core membership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Be </a:t>
            </a:r>
            <a:r>
              <a:rPr lang="en-US" dirty="0"/>
              <a:t>a global organization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Operate </a:t>
            </a:r>
            <a:r>
              <a:rPr lang="en-US" dirty="0"/>
              <a:t>as a financially sustainable organization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Be </a:t>
            </a:r>
            <a:r>
              <a:rPr lang="en-US" dirty="0"/>
              <a:t>the recognized thought leader on people management issues</a:t>
            </a:r>
          </a:p>
          <a:p>
            <a:endParaRPr lang="en-US" dirty="0"/>
          </a:p>
        </p:txBody>
      </p:sp>
      <p:pic>
        <p:nvPicPr>
          <p:cNvPr id="5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84495"/>
            <a:ext cx="7439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8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Designation Forms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Font typeface="Times" charset="0"/>
              <a:buChar char="•"/>
              <a:defRPr/>
            </a:pPr>
            <a:r>
              <a:rPr lang="en-US" dirty="0">
                <a:ea typeface="MS PGothic" pitchFamily="34" charset="-128"/>
              </a:rPr>
              <a:t>Primary Chapter Designation Form </a:t>
            </a:r>
            <a:r>
              <a:rPr lang="en-US" b="1" dirty="0">
                <a:ea typeface="MS PGothic" pitchFamily="34" charset="-128"/>
              </a:rPr>
              <a:t>submission deadline – NEW!  </a:t>
            </a:r>
          </a:p>
          <a:p>
            <a:pPr lvl="1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From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January – November, CDFs must be received by the 5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th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 business day </a:t>
            </a: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prior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 to the end of the month to be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processed.</a:t>
            </a:r>
          </a:p>
          <a:p>
            <a:pPr lvl="1"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For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December, must be received by December 15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th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S PGothic" pitchFamily="34" charset="-128"/>
                <a:cs typeface="Microsoft Sans Serif" panose="020B0604020202020204" pitchFamily="34" charset="0"/>
              </a:rPr>
              <a:t> to be processed by the end of the year.</a:t>
            </a:r>
          </a:p>
          <a:p>
            <a:r>
              <a:rPr lang="en-US" dirty="0"/>
              <a:t>While a SHRM member may belong to more than one affiliated chapter, only </a:t>
            </a:r>
            <a:r>
              <a:rPr lang="en-US" u="sng" dirty="0"/>
              <a:t>one</a:t>
            </a:r>
            <a:r>
              <a:rPr lang="en-US" dirty="0"/>
              <a:t> chapter may be designated as that member's primary chapter.  The member is free to change that designation as he/she wishes.  Primary Chapter Designation </a:t>
            </a:r>
            <a:r>
              <a:rPr lang="en-US" dirty="0" smtClean="0"/>
              <a:t>Forms are </a:t>
            </a:r>
            <a:r>
              <a:rPr lang="en-US" dirty="0"/>
              <a:t>signed directives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from the member to SHRM authorizing SHRM to change his/her primary chapter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dirty="0"/>
              <a:t>The </a:t>
            </a:r>
            <a:r>
              <a:rPr lang="en-US" dirty="0" smtClean="0"/>
              <a:t>form </a:t>
            </a:r>
            <a:r>
              <a:rPr lang="en-US" dirty="0"/>
              <a:t>is completed by the member and </a:t>
            </a:r>
            <a:r>
              <a:rPr lang="en-US" dirty="0" smtClean="0"/>
              <a:t>faxed or emailed to SHRM.</a:t>
            </a:r>
            <a:r>
              <a:rPr lang="en-US" dirty="0"/>
              <a:t>  Upon receipt of the executed form, the member's primary chapter will be changed.  To ensure changes are made during the appropriate month, submission deadlines are in place.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In-Transition Membership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Please share with your members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/>
              <a:t>SHRM offers a one-time-only benefit of a free one-year continuation of membership to any </a:t>
            </a:r>
            <a:r>
              <a:rPr lang="en-US" altLang="en-US" u="sng" dirty="0"/>
              <a:t>current</a:t>
            </a:r>
            <a:r>
              <a:rPr lang="en-US" altLang="en-US" dirty="0"/>
              <a:t> member who has been downsized</a:t>
            </a:r>
          </a:p>
          <a:p>
            <a:endParaRPr lang="en-US" altLang="en-US" dirty="0"/>
          </a:p>
          <a:p>
            <a:r>
              <a:rPr lang="en-US" altLang="en-US" dirty="0"/>
              <a:t>Must already be a member of SHRM</a:t>
            </a:r>
          </a:p>
          <a:p>
            <a:endParaRPr lang="en-US" altLang="en-US" dirty="0"/>
          </a:p>
          <a:p>
            <a:r>
              <a:rPr lang="en-US" altLang="en-US" dirty="0"/>
              <a:t>Contact SHRM’s Member Care Department for more information</a:t>
            </a:r>
          </a:p>
          <a:p>
            <a:endParaRPr lang="en-US" altLang="en-US" dirty="0"/>
          </a:p>
          <a:p>
            <a:r>
              <a:rPr lang="en-US" altLang="en-US" dirty="0"/>
              <a:t>Consider offering this option to your own members – great for retention!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 Monthly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Read each month!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t="12265" r="12826" b="7843"/>
          <a:stretch/>
        </p:blipFill>
        <p:spPr bwMode="auto">
          <a:xfrm>
            <a:off x="1026017" y="1808315"/>
            <a:ext cx="7979909" cy="50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867400" y="1"/>
            <a:ext cx="32766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Watch for this report to come each month from your SCD.  Look for conference call &amp; webinar dates, upcoming deadlines, important volunteer news from SHRM, upcoming events and conferences, new SHRM-member benefits, and contact information.  </a:t>
            </a:r>
          </a:p>
        </p:txBody>
      </p:sp>
    </p:spTree>
    <p:extLst>
      <p:ext uri="{BB962C8B-B14F-4D97-AF65-F5344CB8AC3E}">
        <p14:creationId xmlns:p14="http://schemas.microsoft.com/office/powerpoint/2010/main" val="16335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E-Blasts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Use them!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>
                <a:cs typeface="Arial" charset="0"/>
              </a:rPr>
              <a:t>SHRM offers State Councils, Super Mega chapters, and 100% chapters the opportunity to reach at-large members via e-mail eight times per year </a:t>
            </a:r>
            <a:r>
              <a:rPr lang="en-US" altLang="en-US" dirty="0" smtClean="0">
                <a:cs typeface="Arial" charset="0"/>
              </a:rPr>
              <a:t>(two per quarter)</a:t>
            </a:r>
            <a:endParaRPr lang="en-US" altLang="en-US" dirty="0">
              <a:cs typeface="Arial" charset="0"/>
            </a:endParaRPr>
          </a:p>
          <a:p>
            <a:endParaRPr lang="en-US" altLang="en-US" dirty="0">
              <a:cs typeface="Arial" charset="0"/>
            </a:endParaRPr>
          </a:p>
          <a:p>
            <a:r>
              <a:rPr lang="en-US" altLang="en-US" dirty="0">
                <a:cs typeface="Arial" charset="0"/>
              </a:rPr>
              <a:t>Use online request form in the VLRC</a:t>
            </a:r>
          </a:p>
          <a:p>
            <a:endParaRPr lang="en-US" altLang="en-US" dirty="0">
              <a:cs typeface="Arial" charset="0"/>
            </a:endParaRPr>
          </a:p>
          <a:p>
            <a:r>
              <a:rPr lang="en-US" altLang="en-US" dirty="0">
                <a:cs typeface="Arial" charset="0"/>
              </a:rPr>
              <a:t>SHRM sends the e-blast on your behalf and will make edits as necessary</a:t>
            </a:r>
          </a:p>
          <a:p>
            <a:endParaRPr lang="en-US" altLang="en-US" dirty="0">
              <a:cs typeface="Arial" charset="0"/>
            </a:endParaRPr>
          </a:p>
          <a:p>
            <a:r>
              <a:rPr lang="en-US" altLang="en-US" dirty="0">
                <a:cs typeface="Arial" charset="0"/>
              </a:rPr>
              <a:t>State Councils also receive </a:t>
            </a:r>
            <a:r>
              <a:rPr lang="en-US" altLang="en-US" dirty="0" smtClean="0">
                <a:cs typeface="Arial" charset="0"/>
              </a:rPr>
              <a:t>e-blasts </a:t>
            </a:r>
            <a:r>
              <a:rPr lang="en-US" altLang="en-US" dirty="0">
                <a:cs typeface="Arial" charset="0"/>
              </a:rPr>
              <a:t>for announcing the state conference to members in their own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Financial Support Payments (CFSP)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CFSP Program returns a portion of each SHRM member’s dues to the chapter through this program.</a:t>
            </a:r>
          </a:p>
          <a:p>
            <a:r>
              <a:rPr lang="en-US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be eligible for CFSP consideration, the chapter must:</a:t>
            </a:r>
          </a:p>
          <a:p>
            <a:pPr lvl="1">
              <a:buFont typeface="Times" pitchFamily="18" charset="0"/>
              <a:buChar char="•"/>
            </a:pPr>
            <a:r>
              <a:rPr lang="en-US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Submit a completed SHAPE Year-End Report by 1/31 of each year and your membership roster when requested</a:t>
            </a:r>
          </a:p>
          <a:p>
            <a:pPr lvl="1">
              <a:buFont typeface="Times" pitchFamily="18" charset="0"/>
              <a:buChar char="•"/>
            </a:pPr>
            <a:r>
              <a:rPr lang="en-US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Meet the applicable membership affiliation requirements.</a:t>
            </a:r>
          </a:p>
          <a:p>
            <a:pPr lvl="1">
              <a:buFont typeface="Times" pitchFamily="18" charset="0"/>
              <a:buChar char="•"/>
            </a:pPr>
            <a:r>
              <a:rPr lang="en-US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Have a chapter president who is a SHRM member in good standing throughout his/her term of office.</a:t>
            </a:r>
          </a:p>
          <a:p>
            <a:pPr lvl="1">
              <a:buFont typeface="Times" pitchFamily="18" charset="0"/>
              <a:buChar char="•"/>
            </a:pPr>
            <a:r>
              <a:rPr lang="en-US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Have SHRM-approved ratified bylaws on file at SHRM</a:t>
            </a:r>
            <a:r>
              <a:rPr lang="en-US" alt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lvl="1">
              <a:buFont typeface="Times" pitchFamily="18" charset="0"/>
              <a:buChar char="•"/>
            </a:pPr>
            <a:r>
              <a:rPr lang="en-US" alt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Have the payment direct-deposited.</a:t>
            </a:r>
            <a:endParaRPr lang="en-US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6" descr="C:\Users\strent\AppData\Local\Microsoft\Windows\Temporary Internet Files\Content.IE5\R7TZH3E1\MP9004429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/>
          <a:stretch>
            <a:fillRect/>
          </a:stretch>
        </p:blipFill>
        <p:spPr bwMode="auto">
          <a:xfrm>
            <a:off x="6858000" y="4695825"/>
            <a:ext cx="2057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5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Financial Support Payments (CFSP)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/>
              <a:t>SHRM pays chapters and councils several million per year in financial support</a:t>
            </a:r>
          </a:p>
          <a:p>
            <a:endParaRPr lang="en-US" altLang="en-US" dirty="0"/>
          </a:p>
          <a:p>
            <a:r>
              <a:rPr lang="en-US" altLang="en-US" dirty="0"/>
              <a:t>Pays each state council between $3000-7000 per year based on SHRM membership in state</a:t>
            </a:r>
          </a:p>
          <a:p>
            <a:endParaRPr lang="en-US" altLang="en-US" dirty="0"/>
          </a:p>
          <a:p>
            <a:r>
              <a:rPr lang="en-US" altLang="en-US" dirty="0">
                <a:ea typeface="Calibri" pitchFamily="34" charset="0"/>
                <a:cs typeface="Calibri" pitchFamily="34" charset="0"/>
              </a:rPr>
              <a:t>The Chapter Financial Support Payment (CFSP) Program returns a portion of each professional (non-student) SHRM </a:t>
            </a:r>
            <a:r>
              <a:rPr lang="en-US" altLang="en-US" u="sng" dirty="0">
                <a:ea typeface="Calibri" pitchFamily="34" charset="0"/>
                <a:cs typeface="Calibri" pitchFamily="34" charset="0"/>
              </a:rPr>
              <a:t>national</a:t>
            </a:r>
            <a:r>
              <a:rPr lang="en-US" altLang="en-US" dirty="0">
                <a:ea typeface="Calibri" pitchFamily="34" charset="0"/>
                <a:cs typeface="Calibri" pitchFamily="34" charset="0"/>
              </a:rPr>
              <a:t> member's dues to the chapter via a quarterly payment for 100% chapters (those chapters who require all members to be members in good standing of SHRM) or a twice-a-year payment for non-100% chapters.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Financial Support Payments (CFSP)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0" y="1828800"/>
            <a:ext cx="5791200" cy="434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hangingPunct="0">
              <a:defRPr/>
            </a:pPr>
            <a:endParaRPr lang="en-US" sz="2000" b="1" i="1" dirty="0">
              <a:solidFill>
                <a:schemeClr val="tx1"/>
              </a:solidFill>
              <a:sym typeface="Monotype Sorts" charset="2"/>
            </a:endParaRPr>
          </a:p>
          <a:p>
            <a:pPr eaLnBrk="0" hangingPunct="0">
              <a:defRPr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  <a:t>Example:</a:t>
            </a:r>
          </a:p>
          <a:p>
            <a:pPr algn="ctr" eaLnBrk="0" hangingPunct="0">
              <a:defRPr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  <a:t>       Chapter’s  </a:t>
            </a:r>
          </a:p>
          <a:p>
            <a:pPr algn="ctr" eaLnBrk="0" hangingPunct="0">
              <a:defRPr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  <a:t>   12/31 SHRM </a:t>
            </a:r>
            <a:b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</a:b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  <a:t>Membership Count</a:t>
            </a:r>
          </a:p>
          <a:p>
            <a:pPr algn="ctr" eaLnBrk="0" hangingPunct="0">
              <a:defRPr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  <a:t/>
            </a:r>
            <a:b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</a:b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  <a:t>2013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  <a:t>	           250</a:t>
            </a:r>
          </a:p>
          <a:p>
            <a:pPr algn="ctr" eaLnBrk="0" hangingPunct="0">
              <a:defRPr/>
            </a:pP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  <a:t>2012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  <a:t>	          </a:t>
            </a:r>
            <a:r>
              <a:rPr lang="en-US" b="1" i="1" u="sng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  <a:t>-200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sym typeface="Monotype Sorts" charset="2"/>
            </a:endParaRPr>
          </a:p>
          <a:p>
            <a:pPr algn="ctr" eaLnBrk="0" hangingPunct="0">
              <a:defRPr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  <a:t>Difference      50</a:t>
            </a:r>
          </a:p>
          <a:p>
            <a:pPr algn="ctr" eaLnBrk="0" hangingPunct="0">
              <a:defRPr/>
            </a:pP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sym typeface="Monotype Sorts" charset="2"/>
            </a:endParaRPr>
          </a:p>
          <a:p>
            <a:pPr algn="ctr" eaLnBrk="0" hangingPunct="0">
              <a:defRPr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  <a:t>Net Gain Payment (50 X $25) = $1,250</a:t>
            </a:r>
            <a:b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onotype Sorts" charset="2"/>
              </a:rPr>
            </a:b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sym typeface="Monotype Sor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33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 Pinnacle Award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>
              <a:buFont typeface="Times" pitchFamily="18" charset="0"/>
              <a:buChar char="•"/>
            </a:pPr>
            <a:r>
              <a:rPr lang="en-US" altLang="en-US" dirty="0"/>
              <a:t>Awarded to chapters and state councils at Annual Leadership Conference</a:t>
            </a:r>
          </a:p>
          <a:p>
            <a:endParaRPr lang="en-US" altLang="en-US" dirty="0"/>
          </a:p>
          <a:p>
            <a:pPr>
              <a:buFont typeface="Times" pitchFamily="18" charset="0"/>
              <a:buChar char="•"/>
            </a:pPr>
            <a:r>
              <a:rPr lang="en-US" altLang="en-US" dirty="0"/>
              <a:t>Examples:</a:t>
            </a:r>
          </a:p>
          <a:p>
            <a:pPr lvl="1">
              <a:buFont typeface="Times" pitchFamily="18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Assisting community members with welfare to work</a:t>
            </a:r>
          </a:p>
          <a:p>
            <a:pPr lvl="1">
              <a:buFont typeface="Times" pitchFamily="18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Improving community diversity or work/family issues</a:t>
            </a:r>
          </a:p>
          <a:p>
            <a:pPr lvl="1">
              <a:buFont typeface="Times" pitchFamily="18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Teaching job-search skills to the unemployed</a:t>
            </a:r>
          </a:p>
          <a:p>
            <a:pPr lvl="1">
              <a:buFont typeface="Times" pitchFamily="18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Impacting local, state, or federal legislation</a:t>
            </a:r>
          </a:p>
          <a:p>
            <a:pPr lvl="1">
              <a:buFont typeface="Times" pitchFamily="18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Corporate sustainability</a:t>
            </a:r>
          </a:p>
          <a:p>
            <a:pPr lvl="1">
              <a:buFont typeface="Times" pitchFamily="18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 limited to these!</a:t>
            </a:r>
          </a:p>
          <a:p>
            <a:pPr>
              <a:buFont typeface="Times" pitchFamily="18" charset="0"/>
              <a:buChar char="•"/>
            </a:pPr>
            <a:endParaRPr lang="en-US" altLang="en-US" dirty="0"/>
          </a:p>
          <a:p>
            <a:pPr>
              <a:buFont typeface="Times" pitchFamily="18" charset="0"/>
              <a:buChar char="•"/>
            </a:pPr>
            <a:r>
              <a:rPr lang="en-US" altLang="en-US" dirty="0"/>
              <a:t>$1,000 award and recognition in SHRM publications</a:t>
            </a:r>
          </a:p>
          <a:p>
            <a:pPr>
              <a:buFont typeface="Times" pitchFamily="18" charset="0"/>
              <a:buChar char="•"/>
            </a:pPr>
            <a:endParaRPr lang="en-US" altLang="en-US" dirty="0"/>
          </a:p>
          <a:p>
            <a:pPr>
              <a:buFont typeface="Times" pitchFamily="18" charset="0"/>
              <a:buChar char="•"/>
            </a:pPr>
            <a:r>
              <a:rPr lang="en-US" altLang="en-US" dirty="0"/>
              <a:t>See what other volunteers have done in the Pinnacle Compendium in the VLRC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6287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7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 Connect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Where HR Meets!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Create a robust, online social networking platform enabling self-forming communities of interest.   Create a group for your chapter.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All geographical or physical constraints are eliminated.  </a:t>
            </a:r>
          </a:p>
          <a:p>
            <a:pPr>
              <a:lnSpc>
                <a:spcPct val="80000"/>
              </a:lnSpc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Create a profile for your chapter</a:t>
            </a:r>
            <a:r>
              <a:rPr lang="en-US" altLang="en-US" dirty="0" smtClean="0"/>
              <a:t>!  Look at job postings!</a:t>
            </a:r>
            <a:endParaRPr lang="en-US" alt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1600" r="42686" b="64101"/>
          <a:stretch>
            <a:fillRect/>
          </a:stretch>
        </p:blipFill>
        <p:spPr bwMode="auto">
          <a:xfrm>
            <a:off x="2133600" y="3886200"/>
            <a:ext cx="51117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 Volunteer Leaders Summit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November 20</a:t>
            </a:r>
            <a:r>
              <a:rPr lang="en-US" baseline="30000" dirty="0" smtClean="0"/>
              <a:t>th</a:t>
            </a:r>
            <a:r>
              <a:rPr lang="en-US" dirty="0" smtClean="0"/>
              <a:t> – 22</a:t>
            </a:r>
            <a:r>
              <a:rPr lang="en-US" baseline="30000" dirty="0" smtClean="0"/>
              <a:t>nd</a:t>
            </a:r>
            <a:r>
              <a:rPr lang="en-US" dirty="0" smtClean="0"/>
              <a:t>, 2014 (Washington, DC)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/>
              <a:t>Target audience is the </a:t>
            </a:r>
            <a:r>
              <a:rPr lang="en-US" altLang="en-US" u="sng" dirty="0"/>
              <a:t>incoming</a:t>
            </a:r>
            <a:r>
              <a:rPr lang="en-US" altLang="en-US" dirty="0"/>
              <a:t> chapter </a:t>
            </a:r>
            <a:r>
              <a:rPr lang="en-US" altLang="en-US" dirty="0" smtClean="0"/>
              <a:t>presidents and </a:t>
            </a:r>
            <a:r>
              <a:rPr lang="en-US" altLang="en-US" u="sng" dirty="0"/>
              <a:t>incoming</a:t>
            </a:r>
            <a:r>
              <a:rPr lang="en-US" altLang="en-US" dirty="0"/>
              <a:t> state directors</a:t>
            </a:r>
          </a:p>
          <a:p>
            <a:r>
              <a:rPr lang="en-US" altLang="en-US" dirty="0"/>
              <a:t>EVERY chapter should be represented EVERY year</a:t>
            </a:r>
          </a:p>
          <a:p>
            <a:r>
              <a:rPr lang="en-US" altLang="en-US" dirty="0"/>
              <a:t>FREE for incoming chapter presidents; includes hotel, designated meals and conference registration; chapter pays travel expenses</a:t>
            </a:r>
          </a:p>
          <a:p>
            <a:r>
              <a:rPr lang="en-US" altLang="en-US" dirty="0"/>
              <a:t>If the incoming president cannot attend,  the </a:t>
            </a:r>
            <a:r>
              <a:rPr lang="en-US" altLang="en-US" dirty="0" smtClean="0"/>
              <a:t>president-elect for the next year </a:t>
            </a:r>
            <a:r>
              <a:rPr lang="en-US" altLang="en-US" dirty="0"/>
              <a:t>may attend in his/her place</a:t>
            </a:r>
          </a:p>
          <a:p>
            <a:r>
              <a:rPr lang="en-US" altLang="en-US" dirty="0"/>
              <a:t>Attendance is tied to SHAPE award </a:t>
            </a:r>
            <a:r>
              <a:rPr lang="en-US" altLang="en-US" dirty="0" smtClean="0"/>
              <a:t>levels</a:t>
            </a:r>
          </a:p>
          <a:p>
            <a:endParaRPr lang="en-US" altLang="en-US" dirty="0"/>
          </a:p>
          <a:p>
            <a:r>
              <a:rPr lang="en-US" altLang="en-US" dirty="0" smtClean="0"/>
              <a:t>Short recorded webinar for you to review AND the workbooks are online in the VLRC for download for your board at </a:t>
            </a:r>
            <a:r>
              <a:rPr lang="en-US" dirty="0" smtClean="0">
                <a:hlinkClick r:id="rId2"/>
              </a:rPr>
              <a:t>www.shrm.org/Communities/VolunteerResources/Pages/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    LeadershipConference.aspx</a:t>
            </a:r>
            <a:endParaRPr lang="en-US" alt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Connected?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SHRM and Affiliates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3048000" y="2514600"/>
            <a:ext cx="3430588" cy="1920875"/>
            <a:chOff x="1920" y="1584"/>
            <a:chExt cx="2161" cy="1210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20" y="1584"/>
              <a:ext cx="2161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07" y="1584"/>
              <a:ext cx="2043" cy="746"/>
            </a:xfrm>
            <a:custGeom>
              <a:avLst/>
              <a:gdLst>
                <a:gd name="T0" fmla="*/ 949 w 2043"/>
                <a:gd name="T1" fmla="*/ 358 h 746"/>
                <a:gd name="T2" fmla="*/ 833 w 2043"/>
                <a:gd name="T3" fmla="*/ 14 h 746"/>
                <a:gd name="T4" fmla="*/ 849 w 2043"/>
                <a:gd name="T5" fmla="*/ 371 h 746"/>
                <a:gd name="T6" fmla="*/ 651 w 2043"/>
                <a:gd name="T7" fmla="*/ 33 h 746"/>
                <a:gd name="T8" fmla="*/ 727 w 2043"/>
                <a:gd name="T9" fmla="*/ 387 h 746"/>
                <a:gd name="T10" fmla="*/ 423 w 2043"/>
                <a:gd name="T11" fmla="*/ 83 h 746"/>
                <a:gd name="T12" fmla="*/ 568 w 2043"/>
                <a:gd name="T13" fmla="*/ 430 h 746"/>
                <a:gd name="T14" fmla="*/ 143 w 2043"/>
                <a:gd name="T15" fmla="*/ 205 h 746"/>
                <a:gd name="T16" fmla="*/ 392 w 2043"/>
                <a:gd name="T17" fmla="*/ 553 h 746"/>
                <a:gd name="T18" fmla="*/ 95 w 2043"/>
                <a:gd name="T19" fmla="*/ 544 h 746"/>
                <a:gd name="T20" fmla="*/ 451 w 2043"/>
                <a:gd name="T21" fmla="*/ 719 h 746"/>
                <a:gd name="T22" fmla="*/ 289 w 2043"/>
                <a:gd name="T23" fmla="*/ 668 h 746"/>
                <a:gd name="T24" fmla="*/ 159 w 2043"/>
                <a:gd name="T25" fmla="*/ 605 h 746"/>
                <a:gd name="T26" fmla="*/ 65 w 2043"/>
                <a:gd name="T27" fmla="*/ 532 h 746"/>
                <a:gd name="T28" fmla="*/ 11 w 2043"/>
                <a:gd name="T29" fmla="*/ 451 h 746"/>
                <a:gd name="T30" fmla="*/ 1 w 2043"/>
                <a:gd name="T31" fmla="*/ 373 h 746"/>
                <a:gd name="T32" fmla="*/ 21 w 2043"/>
                <a:gd name="T33" fmla="*/ 315 h 746"/>
                <a:gd name="T34" fmla="*/ 62 w 2043"/>
                <a:gd name="T35" fmla="*/ 259 h 746"/>
                <a:gd name="T36" fmla="*/ 122 w 2043"/>
                <a:gd name="T37" fmla="*/ 207 h 746"/>
                <a:gd name="T38" fmla="*/ 201 w 2043"/>
                <a:gd name="T39" fmla="*/ 160 h 746"/>
                <a:gd name="T40" fmla="*/ 297 w 2043"/>
                <a:gd name="T41" fmla="*/ 116 h 746"/>
                <a:gd name="T42" fmla="*/ 407 w 2043"/>
                <a:gd name="T43" fmla="*/ 80 h 746"/>
                <a:gd name="T44" fmla="*/ 531 w 2043"/>
                <a:gd name="T45" fmla="*/ 49 h 746"/>
                <a:gd name="T46" fmla="*/ 665 w 2043"/>
                <a:gd name="T47" fmla="*/ 25 h 746"/>
                <a:gd name="T48" fmla="*/ 809 w 2043"/>
                <a:gd name="T49" fmla="*/ 9 h 746"/>
                <a:gd name="T50" fmla="*/ 962 w 2043"/>
                <a:gd name="T51" fmla="*/ 1 h 746"/>
                <a:gd name="T52" fmla="*/ 1082 w 2043"/>
                <a:gd name="T53" fmla="*/ 1 h 746"/>
                <a:gd name="T54" fmla="*/ 1234 w 2043"/>
                <a:gd name="T55" fmla="*/ 9 h 746"/>
                <a:gd name="T56" fmla="*/ 1378 w 2043"/>
                <a:gd name="T57" fmla="*/ 25 h 746"/>
                <a:gd name="T58" fmla="*/ 1513 w 2043"/>
                <a:gd name="T59" fmla="*/ 49 h 746"/>
                <a:gd name="T60" fmla="*/ 1636 w 2043"/>
                <a:gd name="T61" fmla="*/ 79 h 746"/>
                <a:gd name="T62" fmla="*/ 1746 w 2043"/>
                <a:gd name="T63" fmla="*/ 115 h 746"/>
                <a:gd name="T64" fmla="*/ 1842 w 2043"/>
                <a:gd name="T65" fmla="*/ 159 h 746"/>
                <a:gd name="T66" fmla="*/ 1921 w 2043"/>
                <a:gd name="T67" fmla="*/ 206 h 746"/>
                <a:gd name="T68" fmla="*/ 1981 w 2043"/>
                <a:gd name="T69" fmla="*/ 258 h 746"/>
                <a:gd name="T70" fmla="*/ 2022 w 2043"/>
                <a:gd name="T71" fmla="*/ 314 h 746"/>
                <a:gd name="T72" fmla="*/ 2042 w 2043"/>
                <a:gd name="T73" fmla="*/ 372 h 746"/>
                <a:gd name="T74" fmla="*/ 2032 w 2043"/>
                <a:gd name="T75" fmla="*/ 450 h 746"/>
                <a:gd name="T76" fmla="*/ 1978 w 2043"/>
                <a:gd name="T77" fmla="*/ 531 h 746"/>
                <a:gd name="T78" fmla="*/ 1884 w 2043"/>
                <a:gd name="T79" fmla="*/ 604 h 746"/>
                <a:gd name="T80" fmla="*/ 1754 w 2043"/>
                <a:gd name="T81" fmla="*/ 666 h 746"/>
                <a:gd name="T82" fmla="*/ 1592 w 2043"/>
                <a:gd name="T83" fmla="*/ 718 h 746"/>
                <a:gd name="T84" fmla="*/ 1948 w 2043"/>
                <a:gd name="T85" fmla="*/ 542 h 746"/>
                <a:gd name="T86" fmla="*/ 1651 w 2043"/>
                <a:gd name="T87" fmla="*/ 552 h 746"/>
                <a:gd name="T88" fmla="*/ 1900 w 2043"/>
                <a:gd name="T89" fmla="*/ 204 h 746"/>
                <a:gd name="T90" fmla="*/ 1476 w 2043"/>
                <a:gd name="T91" fmla="*/ 430 h 746"/>
                <a:gd name="T92" fmla="*/ 1620 w 2043"/>
                <a:gd name="T93" fmla="*/ 82 h 746"/>
                <a:gd name="T94" fmla="*/ 1316 w 2043"/>
                <a:gd name="T95" fmla="*/ 386 h 746"/>
                <a:gd name="T96" fmla="*/ 1392 w 2043"/>
                <a:gd name="T97" fmla="*/ 32 h 746"/>
                <a:gd name="T98" fmla="*/ 1194 w 2043"/>
                <a:gd name="T99" fmla="*/ 370 h 746"/>
                <a:gd name="T100" fmla="*/ 1210 w 2043"/>
                <a:gd name="T101" fmla="*/ 13 h 746"/>
                <a:gd name="T102" fmla="*/ 1095 w 2043"/>
                <a:gd name="T103" fmla="*/ 362 h 746"/>
                <a:gd name="T104" fmla="*/ 1048 w 2043"/>
                <a:gd name="T105" fmla="*/ 14 h 746"/>
                <a:gd name="T106" fmla="*/ 985 w 2043"/>
                <a:gd name="T107" fmla="*/ 35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3" h="746">
                  <a:moveTo>
                    <a:pt x="985" y="356"/>
                  </a:moveTo>
                  <a:lnTo>
                    <a:pt x="944" y="10"/>
                  </a:lnTo>
                  <a:lnTo>
                    <a:pt x="949" y="358"/>
                  </a:lnTo>
                  <a:lnTo>
                    <a:pt x="890" y="10"/>
                  </a:lnTo>
                  <a:lnTo>
                    <a:pt x="916" y="361"/>
                  </a:lnTo>
                  <a:lnTo>
                    <a:pt x="833" y="14"/>
                  </a:lnTo>
                  <a:lnTo>
                    <a:pt x="885" y="367"/>
                  </a:lnTo>
                  <a:lnTo>
                    <a:pt x="776" y="19"/>
                  </a:lnTo>
                  <a:lnTo>
                    <a:pt x="849" y="371"/>
                  </a:lnTo>
                  <a:lnTo>
                    <a:pt x="715" y="26"/>
                  </a:lnTo>
                  <a:lnTo>
                    <a:pt x="812" y="374"/>
                  </a:lnTo>
                  <a:lnTo>
                    <a:pt x="651" y="33"/>
                  </a:lnTo>
                  <a:lnTo>
                    <a:pt x="772" y="377"/>
                  </a:lnTo>
                  <a:lnTo>
                    <a:pt x="579" y="46"/>
                  </a:lnTo>
                  <a:lnTo>
                    <a:pt x="727" y="387"/>
                  </a:lnTo>
                  <a:lnTo>
                    <a:pt x="504" y="61"/>
                  </a:lnTo>
                  <a:lnTo>
                    <a:pt x="680" y="398"/>
                  </a:lnTo>
                  <a:lnTo>
                    <a:pt x="423" y="83"/>
                  </a:lnTo>
                  <a:lnTo>
                    <a:pt x="627" y="413"/>
                  </a:lnTo>
                  <a:lnTo>
                    <a:pt x="334" y="112"/>
                  </a:lnTo>
                  <a:lnTo>
                    <a:pt x="568" y="430"/>
                  </a:lnTo>
                  <a:lnTo>
                    <a:pt x="239" y="150"/>
                  </a:lnTo>
                  <a:lnTo>
                    <a:pt x="504" y="458"/>
                  </a:lnTo>
                  <a:lnTo>
                    <a:pt x="143" y="205"/>
                  </a:lnTo>
                  <a:lnTo>
                    <a:pt x="444" y="496"/>
                  </a:lnTo>
                  <a:lnTo>
                    <a:pt x="53" y="278"/>
                  </a:lnTo>
                  <a:lnTo>
                    <a:pt x="392" y="553"/>
                  </a:lnTo>
                  <a:lnTo>
                    <a:pt x="10" y="390"/>
                  </a:lnTo>
                  <a:lnTo>
                    <a:pt x="397" y="635"/>
                  </a:lnTo>
                  <a:lnTo>
                    <a:pt x="95" y="544"/>
                  </a:lnTo>
                  <a:lnTo>
                    <a:pt x="573" y="746"/>
                  </a:lnTo>
                  <a:lnTo>
                    <a:pt x="510" y="733"/>
                  </a:lnTo>
                  <a:lnTo>
                    <a:pt x="451" y="719"/>
                  </a:lnTo>
                  <a:lnTo>
                    <a:pt x="394" y="704"/>
                  </a:lnTo>
                  <a:lnTo>
                    <a:pt x="340" y="687"/>
                  </a:lnTo>
                  <a:lnTo>
                    <a:pt x="289" y="668"/>
                  </a:lnTo>
                  <a:lnTo>
                    <a:pt x="243" y="648"/>
                  </a:lnTo>
                  <a:lnTo>
                    <a:pt x="199" y="627"/>
                  </a:lnTo>
                  <a:lnTo>
                    <a:pt x="159" y="605"/>
                  </a:lnTo>
                  <a:lnTo>
                    <a:pt x="123" y="581"/>
                  </a:lnTo>
                  <a:lnTo>
                    <a:pt x="92" y="556"/>
                  </a:lnTo>
                  <a:lnTo>
                    <a:pt x="65" y="532"/>
                  </a:lnTo>
                  <a:lnTo>
                    <a:pt x="42" y="506"/>
                  </a:lnTo>
                  <a:lnTo>
                    <a:pt x="24" y="479"/>
                  </a:lnTo>
                  <a:lnTo>
                    <a:pt x="11" y="451"/>
                  </a:lnTo>
                  <a:lnTo>
                    <a:pt x="4" y="423"/>
                  </a:lnTo>
                  <a:lnTo>
                    <a:pt x="0" y="394"/>
                  </a:lnTo>
                  <a:lnTo>
                    <a:pt x="1" y="373"/>
                  </a:lnTo>
                  <a:lnTo>
                    <a:pt x="6" y="354"/>
                  </a:lnTo>
                  <a:lnTo>
                    <a:pt x="12" y="334"/>
                  </a:lnTo>
                  <a:lnTo>
                    <a:pt x="21" y="315"/>
                  </a:lnTo>
                  <a:lnTo>
                    <a:pt x="33" y="295"/>
                  </a:lnTo>
                  <a:lnTo>
                    <a:pt x="46" y="277"/>
                  </a:lnTo>
                  <a:lnTo>
                    <a:pt x="62" y="259"/>
                  </a:lnTo>
                  <a:lnTo>
                    <a:pt x="80" y="242"/>
                  </a:lnTo>
                  <a:lnTo>
                    <a:pt x="101" y="224"/>
                  </a:lnTo>
                  <a:lnTo>
                    <a:pt x="122" y="207"/>
                  </a:lnTo>
                  <a:lnTo>
                    <a:pt x="147" y="191"/>
                  </a:lnTo>
                  <a:lnTo>
                    <a:pt x="173" y="175"/>
                  </a:lnTo>
                  <a:lnTo>
                    <a:pt x="201" y="160"/>
                  </a:lnTo>
                  <a:lnTo>
                    <a:pt x="231" y="145"/>
                  </a:lnTo>
                  <a:lnTo>
                    <a:pt x="263" y="130"/>
                  </a:lnTo>
                  <a:lnTo>
                    <a:pt x="297" y="116"/>
                  </a:lnTo>
                  <a:lnTo>
                    <a:pt x="332" y="104"/>
                  </a:lnTo>
                  <a:lnTo>
                    <a:pt x="369" y="92"/>
                  </a:lnTo>
                  <a:lnTo>
                    <a:pt x="407" y="80"/>
                  </a:lnTo>
                  <a:lnTo>
                    <a:pt x="447" y="69"/>
                  </a:lnTo>
                  <a:lnTo>
                    <a:pt x="488" y="58"/>
                  </a:lnTo>
                  <a:lnTo>
                    <a:pt x="531" y="49"/>
                  </a:lnTo>
                  <a:lnTo>
                    <a:pt x="574" y="40"/>
                  </a:lnTo>
                  <a:lnTo>
                    <a:pt x="619" y="32"/>
                  </a:lnTo>
                  <a:lnTo>
                    <a:pt x="665" y="25"/>
                  </a:lnTo>
                  <a:lnTo>
                    <a:pt x="712" y="18"/>
                  </a:lnTo>
                  <a:lnTo>
                    <a:pt x="761" y="13"/>
                  </a:lnTo>
                  <a:lnTo>
                    <a:pt x="809" y="9"/>
                  </a:lnTo>
                  <a:lnTo>
                    <a:pt x="860" y="5"/>
                  </a:lnTo>
                  <a:lnTo>
                    <a:pt x="910" y="2"/>
                  </a:lnTo>
                  <a:lnTo>
                    <a:pt x="962" y="1"/>
                  </a:lnTo>
                  <a:lnTo>
                    <a:pt x="1014" y="0"/>
                  </a:lnTo>
                  <a:lnTo>
                    <a:pt x="1030" y="0"/>
                  </a:lnTo>
                  <a:lnTo>
                    <a:pt x="1082" y="1"/>
                  </a:lnTo>
                  <a:lnTo>
                    <a:pt x="1134" y="2"/>
                  </a:lnTo>
                  <a:lnTo>
                    <a:pt x="1184" y="4"/>
                  </a:lnTo>
                  <a:lnTo>
                    <a:pt x="1234" y="9"/>
                  </a:lnTo>
                  <a:lnTo>
                    <a:pt x="1284" y="13"/>
                  </a:lnTo>
                  <a:lnTo>
                    <a:pt x="1331" y="18"/>
                  </a:lnTo>
                  <a:lnTo>
                    <a:pt x="1378" y="25"/>
                  </a:lnTo>
                  <a:lnTo>
                    <a:pt x="1425" y="31"/>
                  </a:lnTo>
                  <a:lnTo>
                    <a:pt x="1469" y="40"/>
                  </a:lnTo>
                  <a:lnTo>
                    <a:pt x="1513" y="49"/>
                  </a:lnTo>
                  <a:lnTo>
                    <a:pt x="1555" y="57"/>
                  </a:lnTo>
                  <a:lnTo>
                    <a:pt x="1596" y="68"/>
                  </a:lnTo>
                  <a:lnTo>
                    <a:pt x="1636" y="79"/>
                  </a:lnTo>
                  <a:lnTo>
                    <a:pt x="1674" y="91"/>
                  </a:lnTo>
                  <a:lnTo>
                    <a:pt x="1712" y="102"/>
                  </a:lnTo>
                  <a:lnTo>
                    <a:pt x="1746" y="115"/>
                  </a:lnTo>
                  <a:lnTo>
                    <a:pt x="1780" y="129"/>
                  </a:lnTo>
                  <a:lnTo>
                    <a:pt x="1812" y="143"/>
                  </a:lnTo>
                  <a:lnTo>
                    <a:pt x="1842" y="159"/>
                  </a:lnTo>
                  <a:lnTo>
                    <a:pt x="1870" y="174"/>
                  </a:lnTo>
                  <a:lnTo>
                    <a:pt x="1896" y="190"/>
                  </a:lnTo>
                  <a:lnTo>
                    <a:pt x="1921" y="206"/>
                  </a:lnTo>
                  <a:lnTo>
                    <a:pt x="1942" y="223"/>
                  </a:lnTo>
                  <a:lnTo>
                    <a:pt x="1963" y="240"/>
                  </a:lnTo>
                  <a:lnTo>
                    <a:pt x="1981" y="258"/>
                  </a:lnTo>
                  <a:lnTo>
                    <a:pt x="1997" y="276"/>
                  </a:lnTo>
                  <a:lnTo>
                    <a:pt x="2010" y="294"/>
                  </a:lnTo>
                  <a:lnTo>
                    <a:pt x="2022" y="314"/>
                  </a:lnTo>
                  <a:lnTo>
                    <a:pt x="2031" y="333"/>
                  </a:lnTo>
                  <a:lnTo>
                    <a:pt x="2037" y="353"/>
                  </a:lnTo>
                  <a:lnTo>
                    <a:pt x="2042" y="372"/>
                  </a:lnTo>
                  <a:lnTo>
                    <a:pt x="2043" y="393"/>
                  </a:lnTo>
                  <a:lnTo>
                    <a:pt x="2039" y="422"/>
                  </a:lnTo>
                  <a:lnTo>
                    <a:pt x="2032" y="450"/>
                  </a:lnTo>
                  <a:lnTo>
                    <a:pt x="2019" y="478"/>
                  </a:lnTo>
                  <a:lnTo>
                    <a:pt x="2001" y="505"/>
                  </a:lnTo>
                  <a:lnTo>
                    <a:pt x="1978" y="531"/>
                  </a:lnTo>
                  <a:lnTo>
                    <a:pt x="1951" y="555"/>
                  </a:lnTo>
                  <a:lnTo>
                    <a:pt x="1920" y="580"/>
                  </a:lnTo>
                  <a:lnTo>
                    <a:pt x="1884" y="604"/>
                  </a:lnTo>
                  <a:lnTo>
                    <a:pt x="1844" y="625"/>
                  </a:lnTo>
                  <a:lnTo>
                    <a:pt x="1800" y="647"/>
                  </a:lnTo>
                  <a:lnTo>
                    <a:pt x="1754" y="666"/>
                  </a:lnTo>
                  <a:lnTo>
                    <a:pt x="1703" y="686"/>
                  </a:lnTo>
                  <a:lnTo>
                    <a:pt x="1649" y="703"/>
                  </a:lnTo>
                  <a:lnTo>
                    <a:pt x="1592" y="718"/>
                  </a:lnTo>
                  <a:lnTo>
                    <a:pt x="1533" y="732"/>
                  </a:lnTo>
                  <a:lnTo>
                    <a:pt x="1470" y="745"/>
                  </a:lnTo>
                  <a:lnTo>
                    <a:pt x="1948" y="542"/>
                  </a:lnTo>
                  <a:lnTo>
                    <a:pt x="1646" y="634"/>
                  </a:lnTo>
                  <a:lnTo>
                    <a:pt x="2033" y="389"/>
                  </a:lnTo>
                  <a:lnTo>
                    <a:pt x="1651" y="552"/>
                  </a:lnTo>
                  <a:lnTo>
                    <a:pt x="1990" y="277"/>
                  </a:lnTo>
                  <a:lnTo>
                    <a:pt x="1600" y="495"/>
                  </a:lnTo>
                  <a:lnTo>
                    <a:pt x="1900" y="204"/>
                  </a:lnTo>
                  <a:lnTo>
                    <a:pt x="1539" y="457"/>
                  </a:lnTo>
                  <a:lnTo>
                    <a:pt x="1804" y="149"/>
                  </a:lnTo>
                  <a:lnTo>
                    <a:pt x="1476" y="430"/>
                  </a:lnTo>
                  <a:lnTo>
                    <a:pt x="1710" y="111"/>
                  </a:lnTo>
                  <a:lnTo>
                    <a:pt x="1416" y="412"/>
                  </a:lnTo>
                  <a:lnTo>
                    <a:pt x="1620" y="82"/>
                  </a:lnTo>
                  <a:lnTo>
                    <a:pt x="1363" y="397"/>
                  </a:lnTo>
                  <a:lnTo>
                    <a:pt x="1539" y="60"/>
                  </a:lnTo>
                  <a:lnTo>
                    <a:pt x="1316" y="386"/>
                  </a:lnTo>
                  <a:lnTo>
                    <a:pt x="1464" y="45"/>
                  </a:lnTo>
                  <a:lnTo>
                    <a:pt x="1272" y="377"/>
                  </a:lnTo>
                  <a:lnTo>
                    <a:pt x="1392" y="32"/>
                  </a:lnTo>
                  <a:lnTo>
                    <a:pt x="1231" y="373"/>
                  </a:lnTo>
                  <a:lnTo>
                    <a:pt x="1328" y="26"/>
                  </a:lnTo>
                  <a:lnTo>
                    <a:pt x="1194" y="370"/>
                  </a:lnTo>
                  <a:lnTo>
                    <a:pt x="1267" y="18"/>
                  </a:lnTo>
                  <a:lnTo>
                    <a:pt x="1158" y="367"/>
                  </a:lnTo>
                  <a:lnTo>
                    <a:pt x="1210" y="13"/>
                  </a:lnTo>
                  <a:lnTo>
                    <a:pt x="1127" y="360"/>
                  </a:lnTo>
                  <a:lnTo>
                    <a:pt x="1153" y="9"/>
                  </a:lnTo>
                  <a:lnTo>
                    <a:pt x="1095" y="362"/>
                  </a:lnTo>
                  <a:lnTo>
                    <a:pt x="1099" y="9"/>
                  </a:lnTo>
                  <a:lnTo>
                    <a:pt x="1056" y="360"/>
                  </a:lnTo>
                  <a:lnTo>
                    <a:pt x="1048" y="14"/>
                  </a:lnTo>
                  <a:lnTo>
                    <a:pt x="1020" y="361"/>
                  </a:lnTo>
                  <a:lnTo>
                    <a:pt x="992" y="14"/>
                  </a:lnTo>
                  <a:lnTo>
                    <a:pt x="985" y="35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49" y="2661"/>
              <a:ext cx="768" cy="77"/>
            </a:xfrm>
            <a:custGeom>
              <a:avLst/>
              <a:gdLst>
                <a:gd name="T0" fmla="*/ 766 w 768"/>
                <a:gd name="T1" fmla="*/ 42 h 77"/>
                <a:gd name="T2" fmla="*/ 751 w 768"/>
                <a:gd name="T3" fmla="*/ 50 h 77"/>
                <a:gd name="T4" fmla="*/ 722 w 768"/>
                <a:gd name="T5" fmla="*/ 56 h 77"/>
                <a:gd name="T6" fmla="*/ 681 w 768"/>
                <a:gd name="T7" fmla="*/ 63 h 77"/>
                <a:gd name="T8" fmla="*/ 628 w 768"/>
                <a:gd name="T9" fmla="*/ 68 h 77"/>
                <a:gd name="T10" fmla="*/ 566 w 768"/>
                <a:gd name="T11" fmla="*/ 73 h 77"/>
                <a:gd name="T12" fmla="*/ 498 w 768"/>
                <a:gd name="T13" fmla="*/ 75 h 77"/>
                <a:gd name="T14" fmla="*/ 423 w 768"/>
                <a:gd name="T15" fmla="*/ 77 h 77"/>
                <a:gd name="T16" fmla="*/ 345 w 768"/>
                <a:gd name="T17" fmla="*/ 77 h 77"/>
                <a:gd name="T18" fmla="*/ 270 w 768"/>
                <a:gd name="T19" fmla="*/ 75 h 77"/>
                <a:gd name="T20" fmla="*/ 201 w 768"/>
                <a:gd name="T21" fmla="*/ 73 h 77"/>
                <a:gd name="T22" fmla="*/ 139 w 768"/>
                <a:gd name="T23" fmla="*/ 68 h 77"/>
                <a:gd name="T24" fmla="*/ 87 w 768"/>
                <a:gd name="T25" fmla="*/ 63 h 77"/>
                <a:gd name="T26" fmla="*/ 46 w 768"/>
                <a:gd name="T27" fmla="*/ 56 h 77"/>
                <a:gd name="T28" fmla="*/ 17 w 768"/>
                <a:gd name="T29" fmla="*/ 50 h 77"/>
                <a:gd name="T30" fmla="*/ 2 w 768"/>
                <a:gd name="T31" fmla="*/ 42 h 77"/>
                <a:gd name="T32" fmla="*/ 2 w 768"/>
                <a:gd name="T33" fmla="*/ 34 h 77"/>
                <a:gd name="T34" fmla="*/ 17 w 768"/>
                <a:gd name="T35" fmla="*/ 27 h 77"/>
                <a:gd name="T36" fmla="*/ 46 w 768"/>
                <a:gd name="T37" fmla="*/ 20 h 77"/>
                <a:gd name="T38" fmla="*/ 87 w 768"/>
                <a:gd name="T39" fmla="*/ 14 h 77"/>
                <a:gd name="T40" fmla="*/ 139 w 768"/>
                <a:gd name="T41" fmla="*/ 9 h 77"/>
                <a:gd name="T42" fmla="*/ 201 w 768"/>
                <a:gd name="T43" fmla="*/ 5 h 77"/>
                <a:gd name="T44" fmla="*/ 270 w 768"/>
                <a:gd name="T45" fmla="*/ 3 h 77"/>
                <a:gd name="T46" fmla="*/ 345 w 768"/>
                <a:gd name="T47" fmla="*/ 0 h 77"/>
                <a:gd name="T48" fmla="*/ 423 w 768"/>
                <a:gd name="T49" fmla="*/ 0 h 77"/>
                <a:gd name="T50" fmla="*/ 498 w 768"/>
                <a:gd name="T51" fmla="*/ 3 h 77"/>
                <a:gd name="T52" fmla="*/ 566 w 768"/>
                <a:gd name="T53" fmla="*/ 5 h 77"/>
                <a:gd name="T54" fmla="*/ 628 w 768"/>
                <a:gd name="T55" fmla="*/ 9 h 77"/>
                <a:gd name="T56" fmla="*/ 681 w 768"/>
                <a:gd name="T57" fmla="*/ 14 h 77"/>
                <a:gd name="T58" fmla="*/ 722 w 768"/>
                <a:gd name="T59" fmla="*/ 20 h 77"/>
                <a:gd name="T60" fmla="*/ 751 w 768"/>
                <a:gd name="T61" fmla="*/ 27 h 77"/>
                <a:gd name="T62" fmla="*/ 766 w 768"/>
                <a:gd name="T63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77">
                  <a:moveTo>
                    <a:pt x="768" y="38"/>
                  </a:moveTo>
                  <a:lnTo>
                    <a:pt x="766" y="42"/>
                  </a:lnTo>
                  <a:lnTo>
                    <a:pt x="760" y="46"/>
                  </a:lnTo>
                  <a:lnTo>
                    <a:pt x="751" y="50"/>
                  </a:lnTo>
                  <a:lnTo>
                    <a:pt x="738" y="53"/>
                  </a:lnTo>
                  <a:lnTo>
                    <a:pt x="722" y="56"/>
                  </a:lnTo>
                  <a:lnTo>
                    <a:pt x="702" y="60"/>
                  </a:lnTo>
                  <a:lnTo>
                    <a:pt x="681" y="63"/>
                  </a:lnTo>
                  <a:lnTo>
                    <a:pt x="656" y="65"/>
                  </a:lnTo>
                  <a:lnTo>
                    <a:pt x="628" y="68"/>
                  </a:lnTo>
                  <a:lnTo>
                    <a:pt x="599" y="70"/>
                  </a:lnTo>
                  <a:lnTo>
                    <a:pt x="566" y="73"/>
                  </a:lnTo>
                  <a:lnTo>
                    <a:pt x="533" y="74"/>
                  </a:lnTo>
                  <a:lnTo>
                    <a:pt x="498" y="75"/>
                  </a:lnTo>
                  <a:lnTo>
                    <a:pt x="462" y="76"/>
                  </a:lnTo>
                  <a:lnTo>
                    <a:pt x="423" y="77"/>
                  </a:lnTo>
                  <a:lnTo>
                    <a:pt x="384" y="77"/>
                  </a:lnTo>
                  <a:lnTo>
                    <a:pt x="345" y="77"/>
                  </a:lnTo>
                  <a:lnTo>
                    <a:pt x="306" y="76"/>
                  </a:lnTo>
                  <a:lnTo>
                    <a:pt x="270" y="75"/>
                  </a:lnTo>
                  <a:lnTo>
                    <a:pt x="234" y="74"/>
                  </a:lnTo>
                  <a:lnTo>
                    <a:pt x="201" y="73"/>
                  </a:lnTo>
                  <a:lnTo>
                    <a:pt x="169" y="70"/>
                  </a:lnTo>
                  <a:lnTo>
                    <a:pt x="139" y="68"/>
                  </a:lnTo>
                  <a:lnTo>
                    <a:pt x="112" y="65"/>
                  </a:lnTo>
                  <a:lnTo>
                    <a:pt x="87" y="63"/>
                  </a:lnTo>
                  <a:lnTo>
                    <a:pt x="66" y="60"/>
                  </a:lnTo>
                  <a:lnTo>
                    <a:pt x="46" y="56"/>
                  </a:lnTo>
                  <a:lnTo>
                    <a:pt x="30" y="53"/>
                  </a:lnTo>
                  <a:lnTo>
                    <a:pt x="17" y="50"/>
                  </a:lnTo>
                  <a:lnTo>
                    <a:pt x="8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8" y="31"/>
                  </a:lnTo>
                  <a:lnTo>
                    <a:pt x="17" y="27"/>
                  </a:lnTo>
                  <a:lnTo>
                    <a:pt x="30" y="24"/>
                  </a:lnTo>
                  <a:lnTo>
                    <a:pt x="46" y="20"/>
                  </a:lnTo>
                  <a:lnTo>
                    <a:pt x="66" y="18"/>
                  </a:lnTo>
                  <a:lnTo>
                    <a:pt x="87" y="14"/>
                  </a:lnTo>
                  <a:lnTo>
                    <a:pt x="112" y="11"/>
                  </a:lnTo>
                  <a:lnTo>
                    <a:pt x="139" y="9"/>
                  </a:lnTo>
                  <a:lnTo>
                    <a:pt x="169" y="7"/>
                  </a:lnTo>
                  <a:lnTo>
                    <a:pt x="201" y="5"/>
                  </a:lnTo>
                  <a:lnTo>
                    <a:pt x="234" y="4"/>
                  </a:lnTo>
                  <a:lnTo>
                    <a:pt x="270" y="3"/>
                  </a:lnTo>
                  <a:lnTo>
                    <a:pt x="306" y="1"/>
                  </a:lnTo>
                  <a:lnTo>
                    <a:pt x="345" y="0"/>
                  </a:lnTo>
                  <a:lnTo>
                    <a:pt x="384" y="0"/>
                  </a:lnTo>
                  <a:lnTo>
                    <a:pt x="423" y="0"/>
                  </a:lnTo>
                  <a:lnTo>
                    <a:pt x="462" y="1"/>
                  </a:lnTo>
                  <a:lnTo>
                    <a:pt x="498" y="3"/>
                  </a:lnTo>
                  <a:lnTo>
                    <a:pt x="533" y="4"/>
                  </a:lnTo>
                  <a:lnTo>
                    <a:pt x="566" y="5"/>
                  </a:lnTo>
                  <a:lnTo>
                    <a:pt x="599" y="7"/>
                  </a:lnTo>
                  <a:lnTo>
                    <a:pt x="628" y="9"/>
                  </a:lnTo>
                  <a:lnTo>
                    <a:pt x="656" y="11"/>
                  </a:lnTo>
                  <a:lnTo>
                    <a:pt x="681" y="14"/>
                  </a:lnTo>
                  <a:lnTo>
                    <a:pt x="702" y="18"/>
                  </a:lnTo>
                  <a:lnTo>
                    <a:pt x="722" y="20"/>
                  </a:lnTo>
                  <a:lnTo>
                    <a:pt x="738" y="24"/>
                  </a:lnTo>
                  <a:lnTo>
                    <a:pt x="751" y="27"/>
                  </a:lnTo>
                  <a:lnTo>
                    <a:pt x="760" y="31"/>
                  </a:lnTo>
                  <a:lnTo>
                    <a:pt x="766" y="34"/>
                  </a:lnTo>
                  <a:lnTo>
                    <a:pt x="768" y="3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299" y="2667"/>
              <a:ext cx="680" cy="71"/>
            </a:xfrm>
            <a:custGeom>
              <a:avLst/>
              <a:gdLst>
                <a:gd name="T0" fmla="*/ 677 w 680"/>
                <a:gd name="T1" fmla="*/ 40 h 71"/>
                <a:gd name="T2" fmla="*/ 664 w 680"/>
                <a:gd name="T3" fmla="*/ 46 h 71"/>
                <a:gd name="T4" fmla="*/ 639 w 680"/>
                <a:gd name="T5" fmla="*/ 53 h 71"/>
                <a:gd name="T6" fmla="*/ 602 w 680"/>
                <a:gd name="T7" fmla="*/ 58 h 71"/>
                <a:gd name="T8" fmla="*/ 556 w 680"/>
                <a:gd name="T9" fmla="*/ 63 h 71"/>
                <a:gd name="T10" fmla="*/ 502 w 680"/>
                <a:gd name="T11" fmla="*/ 67 h 71"/>
                <a:gd name="T12" fmla="*/ 441 w 680"/>
                <a:gd name="T13" fmla="*/ 70 h 71"/>
                <a:gd name="T14" fmla="*/ 374 w 680"/>
                <a:gd name="T15" fmla="*/ 71 h 71"/>
                <a:gd name="T16" fmla="*/ 305 w 680"/>
                <a:gd name="T17" fmla="*/ 71 h 71"/>
                <a:gd name="T18" fmla="*/ 239 w 680"/>
                <a:gd name="T19" fmla="*/ 70 h 71"/>
                <a:gd name="T20" fmla="*/ 178 w 680"/>
                <a:gd name="T21" fmla="*/ 67 h 71"/>
                <a:gd name="T22" fmla="*/ 124 w 680"/>
                <a:gd name="T23" fmla="*/ 63 h 71"/>
                <a:gd name="T24" fmla="*/ 78 w 680"/>
                <a:gd name="T25" fmla="*/ 58 h 71"/>
                <a:gd name="T26" fmla="*/ 41 w 680"/>
                <a:gd name="T27" fmla="*/ 53 h 71"/>
                <a:gd name="T28" fmla="*/ 15 w 680"/>
                <a:gd name="T29" fmla="*/ 46 h 71"/>
                <a:gd name="T30" fmla="*/ 2 w 680"/>
                <a:gd name="T31" fmla="*/ 40 h 71"/>
                <a:gd name="T32" fmla="*/ 2 w 680"/>
                <a:gd name="T33" fmla="*/ 32 h 71"/>
                <a:gd name="T34" fmla="*/ 15 w 680"/>
                <a:gd name="T35" fmla="*/ 25 h 71"/>
                <a:gd name="T36" fmla="*/ 41 w 680"/>
                <a:gd name="T37" fmla="*/ 18 h 71"/>
                <a:gd name="T38" fmla="*/ 78 w 680"/>
                <a:gd name="T39" fmla="*/ 13 h 71"/>
                <a:gd name="T40" fmla="*/ 124 w 680"/>
                <a:gd name="T41" fmla="*/ 8 h 71"/>
                <a:gd name="T42" fmla="*/ 178 w 680"/>
                <a:gd name="T43" fmla="*/ 4 h 71"/>
                <a:gd name="T44" fmla="*/ 239 w 680"/>
                <a:gd name="T45" fmla="*/ 2 h 71"/>
                <a:gd name="T46" fmla="*/ 305 w 680"/>
                <a:gd name="T47" fmla="*/ 0 h 71"/>
                <a:gd name="T48" fmla="*/ 374 w 680"/>
                <a:gd name="T49" fmla="*/ 0 h 71"/>
                <a:gd name="T50" fmla="*/ 441 w 680"/>
                <a:gd name="T51" fmla="*/ 2 h 71"/>
                <a:gd name="T52" fmla="*/ 502 w 680"/>
                <a:gd name="T53" fmla="*/ 4 h 71"/>
                <a:gd name="T54" fmla="*/ 556 w 680"/>
                <a:gd name="T55" fmla="*/ 8 h 71"/>
                <a:gd name="T56" fmla="*/ 602 w 680"/>
                <a:gd name="T57" fmla="*/ 13 h 71"/>
                <a:gd name="T58" fmla="*/ 639 w 680"/>
                <a:gd name="T59" fmla="*/ 18 h 71"/>
                <a:gd name="T60" fmla="*/ 664 w 680"/>
                <a:gd name="T61" fmla="*/ 25 h 71"/>
                <a:gd name="T62" fmla="*/ 677 w 680"/>
                <a:gd name="T6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0" h="71">
                  <a:moveTo>
                    <a:pt x="680" y="35"/>
                  </a:moveTo>
                  <a:lnTo>
                    <a:pt x="677" y="40"/>
                  </a:lnTo>
                  <a:lnTo>
                    <a:pt x="673" y="43"/>
                  </a:lnTo>
                  <a:lnTo>
                    <a:pt x="664" y="46"/>
                  </a:lnTo>
                  <a:lnTo>
                    <a:pt x="653" y="49"/>
                  </a:lnTo>
                  <a:lnTo>
                    <a:pt x="639" y="53"/>
                  </a:lnTo>
                  <a:lnTo>
                    <a:pt x="621" y="56"/>
                  </a:lnTo>
                  <a:lnTo>
                    <a:pt x="602" y="58"/>
                  </a:lnTo>
                  <a:lnTo>
                    <a:pt x="580" y="61"/>
                  </a:lnTo>
                  <a:lnTo>
                    <a:pt x="556" y="63"/>
                  </a:lnTo>
                  <a:lnTo>
                    <a:pt x="530" y="66"/>
                  </a:lnTo>
                  <a:lnTo>
                    <a:pt x="502" y="67"/>
                  </a:lnTo>
                  <a:lnTo>
                    <a:pt x="473" y="69"/>
                  </a:lnTo>
                  <a:lnTo>
                    <a:pt x="441" y="70"/>
                  </a:lnTo>
                  <a:lnTo>
                    <a:pt x="408" y="70"/>
                  </a:lnTo>
                  <a:lnTo>
                    <a:pt x="374" y="71"/>
                  </a:lnTo>
                  <a:lnTo>
                    <a:pt x="340" y="71"/>
                  </a:lnTo>
                  <a:lnTo>
                    <a:pt x="305" y="71"/>
                  </a:lnTo>
                  <a:lnTo>
                    <a:pt x="272" y="70"/>
                  </a:lnTo>
                  <a:lnTo>
                    <a:pt x="239" y="70"/>
                  </a:lnTo>
                  <a:lnTo>
                    <a:pt x="207" y="69"/>
                  </a:lnTo>
                  <a:lnTo>
                    <a:pt x="178" y="67"/>
                  </a:lnTo>
                  <a:lnTo>
                    <a:pt x="150" y="66"/>
                  </a:lnTo>
                  <a:lnTo>
                    <a:pt x="124" y="63"/>
                  </a:lnTo>
                  <a:lnTo>
                    <a:pt x="99" y="61"/>
                  </a:lnTo>
                  <a:lnTo>
                    <a:pt x="78" y="58"/>
                  </a:lnTo>
                  <a:lnTo>
                    <a:pt x="58" y="56"/>
                  </a:lnTo>
                  <a:lnTo>
                    <a:pt x="41" y="53"/>
                  </a:lnTo>
                  <a:lnTo>
                    <a:pt x="27" y="49"/>
                  </a:lnTo>
                  <a:lnTo>
                    <a:pt x="15" y="46"/>
                  </a:lnTo>
                  <a:lnTo>
                    <a:pt x="7" y="43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2" y="32"/>
                  </a:lnTo>
                  <a:lnTo>
                    <a:pt x="7" y="28"/>
                  </a:lnTo>
                  <a:lnTo>
                    <a:pt x="15" y="25"/>
                  </a:lnTo>
                  <a:lnTo>
                    <a:pt x="27" y="21"/>
                  </a:lnTo>
                  <a:lnTo>
                    <a:pt x="41" y="18"/>
                  </a:lnTo>
                  <a:lnTo>
                    <a:pt x="58" y="16"/>
                  </a:lnTo>
                  <a:lnTo>
                    <a:pt x="78" y="13"/>
                  </a:lnTo>
                  <a:lnTo>
                    <a:pt x="99" y="11"/>
                  </a:lnTo>
                  <a:lnTo>
                    <a:pt x="124" y="8"/>
                  </a:lnTo>
                  <a:lnTo>
                    <a:pt x="150" y="6"/>
                  </a:lnTo>
                  <a:lnTo>
                    <a:pt x="178" y="4"/>
                  </a:lnTo>
                  <a:lnTo>
                    <a:pt x="207" y="3"/>
                  </a:lnTo>
                  <a:lnTo>
                    <a:pt x="239" y="2"/>
                  </a:lnTo>
                  <a:lnTo>
                    <a:pt x="272" y="1"/>
                  </a:lnTo>
                  <a:lnTo>
                    <a:pt x="305" y="0"/>
                  </a:lnTo>
                  <a:lnTo>
                    <a:pt x="340" y="0"/>
                  </a:lnTo>
                  <a:lnTo>
                    <a:pt x="374" y="0"/>
                  </a:lnTo>
                  <a:lnTo>
                    <a:pt x="408" y="1"/>
                  </a:lnTo>
                  <a:lnTo>
                    <a:pt x="441" y="2"/>
                  </a:lnTo>
                  <a:lnTo>
                    <a:pt x="473" y="3"/>
                  </a:lnTo>
                  <a:lnTo>
                    <a:pt x="502" y="4"/>
                  </a:lnTo>
                  <a:lnTo>
                    <a:pt x="530" y="6"/>
                  </a:lnTo>
                  <a:lnTo>
                    <a:pt x="556" y="8"/>
                  </a:lnTo>
                  <a:lnTo>
                    <a:pt x="580" y="11"/>
                  </a:lnTo>
                  <a:lnTo>
                    <a:pt x="602" y="13"/>
                  </a:lnTo>
                  <a:lnTo>
                    <a:pt x="621" y="16"/>
                  </a:lnTo>
                  <a:lnTo>
                    <a:pt x="639" y="18"/>
                  </a:lnTo>
                  <a:lnTo>
                    <a:pt x="653" y="21"/>
                  </a:lnTo>
                  <a:lnTo>
                    <a:pt x="664" y="25"/>
                  </a:lnTo>
                  <a:lnTo>
                    <a:pt x="673" y="28"/>
                  </a:lnTo>
                  <a:lnTo>
                    <a:pt x="677" y="32"/>
                  </a:lnTo>
                  <a:lnTo>
                    <a:pt x="680" y="35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031" y="1706"/>
              <a:ext cx="986" cy="1086"/>
            </a:xfrm>
            <a:custGeom>
              <a:avLst/>
              <a:gdLst>
                <a:gd name="T0" fmla="*/ 976 w 986"/>
                <a:gd name="T1" fmla="*/ 702 h 1086"/>
                <a:gd name="T2" fmla="*/ 884 w 986"/>
                <a:gd name="T3" fmla="*/ 636 h 1086"/>
                <a:gd name="T4" fmla="*/ 781 w 986"/>
                <a:gd name="T5" fmla="*/ 552 h 1086"/>
                <a:gd name="T6" fmla="*/ 694 w 986"/>
                <a:gd name="T7" fmla="*/ 463 h 1086"/>
                <a:gd name="T8" fmla="*/ 626 w 986"/>
                <a:gd name="T9" fmla="*/ 405 h 1086"/>
                <a:gd name="T10" fmla="*/ 673 w 986"/>
                <a:gd name="T11" fmla="*/ 353 h 1086"/>
                <a:gd name="T12" fmla="*/ 705 w 986"/>
                <a:gd name="T13" fmla="*/ 473 h 1086"/>
                <a:gd name="T14" fmla="*/ 759 w 986"/>
                <a:gd name="T15" fmla="*/ 492 h 1086"/>
                <a:gd name="T16" fmla="*/ 757 w 986"/>
                <a:gd name="T17" fmla="*/ 330 h 1086"/>
                <a:gd name="T18" fmla="*/ 682 w 986"/>
                <a:gd name="T19" fmla="*/ 228 h 1086"/>
                <a:gd name="T20" fmla="*/ 592 w 986"/>
                <a:gd name="T21" fmla="*/ 177 h 1086"/>
                <a:gd name="T22" fmla="*/ 626 w 986"/>
                <a:gd name="T23" fmla="*/ 130 h 1086"/>
                <a:gd name="T24" fmla="*/ 625 w 986"/>
                <a:gd name="T25" fmla="*/ 71 h 1086"/>
                <a:gd name="T26" fmla="*/ 549 w 986"/>
                <a:gd name="T27" fmla="*/ 0 h 1086"/>
                <a:gd name="T28" fmla="*/ 484 w 986"/>
                <a:gd name="T29" fmla="*/ 30 h 1086"/>
                <a:gd name="T30" fmla="*/ 468 w 986"/>
                <a:gd name="T31" fmla="*/ 58 h 1086"/>
                <a:gd name="T32" fmla="*/ 486 w 986"/>
                <a:gd name="T33" fmla="*/ 121 h 1086"/>
                <a:gd name="T34" fmla="*/ 495 w 986"/>
                <a:gd name="T35" fmla="*/ 185 h 1086"/>
                <a:gd name="T36" fmla="*/ 447 w 986"/>
                <a:gd name="T37" fmla="*/ 218 h 1086"/>
                <a:gd name="T38" fmla="*/ 400 w 986"/>
                <a:gd name="T39" fmla="*/ 172 h 1086"/>
                <a:gd name="T40" fmla="*/ 279 w 986"/>
                <a:gd name="T41" fmla="*/ 138 h 1086"/>
                <a:gd name="T42" fmla="*/ 158 w 986"/>
                <a:gd name="T43" fmla="*/ 117 h 1086"/>
                <a:gd name="T44" fmla="*/ 86 w 986"/>
                <a:gd name="T45" fmla="*/ 196 h 1086"/>
                <a:gd name="T46" fmla="*/ 26 w 986"/>
                <a:gd name="T47" fmla="*/ 198 h 1086"/>
                <a:gd name="T48" fmla="*/ 3 w 986"/>
                <a:gd name="T49" fmla="*/ 275 h 1086"/>
                <a:gd name="T50" fmla="*/ 57 w 986"/>
                <a:gd name="T51" fmla="*/ 299 h 1086"/>
                <a:gd name="T52" fmla="*/ 69 w 986"/>
                <a:gd name="T53" fmla="*/ 377 h 1086"/>
                <a:gd name="T54" fmla="*/ 18 w 986"/>
                <a:gd name="T55" fmla="*/ 397 h 1086"/>
                <a:gd name="T56" fmla="*/ 58 w 986"/>
                <a:gd name="T57" fmla="*/ 420 h 1086"/>
                <a:gd name="T58" fmla="*/ 90 w 986"/>
                <a:gd name="T59" fmla="*/ 487 h 1086"/>
                <a:gd name="T60" fmla="*/ 178 w 986"/>
                <a:gd name="T61" fmla="*/ 516 h 1086"/>
                <a:gd name="T62" fmla="*/ 236 w 986"/>
                <a:gd name="T63" fmla="*/ 541 h 1086"/>
                <a:gd name="T64" fmla="*/ 271 w 986"/>
                <a:gd name="T65" fmla="*/ 538 h 1086"/>
                <a:gd name="T66" fmla="*/ 316 w 986"/>
                <a:gd name="T67" fmla="*/ 537 h 1086"/>
                <a:gd name="T68" fmla="*/ 385 w 986"/>
                <a:gd name="T69" fmla="*/ 515 h 1086"/>
                <a:gd name="T70" fmla="*/ 402 w 986"/>
                <a:gd name="T71" fmla="*/ 533 h 1086"/>
                <a:gd name="T72" fmla="*/ 402 w 986"/>
                <a:gd name="T73" fmla="*/ 602 h 1086"/>
                <a:gd name="T74" fmla="*/ 416 w 986"/>
                <a:gd name="T75" fmla="*/ 757 h 1086"/>
                <a:gd name="T76" fmla="*/ 434 w 986"/>
                <a:gd name="T77" fmla="*/ 879 h 1086"/>
                <a:gd name="T78" fmla="*/ 430 w 986"/>
                <a:gd name="T79" fmla="*/ 1021 h 1086"/>
                <a:gd name="T80" fmla="*/ 417 w 986"/>
                <a:gd name="T81" fmla="*/ 1047 h 1086"/>
                <a:gd name="T82" fmla="*/ 482 w 986"/>
                <a:gd name="T83" fmla="*/ 1039 h 1086"/>
                <a:gd name="T84" fmla="*/ 486 w 986"/>
                <a:gd name="T85" fmla="*/ 989 h 1086"/>
                <a:gd name="T86" fmla="*/ 471 w 986"/>
                <a:gd name="T87" fmla="*/ 783 h 1086"/>
                <a:gd name="T88" fmla="*/ 587 w 986"/>
                <a:gd name="T89" fmla="*/ 807 h 1086"/>
                <a:gd name="T90" fmla="*/ 640 w 986"/>
                <a:gd name="T91" fmla="*/ 911 h 1086"/>
                <a:gd name="T92" fmla="*/ 698 w 986"/>
                <a:gd name="T93" fmla="*/ 1034 h 1086"/>
                <a:gd name="T94" fmla="*/ 702 w 986"/>
                <a:gd name="T95" fmla="*/ 1085 h 1086"/>
                <a:gd name="T96" fmla="*/ 747 w 986"/>
                <a:gd name="T97" fmla="*/ 1052 h 1086"/>
                <a:gd name="T98" fmla="*/ 700 w 986"/>
                <a:gd name="T99" fmla="*/ 896 h 1086"/>
                <a:gd name="T100" fmla="*/ 650 w 986"/>
                <a:gd name="T101" fmla="*/ 796 h 1086"/>
                <a:gd name="T102" fmla="*/ 621 w 986"/>
                <a:gd name="T103" fmla="*/ 580 h 1086"/>
                <a:gd name="T104" fmla="*/ 598 w 986"/>
                <a:gd name="T105" fmla="*/ 474 h 1086"/>
                <a:gd name="T106" fmla="*/ 693 w 986"/>
                <a:gd name="T107" fmla="*/ 540 h 1086"/>
                <a:gd name="T108" fmla="*/ 688 w 986"/>
                <a:gd name="T109" fmla="*/ 574 h 1086"/>
                <a:gd name="T110" fmla="*/ 718 w 986"/>
                <a:gd name="T111" fmla="*/ 579 h 1086"/>
                <a:gd name="T112" fmla="*/ 781 w 986"/>
                <a:gd name="T113" fmla="*/ 617 h 1086"/>
                <a:gd name="T114" fmla="*/ 877 w 986"/>
                <a:gd name="T115" fmla="*/ 698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6" h="1086">
                  <a:moveTo>
                    <a:pt x="930" y="733"/>
                  </a:moveTo>
                  <a:lnTo>
                    <a:pt x="984" y="714"/>
                  </a:lnTo>
                  <a:lnTo>
                    <a:pt x="984" y="713"/>
                  </a:lnTo>
                  <a:lnTo>
                    <a:pt x="985" y="712"/>
                  </a:lnTo>
                  <a:lnTo>
                    <a:pt x="985" y="712"/>
                  </a:lnTo>
                  <a:lnTo>
                    <a:pt x="986" y="711"/>
                  </a:lnTo>
                  <a:lnTo>
                    <a:pt x="981" y="706"/>
                  </a:lnTo>
                  <a:lnTo>
                    <a:pt x="976" y="702"/>
                  </a:lnTo>
                  <a:lnTo>
                    <a:pt x="969" y="699"/>
                  </a:lnTo>
                  <a:lnTo>
                    <a:pt x="964" y="694"/>
                  </a:lnTo>
                  <a:lnTo>
                    <a:pt x="951" y="685"/>
                  </a:lnTo>
                  <a:lnTo>
                    <a:pt x="937" y="675"/>
                  </a:lnTo>
                  <a:lnTo>
                    <a:pt x="924" y="665"/>
                  </a:lnTo>
                  <a:lnTo>
                    <a:pt x="910" y="656"/>
                  </a:lnTo>
                  <a:lnTo>
                    <a:pt x="897" y="646"/>
                  </a:lnTo>
                  <a:lnTo>
                    <a:pt x="884" y="636"/>
                  </a:lnTo>
                  <a:lnTo>
                    <a:pt x="871" y="626"/>
                  </a:lnTo>
                  <a:lnTo>
                    <a:pt x="858" y="616"/>
                  </a:lnTo>
                  <a:lnTo>
                    <a:pt x="844" y="606"/>
                  </a:lnTo>
                  <a:lnTo>
                    <a:pt x="832" y="595"/>
                  </a:lnTo>
                  <a:lnTo>
                    <a:pt x="819" y="585"/>
                  </a:lnTo>
                  <a:lnTo>
                    <a:pt x="806" y="575"/>
                  </a:lnTo>
                  <a:lnTo>
                    <a:pt x="794" y="564"/>
                  </a:lnTo>
                  <a:lnTo>
                    <a:pt x="781" y="552"/>
                  </a:lnTo>
                  <a:lnTo>
                    <a:pt x="770" y="541"/>
                  </a:lnTo>
                  <a:lnTo>
                    <a:pt x="758" y="529"/>
                  </a:lnTo>
                  <a:lnTo>
                    <a:pt x="758" y="522"/>
                  </a:lnTo>
                  <a:lnTo>
                    <a:pt x="759" y="513"/>
                  </a:lnTo>
                  <a:lnTo>
                    <a:pt x="760" y="506"/>
                  </a:lnTo>
                  <a:lnTo>
                    <a:pt x="759" y="498"/>
                  </a:lnTo>
                  <a:lnTo>
                    <a:pt x="704" y="470"/>
                  </a:lnTo>
                  <a:lnTo>
                    <a:pt x="694" y="463"/>
                  </a:lnTo>
                  <a:lnTo>
                    <a:pt x="683" y="455"/>
                  </a:lnTo>
                  <a:lnTo>
                    <a:pt x="674" y="447"/>
                  </a:lnTo>
                  <a:lnTo>
                    <a:pt x="663" y="441"/>
                  </a:lnTo>
                  <a:lnTo>
                    <a:pt x="652" y="434"/>
                  </a:lnTo>
                  <a:lnTo>
                    <a:pt x="641" y="427"/>
                  </a:lnTo>
                  <a:lnTo>
                    <a:pt x="631" y="420"/>
                  </a:lnTo>
                  <a:lnTo>
                    <a:pt x="620" y="414"/>
                  </a:lnTo>
                  <a:lnTo>
                    <a:pt x="626" y="405"/>
                  </a:lnTo>
                  <a:lnTo>
                    <a:pt x="632" y="396"/>
                  </a:lnTo>
                  <a:lnTo>
                    <a:pt x="637" y="386"/>
                  </a:lnTo>
                  <a:lnTo>
                    <a:pt x="641" y="375"/>
                  </a:lnTo>
                  <a:lnTo>
                    <a:pt x="646" y="365"/>
                  </a:lnTo>
                  <a:lnTo>
                    <a:pt x="650" y="356"/>
                  </a:lnTo>
                  <a:lnTo>
                    <a:pt x="655" y="346"/>
                  </a:lnTo>
                  <a:lnTo>
                    <a:pt x="661" y="336"/>
                  </a:lnTo>
                  <a:lnTo>
                    <a:pt x="673" y="353"/>
                  </a:lnTo>
                  <a:lnTo>
                    <a:pt x="682" y="373"/>
                  </a:lnTo>
                  <a:lnTo>
                    <a:pt x="690" y="395"/>
                  </a:lnTo>
                  <a:lnTo>
                    <a:pt x="695" y="417"/>
                  </a:lnTo>
                  <a:lnTo>
                    <a:pt x="698" y="439"/>
                  </a:lnTo>
                  <a:lnTo>
                    <a:pt x="702" y="456"/>
                  </a:lnTo>
                  <a:lnTo>
                    <a:pt x="703" y="468"/>
                  </a:lnTo>
                  <a:lnTo>
                    <a:pt x="703" y="472"/>
                  </a:lnTo>
                  <a:lnTo>
                    <a:pt x="705" y="473"/>
                  </a:lnTo>
                  <a:lnTo>
                    <a:pt x="711" y="477"/>
                  </a:lnTo>
                  <a:lnTo>
                    <a:pt x="720" y="481"/>
                  </a:lnTo>
                  <a:lnTo>
                    <a:pt x="730" y="485"/>
                  </a:lnTo>
                  <a:lnTo>
                    <a:pt x="739" y="491"/>
                  </a:lnTo>
                  <a:lnTo>
                    <a:pt x="748" y="495"/>
                  </a:lnTo>
                  <a:lnTo>
                    <a:pt x="755" y="498"/>
                  </a:lnTo>
                  <a:lnTo>
                    <a:pt x="757" y="499"/>
                  </a:lnTo>
                  <a:lnTo>
                    <a:pt x="759" y="492"/>
                  </a:lnTo>
                  <a:lnTo>
                    <a:pt x="762" y="483"/>
                  </a:lnTo>
                  <a:lnTo>
                    <a:pt x="764" y="475"/>
                  </a:lnTo>
                  <a:lnTo>
                    <a:pt x="766" y="467"/>
                  </a:lnTo>
                  <a:lnTo>
                    <a:pt x="767" y="436"/>
                  </a:lnTo>
                  <a:lnTo>
                    <a:pt x="767" y="405"/>
                  </a:lnTo>
                  <a:lnTo>
                    <a:pt x="767" y="374"/>
                  </a:lnTo>
                  <a:lnTo>
                    <a:pt x="764" y="343"/>
                  </a:lnTo>
                  <a:lnTo>
                    <a:pt x="757" y="330"/>
                  </a:lnTo>
                  <a:lnTo>
                    <a:pt x="748" y="316"/>
                  </a:lnTo>
                  <a:lnTo>
                    <a:pt x="739" y="303"/>
                  </a:lnTo>
                  <a:lnTo>
                    <a:pt x="731" y="290"/>
                  </a:lnTo>
                  <a:lnTo>
                    <a:pt x="722" y="276"/>
                  </a:lnTo>
                  <a:lnTo>
                    <a:pt x="714" y="264"/>
                  </a:lnTo>
                  <a:lnTo>
                    <a:pt x="704" y="251"/>
                  </a:lnTo>
                  <a:lnTo>
                    <a:pt x="693" y="239"/>
                  </a:lnTo>
                  <a:lnTo>
                    <a:pt x="682" y="228"/>
                  </a:lnTo>
                  <a:lnTo>
                    <a:pt x="672" y="218"/>
                  </a:lnTo>
                  <a:lnTo>
                    <a:pt x="660" y="208"/>
                  </a:lnTo>
                  <a:lnTo>
                    <a:pt x="647" y="200"/>
                  </a:lnTo>
                  <a:lnTo>
                    <a:pt x="633" y="193"/>
                  </a:lnTo>
                  <a:lnTo>
                    <a:pt x="619" y="186"/>
                  </a:lnTo>
                  <a:lnTo>
                    <a:pt x="604" y="182"/>
                  </a:lnTo>
                  <a:lnTo>
                    <a:pt x="587" y="179"/>
                  </a:lnTo>
                  <a:lnTo>
                    <a:pt x="592" y="177"/>
                  </a:lnTo>
                  <a:lnTo>
                    <a:pt x="596" y="172"/>
                  </a:lnTo>
                  <a:lnTo>
                    <a:pt x="600" y="168"/>
                  </a:lnTo>
                  <a:lnTo>
                    <a:pt x="604" y="164"/>
                  </a:lnTo>
                  <a:lnTo>
                    <a:pt x="607" y="157"/>
                  </a:lnTo>
                  <a:lnTo>
                    <a:pt x="613" y="151"/>
                  </a:lnTo>
                  <a:lnTo>
                    <a:pt x="620" y="145"/>
                  </a:lnTo>
                  <a:lnTo>
                    <a:pt x="624" y="138"/>
                  </a:lnTo>
                  <a:lnTo>
                    <a:pt x="626" y="130"/>
                  </a:lnTo>
                  <a:lnTo>
                    <a:pt x="627" y="123"/>
                  </a:lnTo>
                  <a:lnTo>
                    <a:pt x="626" y="115"/>
                  </a:lnTo>
                  <a:lnTo>
                    <a:pt x="623" y="109"/>
                  </a:lnTo>
                  <a:lnTo>
                    <a:pt x="625" y="101"/>
                  </a:lnTo>
                  <a:lnTo>
                    <a:pt x="626" y="94"/>
                  </a:lnTo>
                  <a:lnTo>
                    <a:pt x="626" y="86"/>
                  </a:lnTo>
                  <a:lnTo>
                    <a:pt x="625" y="79"/>
                  </a:lnTo>
                  <a:lnTo>
                    <a:pt x="625" y="71"/>
                  </a:lnTo>
                  <a:lnTo>
                    <a:pt x="624" y="63"/>
                  </a:lnTo>
                  <a:lnTo>
                    <a:pt x="622" y="57"/>
                  </a:lnTo>
                  <a:lnTo>
                    <a:pt x="619" y="49"/>
                  </a:lnTo>
                  <a:lnTo>
                    <a:pt x="609" y="34"/>
                  </a:lnTo>
                  <a:lnTo>
                    <a:pt x="597" y="21"/>
                  </a:lnTo>
                  <a:lnTo>
                    <a:pt x="582" y="12"/>
                  </a:lnTo>
                  <a:lnTo>
                    <a:pt x="566" y="4"/>
                  </a:lnTo>
                  <a:lnTo>
                    <a:pt x="549" y="0"/>
                  </a:lnTo>
                  <a:lnTo>
                    <a:pt x="531" y="0"/>
                  </a:lnTo>
                  <a:lnTo>
                    <a:pt x="514" y="4"/>
                  </a:lnTo>
                  <a:lnTo>
                    <a:pt x="500" y="14"/>
                  </a:lnTo>
                  <a:lnTo>
                    <a:pt x="498" y="19"/>
                  </a:lnTo>
                  <a:lnTo>
                    <a:pt x="494" y="21"/>
                  </a:lnTo>
                  <a:lnTo>
                    <a:pt x="488" y="23"/>
                  </a:lnTo>
                  <a:lnTo>
                    <a:pt x="485" y="27"/>
                  </a:lnTo>
                  <a:lnTo>
                    <a:pt x="484" y="30"/>
                  </a:lnTo>
                  <a:lnTo>
                    <a:pt x="483" y="33"/>
                  </a:lnTo>
                  <a:lnTo>
                    <a:pt x="483" y="37"/>
                  </a:lnTo>
                  <a:lnTo>
                    <a:pt x="483" y="41"/>
                  </a:lnTo>
                  <a:lnTo>
                    <a:pt x="482" y="43"/>
                  </a:lnTo>
                  <a:lnTo>
                    <a:pt x="478" y="45"/>
                  </a:lnTo>
                  <a:lnTo>
                    <a:pt x="476" y="46"/>
                  </a:lnTo>
                  <a:lnTo>
                    <a:pt x="473" y="48"/>
                  </a:lnTo>
                  <a:lnTo>
                    <a:pt x="468" y="58"/>
                  </a:lnTo>
                  <a:lnTo>
                    <a:pt x="468" y="69"/>
                  </a:lnTo>
                  <a:lnTo>
                    <a:pt x="470" y="80"/>
                  </a:lnTo>
                  <a:lnTo>
                    <a:pt x="473" y="90"/>
                  </a:lnTo>
                  <a:lnTo>
                    <a:pt x="476" y="95"/>
                  </a:lnTo>
                  <a:lnTo>
                    <a:pt x="480" y="101"/>
                  </a:lnTo>
                  <a:lnTo>
                    <a:pt x="484" y="106"/>
                  </a:lnTo>
                  <a:lnTo>
                    <a:pt x="488" y="109"/>
                  </a:lnTo>
                  <a:lnTo>
                    <a:pt x="486" y="121"/>
                  </a:lnTo>
                  <a:lnTo>
                    <a:pt x="485" y="133"/>
                  </a:lnTo>
                  <a:lnTo>
                    <a:pt x="484" y="144"/>
                  </a:lnTo>
                  <a:lnTo>
                    <a:pt x="485" y="156"/>
                  </a:lnTo>
                  <a:lnTo>
                    <a:pt x="487" y="164"/>
                  </a:lnTo>
                  <a:lnTo>
                    <a:pt x="491" y="169"/>
                  </a:lnTo>
                  <a:lnTo>
                    <a:pt x="496" y="176"/>
                  </a:lnTo>
                  <a:lnTo>
                    <a:pt x="502" y="180"/>
                  </a:lnTo>
                  <a:lnTo>
                    <a:pt x="495" y="185"/>
                  </a:lnTo>
                  <a:lnTo>
                    <a:pt x="488" y="191"/>
                  </a:lnTo>
                  <a:lnTo>
                    <a:pt x="481" y="196"/>
                  </a:lnTo>
                  <a:lnTo>
                    <a:pt x="474" y="202"/>
                  </a:lnTo>
                  <a:lnTo>
                    <a:pt x="469" y="207"/>
                  </a:lnTo>
                  <a:lnTo>
                    <a:pt x="462" y="213"/>
                  </a:lnTo>
                  <a:lnTo>
                    <a:pt x="456" y="219"/>
                  </a:lnTo>
                  <a:lnTo>
                    <a:pt x="449" y="225"/>
                  </a:lnTo>
                  <a:lnTo>
                    <a:pt x="447" y="218"/>
                  </a:lnTo>
                  <a:lnTo>
                    <a:pt x="444" y="211"/>
                  </a:lnTo>
                  <a:lnTo>
                    <a:pt x="440" y="205"/>
                  </a:lnTo>
                  <a:lnTo>
                    <a:pt x="435" y="199"/>
                  </a:lnTo>
                  <a:lnTo>
                    <a:pt x="430" y="194"/>
                  </a:lnTo>
                  <a:lnTo>
                    <a:pt x="425" y="189"/>
                  </a:lnTo>
                  <a:lnTo>
                    <a:pt x="419" y="183"/>
                  </a:lnTo>
                  <a:lnTo>
                    <a:pt x="415" y="178"/>
                  </a:lnTo>
                  <a:lnTo>
                    <a:pt x="400" y="172"/>
                  </a:lnTo>
                  <a:lnTo>
                    <a:pt x="385" y="167"/>
                  </a:lnTo>
                  <a:lnTo>
                    <a:pt x="370" y="163"/>
                  </a:lnTo>
                  <a:lnTo>
                    <a:pt x="354" y="157"/>
                  </a:lnTo>
                  <a:lnTo>
                    <a:pt x="339" y="154"/>
                  </a:lnTo>
                  <a:lnTo>
                    <a:pt x="324" y="150"/>
                  </a:lnTo>
                  <a:lnTo>
                    <a:pt x="309" y="145"/>
                  </a:lnTo>
                  <a:lnTo>
                    <a:pt x="294" y="142"/>
                  </a:lnTo>
                  <a:lnTo>
                    <a:pt x="279" y="138"/>
                  </a:lnTo>
                  <a:lnTo>
                    <a:pt x="264" y="135"/>
                  </a:lnTo>
                  <a:lnTo>
                    <a:pt x="249" y="131"/>
                  </a:lnTo>
                  <a:lnTo>
                    <a:pt x="234" y="128"/>
                  </a:lnTo>
                  <a:lnTo>
                    <a:pt x="219" y="125"/>
                  </a:lnTo>
                  <a:lnTo>
                    <a:pt x="204" y="122"/>
                  </a:lnTo>
                  <a:lnTo>
                    <a:pt x="188" y="117"/>
                  </a:lnTo>
                  <a:lnTo>
                    <a:pt x="173" y="114"/>
                  </a:lnTo>
                  <a:lnTo>
                    <a:pt x="158" y="117"/>
                  </a:lnTo>
                  <a:lnTo>
                    <a:pt x="144" y="124"/>
                  </a:lnTo>
                  <a:lnTo>
                    <a:pt x="132" y="133"/>
                  </a:lnTo>
                  <a:lnTo>
                    <a:pt x="122" y="143"/>
                  </a:lnTo>
                  <a:lnTo>
                    <a:pt x="113" y="156"/>
                  </a:lnTo>
                  <a:lnTo>
                    <a:pt x="105" y="169"/>
                  </a:lnTo>
                  <a:lnTo>
                    <a:pt x="99" y="183"/>
                  </a:lnTo>
                  <a:lnTo>
                    <a:pt x="94" y="197"/>
                  </a:lnTo>
                  <a:lnTo>
                    <a:pt x="86" y="196"/>
                  </a:lnTo>
                  <a:lnTo>
                    <a:pt x="78" y="196"/>
                  </a:lnTo>
                  <a:lnTo>
                    <a:pt x="71" y="196"/>
                  </a:lnTo>
                  <a:lnTo>
                    <a:pt x="63" y="196"/>
                  </a:lnTo>
                  <a:lnTo>
                    <a:pt x="56" y="197"/>
                  </a:lnTo>
                  <a:lnTo>
                    <a:pt x="48" y="197"/>
                  </a:lnTo>
                  <a:lnTo>
                    <a:pt x="41" y="198"/>
                  </a:lnTo>
                  <a:lnTo>
                    <a:pt x="33" y="198"/>
                  </a:lnTo>
                  <a:lnTo>
                    <a:pt x="26" y="198"/>
                  </a:lnTo>
                  <a:lnTo>
                    <a:pt x="18" y="198"/>
                  </a:lnTo>
                  <a:lnTo>
                    <a:pt x="10" y="200"/>
                  </a:lnTo>
                  <a:lnTo>
                    <a:pt x="4" y="206"/>
                  </a:lnTo>
                  <a:lnTo>
                    <a:pt x="1" y="221"/>
                  </a:lnTo>
                  <a:lnTo>
                    <a:pt x="0" y="236"/>
                  </a:lnTo>
                  <a:lnTo>
                    <a:pt x="0" y="251"/>
                  </a:lnTo>
                  <a:lnTo>
                    <a:pt x="0" y="266"/>
                  </a:lnTo>
                  <a:lnTo>
                    <a:pt x="3" y="275"/>
                  </a:lnTo>
                  <a:lnTo>
                    <a:pt x="8" y="281"/>
                  </a:lnTo>
                  <a:lnTo>
                    <a:pt x="15" y="286"/>
                  </a:lnTo>
                  <a:lnTo>
                    <a:pt x="22" y="288"/>
                  </a:lnTo>
                  <a:lnTo>
                    <a:pt x="30" y="289"/>
                  </a:lnTo>
                  <a:lnTo>
                    <a:pt x="39" y="290"/>
                  </a:lnTo>
                  <a:lnTo>
                    <a:pt x="47" y="290"/>
                  </a:lnTo>
                  <a:lnTo>
                    <a:pt x="55" y="291"/>
                  </a:lnTo>
                  <a:lnTo>
                    <a:pt x="57" y="299"/>
                  </a:lnTo>
                  <a:lnTo>
                    <a:pt x="63" y="305"/>
                  </a:lnTo>
                  <a:lnTo>
                    <a:pt x="70" y="310"/>
                  </a:lnTo>
                  <a:lnTo>
                    <a:pt x="77" y="313"/>
                  </a:lnTo>
                  <a:lnTo>
                    <a:pt x="75" y="329"/>
                  </a:lnTo>
                  <a:lnTo>
                    <a:pt x="75" y="345"/>
                  </a:lnTo>
                  <a:lnTo>
                    <a:pt x="76" y="361"/>
                  </a:lnTo>
                  <a:lnTo>
                    <a:pt x="77" y="376"/>
                  </a:lnTo>
                  <a:lnTo>
                    <a:pt x="69" y="377"/>
                  </a:lnTo>
                  <a:lnTo>
                    <a:pt x="60" y="376"/>
                  </a:lnTo>
                  <a:lnTo>
                    <a:pt x="51" y="376"/>
                  </a:lnTo>
                  <a:lnTo>
                    <a:pt x="44" y="376"/>
                  </a:lnTo>
                  <a:lnTo>
                    <a:pt x="36" y="376"/>
                  </a:lnTo>
                  <a:lnTo>
                    <a:pt x="29" y="379"/>
                  </a:lnTo>
                  <a:lnTo>
                    <a:pt x="22" y="384"/>
                  </a:lnTo>
                  <a:lnTo>
                    <a:pt x="18" y="390"/>
                  </a:lnTo>
                  <a:lnTo>
                    <a:pt x="18" y="397"/>
                  </a:lnTo>
                  <a:lnTo>
                    <a:pt x="20" y="402"/>
                  </a:lnTo>
                  <a:lnTo>
                    <a:pt x="23" y="408"/>
                  </a:lnTo>
                  <a:lnTo>
                    <a:pt x="27" y="412"/>
                  </a:lnTo>
                  <a:lnTo>
                    <a:pt x="33" y="414"/>
                  </a:lnTo>
                  <a:lnTo>
                    <a:pt x="39" y="416"/>
                  </a:lnTo>
                  <a:lnTo>
                    <a:pt x="45" y="418"/>
                  </a:lnTo>
                  <a:lnTo>
                    <a:pt x="51" y="419"/>
                  </a:lnTo>
                  <a:lnTo>
                    <a:pt x="58" y="420"/>
                  </a:lnTo>
                  <a:lnTo>
                    <a:pt x="64" y="422"/>
                  </a:lnTo>
                  <a:lnTo>
                    <a:pt x="70" y="424"/>
                  </a:lnTo>
                  <a:lnTo>
                    <a:pt x="76" y="425"/>
                  </a:lnTo>
                  <a:lnTo>
                    <a:pt x="77" y="437"/>
                  </a:lnTo>
                  <a:lnTo>
                    <a:pt x="78" y="450"/>
                  </a:lnTo>
                  <a:lnTo>
                    <a:pt x="81" y="464"/>
                  </a:lnTo>
                  <a:lnTo>
                    <a:pt x="85" y="475"/>
                  </a:lnTo>
                  <a:lnTo>
                    <a:pt x="90" y="487"/>
                  </a:lnTo>
                  <a:lnTo>
                    <a:pt x="98" y="497"/>
                  </a:lnTo>
                  <a:lnTo>
                    <a:pt x="109" y="505"/>
                  </a:lnTo>
                  <a:lnTo>
                    <a:pt x="122" y="510"/>
                  </a:lnTo>
                  <a:lnTo>
                    <a:pt x="133" y="511"/>
                  </a:lnTo>
                  <a:lnTo>
                    <a:pt x="144" y="513"/>
                  </a:lnTo>
                  <a:lnTo>
                    <a:pt x="155" y="514"/>
                  </a:lnTo>
                  <a:lnTo>
                    <a:pt x="167" y="515"/>
                  </a:lnTo>
                  <a:lnTo>
                    <a:pt x="178" y="516"/>
                  </a:lnTo>
                  <a:lnTo>
                    <a:pt x="188" y="518"/>
                  </a:lnTo>
                  <a:lnTo>
                    <a:pt x="199" y="519"/>
                  </a:lnTo>
                  <a:lnTo>
                    <a:pt x="211" y="520"/>
                  </a:lnTo>
                  <a:lnTo>
                    <a:pt x="219" y="533"/>
                  </a:lnTo>
                  <a:lnTo>
                    <a:pt x="223" y="535"/>
                  </a:lnTo>
                  <a:lnTo>
                    <a:pt x="227" y="537"/>
                  </a:lnTo>
                  <a:lnTo>
                    <a:pt x="232" y="539"/>
                  </a:lnTo>
                  <a:lnTo>
                    <a:pt x="236" y="541"/>
                  </a:lnTo>
                  <a:lnTo>
                    <a:pt x="240" y="542"/>
                  </a:lnTo>
                  <a:lnTo>
                    <a:pt x="244" y="543"/>
                  </a:lnTo>
                  <a:lnTo>
                    <a:pt x="250" y="543"/>
                  </a:lnTo>
                  <a:lnTo>
                    <a:pt x="254" y="542"/>
                  </a:lnTo>
                  <a:lnTo>
                    <a:pt x="258" y="542"/>
                  </a:lnTo>
                  <a:lnTo>
                    <a:pt x="263" y="541"/>
                  </a:lnTo>
                  <a:lnTo>
                    <a:pt x="267" y="539"/>
                  </a:lnTo>
                  <a:lnTo>
                    <a:pt x="271" y="538"/>
                  </a:lnTo>
                  <a:lnTo>
                    <a:pt x="275" y="536"/>
                  </a:lnTo>
                  <a:lnTo>
                    <a:pt x="279" y="535"/>
                  </a:lnTo>
                  <a:lnTo>
                    <a:pt x="283" y="535"/>
                  </a:lnTo>
                  <a:lnTo>
                    <a:pt x="288" y="535"/>
                  </a:lnTo>
                  <a:lnTo>
                    <a:pt x="295" y="535"/>
                  </a:lnTo>
                  <a:lnTo>
                    <a:pt x="302" y="535"/>
                  </a:lnTo>
                  <a:lnTo>
                    <a:pt x="308" y="536"/>
                  </a:lnTo>
                  <a:lnTo>
                    <a:pt x="316" y="537"/>
                  </a:lnTo>
                  <a:lnTo>
                    <a:pt x="322" y="538"/>
                  </a:lnTo>
                  <a:lnTo>
                    <a:pt x="329" y="539"/>
                  </a:lnTo>
                  <a:lnTo>
                    <a:pt x="336" y="539"/>
                  </a:lnTo>
                  <a:lnTo>
                    <a:pt x="344" y="539"/>
                  </a:lnTo>
                  <a:lnTo>
                    <a:pt x="356" y="536"/>
                  </a:lnTo>
                  <a:lnTo>
                    <a:pt x="366" y="532"/>
                  </a:lnTo>
                  <a:lnTo>
                    <a:pt x="376" y="524"/>
                  </a:lnTo>
                  <a:lnTo>
                    <a:pt x="385" y="515"/>
                  </a:lnTo>
                  <a:lnTo>
                    <a:pt x="392" y="507"/>
                  </a:lnTo>
                  <a:lnTo>
                    <a:pt x="400" y="497"/>
                  </a:lnTo>
                  <a:lnTo>
                    <a:pt x="407" y="486"/>
                  </a:lnTo>
                  <a:lnTo>
                    <a:pt x="415" y="477"/>
                  </a:lnTo>
                  <a:lnTo>
                    <a:pt x="416" y="488"/>
                  </a:lnTo>
                  <a:lnTo>
                    <a:pt x="412" y="502"/>
                  </a:lnTo>
                  <a:lnTo>
                    <a:pt x="407" y="519"/>
                  </a:lnTo>
                  <a:lnTo>
                    <a:pt x="402" y="533"/>
                  </a:lnTo>
                  <a:lnTo>
                    <a:pt x="399" y="547"/>
                  </a:lnTo>
                  <a:lnTo>
                    <a:pt x="394" y="561"/>
                  </a:lnTo>
                  <a:lnTo>
                    <a:pt x="390" y="576"/>
                  </a:lnTo>
                  <a:lnTo>
                    <a:pt x="387" y="593"/>
                  </a:lnTo>
                  <a:lnTo>
                    <a:pt x="390" y="597"/>
                  </a:lnTo>
                  <a:lnTo>
                    <a:pt x="393" y="599"/>
                  </a:lnTo>
                  <a:lnTo>
                    <a:pt x="397" y="601"/>
                  </a:lnTo>
                  <a:lnTo>
                    <a:pt x="402" y="602"/>
                  </a:lnTo>
                  <a:lnTo>
                    <a:pt x="399" y="639"/>
                  </a:lnTo>
                  <a:lnTo>
                    <a:pt x="399" y="678"/>
                  </a:lnTo>
                  <a:lnTo>
                    <a:pt x="402" y="717"/>
                  </a:lnTo>
                  <a:lnTo>
                    <a:pt x="408" y="755"/>
                  </a:lnTo>
                  <a:lnTo>
                    <a:pt x="412" y="753"/>
                  </a:lnTo>
                  <a:lnTo>
                    <a:pt x="414" y="753"/>
                  </a:lnTo>
                  <a:lnTo>
                    <a:pt x="416" y="754"/>
                  </a:lnTo>
                  <a:lnTo>
                    <a:pt x="416" y="757"/>
                  </a:lnTo>
                  <a:lnTo>
                    <a:pt x="417" y="764"/>
                  </a:lnTo>
                  <a:lnTo>
                    <a:pt x="418" y="772"/>
                  </a:lnTo>
                  <a:lnTo>
                    <a:pt x="419" y="781"/>
                  </a:lnTo>
                  <a:lnTo>
                    <a:pt x="420" y="788"/>
                  </a:lnTo>
                  <a:lnTo>
                    <a:pt x="423" y="811"/>
                  </a:lnTo>
                  <a:lnTo>
                    <a:pt x="427" y="833"/>
                  </a:lnTo>
                  <a:lnTo>
                    <a:pt x="430" y="857"/>
                  </a:lnTo>
                  <a:lnTo>
                    <a:pt x="434" y="879"/>
                  </a:lnTo>
                  <a:lnTo>
                    <a:pt x="439" y="909"/>
                  </a:lnTo>
                  <a:lnTo>
                    <a:pt x="443" y="939"/>
                  </a:lnTo>
                  <a:lnTo>
                    <a:pt x="447" y="969"/>
                  </a:lnTo>
                  <a:lnTo>
                    <a:pt x="450" y="1001"/>
                  </a:lnTo>
                  <a:lnTo>
                    <a:pt x="446" y="1006"/>
                  </a:lnTo>
                  <a:lnTo>
                    <a:pt x="441" y="1011"/>
                  </a:lnTo>
                  <a:lnTo>
                    <a:pt x="435" y="1017"/>
                  </a:lnTo>
                  <a:lnTo>
                    <a:pt x="430" y="1021"/>
                  </a:lnTo>
                  <a:lnTo>
                    <a:pt x="425" y="1025"/>
                  </a:lnTo>
                  <a:lnTo>
                    <a:pt x="419" y="1029"/>
                  </a:lnTo>
                  <a:lnTo>
                    <a:pt x="415" y="1034"/>
                  </a:lnTo>
                  <a:lnTo>
                    <a:pt x="413" y="1039"/>
                  </a:lnTo>
                  <a:lnTo>
                    <a:pt x="411" y="1042"/>
                  </a:lnTo>
                  <a:lnTo>
                    <a:pt x="412" y="1044"/>
                  </a:lnTo>
                  <a:lnTo>
                    <a:pt x="415" y="1046"/>
                  </a:lnTo>
                  <a:lnTo>
                    <a:pt x="417" y="1047"/>
                  </a:lnTo>
                  <a:lnTo>
                    <a:pt x="425" y="1052"/>
                  </a:lnTo>
                  <a:lnTo>
                    <a:pt x="433" y="1055"/>
                  </a:lnTo>
                  <a:lnTo>
                    <a:pt x="441" y="1055"/>
                  </a:lnTo>
                  <a:lnTo>
                    <a:pt x="449" y="1053"/>
                  </a:lnTo>
                  <a:lnTo>
                    <a:pt x="458" y="1050"/>
                  </a:lnTo>
                  <a:lnTo>
                    <a:pt x="467" y="1047"/>
                  </a:lnTo>
                  <a:lnTo>
                    <a:pt x="474" y="1044"/>
                  </a:lnTo>
                  <a:lnTo>
                    <a:pt x="482" y="1039"/>
                  </a:lnTo>
                  <a:lnTo>
                    <a:pt x="484" y="1038"/>
                  </a:lnTo>
                  <a:lnTo>
                    <a:pt x="486" y="1036"/>
                  </a:lnTo>
                  <a:lnTo>
                    <a:pt x="488" y="1034"/>
                  </a:lnTo>
                  <a:lnTo>
                    <a:pt x="491" y="1034"/>
                  </a:lnTo>
                  <a:lnTo>
                    <a:pt x="498" y="1023"/>
                  </a:lnTo>
                  <a:lnTo>
                    <a:pt x="496" y="1011"/>
                  </a:lnTo>
                  <a:lnTo>
                    <a:pt x="489" y="1001"/>
                  </a:lnTo>
                  <a:lnTo>
                    <a:pt x="486" y="989"/>
                  </a:lnTo>
                  <a:lnTo>
                    <a:pt x="488" y="947"/>
                  </a:lnTo>
                  <a:lnTo>
                    <a:pt x="488" y="906"/>
                  </a:lnTo>
                  <a:lnTo>
                    <a:pt x="486" y="865"/>
                  </a:lnTo>
                  <a:lnTo>
                    <a:pt x="478" y="824"/>
                  </a:lnTo>
                  <a:lnTo>
                    <a:pt x="476" y="814"/>
                  </a:lnTo>
                  <a:lnTo>
                    <a:pt x="473" y="803"/>
                  </a:lnTo>
                  <a:lnTo>
                    <a:pt x="471" y="794"/>
                  </a:lnTo>
                  <a:lnTo>
                    <a:pt x="471" y="783"/>
                  </a:lnTo>
                  <a:lnTo>
                    <a:pt x="485" y="790"/>
                  </a:lnTo>
                  <a:lnTo>
                    <a:pt x="500" y="796"/>
                  </a:lnTo>
                  <a:lnTo>
                    <a:pt x="514" y="800"/>
                  </a:lnTo>
                  <a:lnTo>
                    <a:pt x="529" y="802"/>
                  </a:lnTo>
                  <a:lnTo>
                    <a:pt x="543" y="804"/>
                  </a:lnTo>
                  <a:lnTo>
                    <a:pt x="558" y="805"/>
                  </a:lnTo>
                  <a:lnTo>
                    <a:pt x="572" y="807"/>
                  </a:lnTo>
                  <a:lnTo>
                    <a:pt x="587" y="807"/>
                  </a:lnTo>
                  <a:lnTo>
                    <a:pt x="591" y="819"/>
                  </a:lnTo>
                  <a:lnTo>
                    <a:pt x="595" y="831"/>
                  </a:lnTo>
                  <a:lnTo>
                    <a:pt x="600" y="842"/>
                  </a:lnTo>
                  <a:lnTo>
                    <a:pt x="607" y="853"/>
                  </a:lnTo>
                  <a:lnTo>
                    <a:pt x="615" y="867"/>
                  </a:lnTo>
                  <a:lnTo>
                    <a:pt x="623" y="882"/>
                  </a:lnTo>
                  <a:lnTo>
                    <a:pt x="632" y="896"/>
                  </a:lnTo>
                  <a:lnTo>
                    <a:pt x="640" y="911"/>
                  </a:lnTo>
                  <a:lnTo>
                    <a:pt x="649" y="925"/>
                  </a:lnTo>
                  <a:lnTo>
                    <a:pt x="656" y="940"/>
                  </a:lnTo>
                  <a:lnTo>
                    <a:pt x="665" y="954"/>
                  </a:lnTo>
                  <a:lnTo>
                    <a:pt x="673" y="968"/>
                  </a:lnTo>
                  <a:lnTo>
                    <a:pt x="680" y="984"/>
                  </a:lnTo>
                  <a:lnTo>
                    <a:pt x="688" y="1001"/>
                  </a:lnTo>
                  <a:lnTo>
                    <a:pt x="694" y="1017"/>
                  </a:lnTo>
                  <a:lnTo>
                    <a:pt x="698" y="1034"/>
                  </a:lnTo>
                  <a:lnTo>
                    <a:pt x="691" y="1047"/>
                  </a:lnTo>
                  <a:lnTo>
                    <a:pt x="684" y="1060"/>
                  </a:lnTo>
                  <a:lnTo>
                    <a:pt x="681" y="1073"/>
                  </a:lnTo>
                  <a:lnTo>
                    <a:pt x="682" y="1085"/>
                  </a:lnTo>
                  <a:lnTo>
                    <a:pt x="687" y="1086"/>
                  </a:lnTo>
                  <a:lnTo>
                    <a:pt x="692" y="1086"/>
                  </a:lnTo>
                  <a:lnTo>
                    <a:pt x="696" y="1086"/>
                  </a:lnTo>
                  <a:lnTo>
                    <a:pt x="702" y="1085"/>
                  </a:lnTo>
                  <a:lnTo>
                    <a:pt x="706" y="1084"/>
                  </a:lnTo>
                  <a:lnTo>
                    <a:pt x="711" y="1083"/>
                  </a:lnTo>
                  <a:lnTo>
                    <a:pt x="716" y="1080"/>
                  </a:lnTo>
                  <a:lnTo>
                    <a:pt x="720" y="1078"/>
                  </a:lnTo>
                  <a:lnTo>
                    <a:pt x="728" y="1073"/>
                  </a:lnTo>
                  <a:lnTo>
                    <a:pt x="735" y="1066"/>
                  </a:lnTo>
                  <a:lnTo>
                    <a:pt x="742" y="1060"/>
                  </a:lnTo>
                  <a:lnTo>
                    <a:pt x="747" y="1052"/>
                  </a:lnTo>
                  <a:lnTo>
                    <a:pt x="744" y="1034"/>
                  </a:lnTo>
                  <a:lnTo>
                    <a:pt x="739" y="1016"/>
                  </a:lnTo>
                  <a:lnTo>
                    <a:pt x="734" y="998"/>
                  </a:lnTo>
                  <a:lnTo>
                    <a:pt x="731" y="980"/>
                  </a:lnTo>
                  <a:lnTo>
                    <a:pt x="724" y="959"/>
                  </a:lnTo>
                  <a:lnTo>
                    <a:pt x="717" y="938"/>
                  </a:lnTo>
                  <a:lnTo>
                    <a:pt x="708" y="917"/>
                  </a:lnTo>
                  <a:lnTo>
                    <a:pt x="700" y="896"/>
                  </a:lnTo>
                  <a:lnTo>
                    <a:pt x="690" y="876"/>
                  </a:lnTo>
                  <a:lnTo>
                    <a:pt x="679" y="856"/>
                  </a:lnTo>
                  <a:lnTo>
                    <a:pt x="667" y="836"/>
                  </a:lnTo>
                  <a:lnTo>
                    <a:pt x="655" y="816"/>
                  </a:lnTo>
                  <a:lnTo>
                    <a:pt x="653" y="811"/>
                  </a:lnTo>
                  <a:lnTo>
                    <a:pt x="650" y="807"/>
                  </a:lnTo>
                  <a:lnTo>
                    <a:pt x="648" y="801"/>
                  </a:lnTo>
                  <a:lnTo>
                    <a:pt x="650" y="796"/>
                  </a:lnTo>
                  <a:lnTo>
                    <a:pt x="648" y="778"/>
                  </a:lnTo>
                  <a:lnTo>
                    <a:pt x="646" y="761"/>
                  </a:lnTo>
                  <a:lnTo>
                    <a:pt x="642" y="744"/>
                  </a:lnTo>
                  <a:lnTo>
                    <a:pt x="639" y="727"/>
                  </a:lnTo>
                  <a:lnTo>
                    <a:pt x="642" y="689"/>
                  </a:lnTo>
                  <a:lnTo>
                    <a:pt x="640" y="650"/>
                  </a:lnTo>
                  <a:lnTo>
                    <a:pt x="633" y="615"/>
                  </a:lnTo>
                  <a:lnTo>
                    <a:pt x="621" y="580"/>
                  </a:lnTo>
                  <a:lnTo>
                    <a:pt x="622" y="576"/>
                  </a:lnTo>
                  <a:lnTo>
                    <a:pt x="623" y="571"/>
                  </a:lnTo>
                  <a:lnTo>
                    <a:pt x="623" y="568"/>
                  </a:lnTo>
                  <a:lnTo>
                    <a:pt x="624" y="567"/>
                  </a:lnTo>
                  <a:lnTo>
                    <a:pt x="619" y="543"/>
                  </a:lnTo>
                  <a:lnTo>
                    <a:pt x="611" y="521"/>
                  </a:lnTo>
                  <a:lnTo>
                    <a:pt x="605" y="497"/>
                  </a:lnTo>
                  <a:lnTo>
                    <a:pt x="598" y="474"/>
                  </a:lnTo>
                  <a:lnTo>
                    <a:pt x="610" y="481"/>
                  </a:lnTo>
                  <a:lnTo>
                    <a:pt x="622" y="488"/>
                  </a:lnTo>
                  <a:lnTo>
                    <a:pt x="634" y="497"/>
                  </a:lnTo>
                  <a:lnTo>
                    <a:pt x="646" y="505"/>
                  </a:lnTo>
                  <a:lnTo>
                    <a:pt x="657" y="513"/>
                  </a:lnTo>
                  <a:lnTo>
                    <a:pt x="670" y="522"/>
                  </a:lnTo>
                  <a:lnTo>
                    <a:pt x="681" y="532"/>
                  </a:lnTo>
                  <a:lnTo>
                    <a:pt x="693" y="540"/>
                  </a:lnTo>
                  <a:lnTo>
                    <a:pt x="691" y="543"/>
                  </a:lnTo>
                  <a:lnTo>
                    <a:pt x="691" y="546"/>
                  </a:lnTo>
                  <a:lnTo>
                    <a:pt x="692" y="549"/>
                  </a:lnTo>
                  <a:lnTo>
                    <a:pt x="693" y="552"/>
                  </a:lnTo>
                  <a:lnTo>
                    <a:pt x="691" y="557"/>
                  </a:lnTo>
                  <a:lnTo>
                    <a:pt x="690" y="563"/>
                  </a:lnTo>
                  <a:lnTo>
                    <a:pt x="689" y="568"/>
                  </a:lnTo>
                  <a:lnTo>
                    <a:pt x="688" y="574"/>
                  </a:lnTo>
                  <a:lnTo>
                    <a:pt x="689" y="575"/>
                  </a:lnTo>
                  <a:lnTo>
                    <a:pt x="690" y="576"/>
                  </a:lnTo>
                  <a:lnTo>
                    <a:pt x="690" y="577"/>
                  </a:lnTo>
                  <a:lnTo>
                    <a:pt x="691" y="578"/>
                  </a:lnTo>
                  <a:lnTo>
                    <a:pt x="698" y="578"/>
                  </a:lnTo>
                  <a:lnTo>
                    <a:pt x="705" y="580"/>
                  </a:lnTo>
                  <a:lnTo>
                    <a:pt x="711" y="581"/>
                  </a:lnTo>
                  <a:lnTo>
                    <a:pt x="718" y="579"/>
                  </a:lnTo>
                  <a:lnTo>
                    <a:pt x="722" y="581"/>
                  </a:lnTo>
                  <a:lnTo>
                    <a:pt x="726" y="580"/>
                  </a:lnTo>
                  <a:lnTo>
                    <a:pt x="731" y="577"/>
                  </a:lnTo>
                  <a:lnTo>
                    <a:pt x="735" y="575"/>
                  </a:lnTo>
                  <a:lnTo>
                    <a:pt x="747" y="585"/>
                  </a:lnTo>
                  <a:lnTo>
                    <a:pt x="759" y="595"/>
                  </a:lnTo>
                  <a:lnTo>
                    <a:pt x="770" y="606"/>
                  </a:lnTo>
                  <a:lnTo>
                    <a:pt x="781" y="617"/>
                  </a:lnTo>
                  <a:lnTo>
                    <a:pt x="793" y="628"/>
                  </a:lnTo>
                  <a:lnTo>
                    <a:pt x="805" y="637"/>
                  </a:lnTo>
                  <a:lnTo>
                    <a:pt x="817" y="648"/>
                  </a:lnTo>
                  <a:lnTo>
                    <a:pt x="829" y="659"/>
                  </a:lnTo>
                  <a:lnTo>
                    <a:pt x="841" y="668"/>
                  </a:lnTo>
                  <a:lnTo>
                    <a:pt x="853" y="678"/>
                  </a:lnTo>
                  <a:lnTo>
                    <a:pt x="865" y="688"/>
                  </a:lnTo>
                  <a:lnTo>
                    <a:pt x="877" y="698"/>
                  </a:lnTo>
                  <a:lnTo>
                    <a:pt x="889" y="707"/>
                  </a:lnTo>
                  <a:lnTo>
                    <a:pt x="902" y="716"/>
                  </a:lnTo>
                  <a:lnTo>
                    <a:pt x="915" y="725"/>
                  </a:lnTo>
                  <a:lnTo>
                    <a:pt x="928" y="733"/>
                  </a:lnTo>
                  <a:lnTo>
                    <a:pt x="930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773" y="2242"/>
              <a:ext cx="268" cy="221"/>
            </a:xfrm>
            <a:custGeom>
              <a:avLst/>
              <a:gdLst>
                <a:gd name="T0" fmla="*/ 242 w 268"/>
                <a:gd name="T1" fmla="*/ 178 h 221"/>
                <a:gd name="T2" fmla="*/ 242 w 268"/>
                <a:gd name="T3" fmla="*/ 178 h 221"/>
                <a:gd name="T4" fmla="*/ 242 w 268"/>
                <a:gd name="T5" fmla="*/ 178 h 221"/>
                <a:gd name="T6" fmla="*/ 242 w 268"/>
                <a:gd name="T7" fmla="*/ 178 h 221"/>
                <a:gd name="T8" fmla="*/ 241 w 268"/>
                <a:gd name="T9" fmla="*/ 178 h 221"/>
                <a:gd name="T10" fmla="*/ 238 w 268"/>
                <a:gd name="T11" fmla="*/ 175 h 221"/>
                <a:gd name="T12" fmla="*/ 234 w 268"/>
                <a:gd name="T13" fmla="*/ 171 h 221"/>
                <a:gd name="T14" fmla="*/ 229 w 268"/>
                <a:gd name="T15" fmla="*/ 168 h 221"/>
                <a:gd name="T16" fmla="*/ 225 w 268"/>
                <a:gd name="T17" fmla="*/ 166 h 221"/>
                <a:gd name="T18" fmla="*/ 221 w 268"/>
                <a:gd name="T19" fmla="*/ 163 h 221"/>
                <a:gd name="T20" fmla="*/ 216 w 268"/>
                <a:gd name="T21" fmla="*/ 161 h 221"/>
                <a:gd name="T22" fmla="*/ 212 w 268"/>
                <a:gd name="T23" fmla="*/ 157 h 221"/>
                <a:gd name="T24" fmla="*/ 208 w 268"/>
                <a:gd name="T25" fmla="*/ 154 h 221"/>
                <a:gd name="T26" fmla="*/ 196 w 268"/>
                <a:gd name="T27" fmla="*/ 144 h 221"/>
                <a:gd name="T28" fmla="*/ 183 w 268"/>
                <a:gd name="T29" fmla="*/ 136 h 221"/>
                <a:gd name="T30" fmla="*/ 171 w 268"/>
                <a:gd name="T31" fmla="*/ 127 h 221"/>
                <a:gd name="T32" fmla="*/ 158 w 268"/>
                <a:gd name="T33" fmla="*/ 117 h 221"/>
                <a:gd name="T34" fmla="*/ 146 w 268"/>
                <a:gd name="T35" fmla="*/ 109 h 221"/>
                <a:gd name="T36" fmla="*/ 133 w 268"/>
                <a:gd name="T37" fmla="*/ 100 h 221"/>
                <a:gd name="T38" fmla="*/ 121 w 268"/>
                <a:gd name="T39" fmla="*/ 90 h 221"/>
                <a:gd name="T40" fmla="*/ 109 w 268"/>
                <a:gd name="T41" fmla="*/ 82 h 221"/>
                <a:gd name="T42" fmla="*/ 97 w 268"/>
                <a:gd name="T43" fmla="*/ 72 h 221"/>
                <a:gd name="T44" fmla="*/ 84 w 268"/>
                <a:gd name="T45" fmla="*/ 62 h 221"/>
                <a:gd name="T46" fmla="*/ 72 w 268"/>
                <a:gd name="T47" fmla="*/ 53 h 221"/>
                <a:gd name="T48" fmla="*/ 60 w 268"/>
                <a:gd name="T49" fmla="*/ 43 h 221"/>
                <a:gd name="T50" fmla="*/ 48 w 268"/>
                <a:gd name="T51" fmla="*/ 32 h 221"/>
                <a:gd name="T52" fmla="*/ 36 w 268"/>
                <a:gd name="T53" fmla="*/ 22 h 221"/>
                <a:gd name="T54" fmla="*/ 25 w 268"/>
                <a:gd name="T55" fmla="*/ 11 h 221"/>
                <a:gd name="T56" fmla="*/ 14 w 268"/>
                <a:gd name="T57" fmla="*/ 0 h 221"/>
                <a:gd name="T58" fmla="*/ 11 w 268"/>
                <a:gd name="T59" fmla="*/ 10 h 221"/>
                <a:gd name="T60" fmla="*/ 9 w 268"/>
                <a:gd name="T61" fmla="*/ 19 h 221"/>
                <a:gd name="T62" fmla="*/ 6 w 268"/>
                <a:gd name="T63" fmla="*/ 28 h 221"/>
                <a:gd name="T64" fmla="*/ 0 w 268"/>
                <a:gd name="T65" fmla="*/ 35 h 221"/>
                <a:gd name="T66" fmla="*/ 11 w 268"/>
                <a:gd name="T67" fmla="*/ 45 h 221"/>
                <a:gd name="T68" fmla="*/ 22 w 268"/>
                <a:gd name="T69" fmla="*/ 56 h 221"/>
                <a:gd name="T70" fmla="*/ 34 w 268"/>
                <a:gd name="T71" fmla="*/ 66 h 221"/>
                <a:gd name="T72" fmla="*/ 45 w 268"/>
                <a:gd name="T73" fmla="*/ 76 h 221"/>
                <a:gd name="T74" fmla="*/ 57 w 268"/>
                <a:gd name="T75" fmla="*/ 86 h 221"/>
                <a:gd name="T76" fmla="*/ 69 w 268"/>
                <a:gd name="T77" fmla="*/ 97 h 221"/>
                <a:gd name="T78" fmla="*/ 80 w 268"/>
                <a:gd name="T79" fmla="*/ 108 h 221"/>
                <a:gd name="T80" fmla="*/ 91 w 268"/>
                <a:gd name="T81" fmla="*/ 117 h 221"/>
                <a:gd name="T82" fmla="*/ 103 w 268"/>
                <a:gd name="T83" fmla="*/ 128 h 221"/>
                <a:gd name="T84" fmla="*/ 115 w 268"/>
                <a:gd name="T85" fmla="*/ 138 h 221"/>
                <a:gd name="T86" fmla="*/ 127 w 268"/>
                <a:gd name="T87" fmla="*/ 149 h 221"/>
                <a:gd name="T88" fmla="*/ 139 w 268"/>
                <a:gd name="T89" fmla="*/ 158 h 221"/>
                <a:gd name="T90" fmla="*/ 151 w 268"/>
                <a:gd name="T91" fmla="*/ 168 h 221"/>
                <a:gd name="T92" fmla="*/ 162 w 268"/>
                <a:gd name="T93" fmla="*/ 178 h 221"/>
                <a:gd name="T94" fmla="*/ 174 w 268"/>
                <a:gd name="T95" fmla="*/ 187 h 221"/>
                <a:gd name="T96" fmla="*/ 186 w 268"/>
                <a:gd name="T97" fmla="*/ 197 h 221"/>
                <a:gd name="T98" fmla="*/ 204 w 268"/>
                <a:gd name="T99" fmla="*/ 208 h 221"/>
                <a:gd name="T100" fmla="*/ 224 w 268"/>
                <a:gd name="T101" fmla="*/ 216 h 221"/>
                <a:gd name="T102" fmla="*/ 241 w 268"/>
                <a:gd name="T103" fmla="*/ 220 h 221"/>
                <a:gd name="T104" fmla="*/ 256 w 268"/>
                <a:gd name="T105" fmla="*/ 221 h 221"/>
                <a:gd name="T106" fmla="*/ 266 w 268"/>
                <a:gd name="T107" fmla="*/ 218 h 221"/>
                <a:gd name="T108" fmla="*/ 268 w 268"/>
                <a:gd name="T109" fmla="*/ 210 h 221"/>
                <a:gd name="T110" fmla="*/ 261 w 268"/>
                <a:gd name="T111" fmla="*/ 197 h 221"/>
                <a:gd name="T112" fmla="*/ 242 w 268"/>
                <a:gd name="T113" fmla="*/ 17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" h="221">
                  <a:moveTo>
                    <a:pt x="242" y="178"/>
                  </a:moveTo>
                  <a:lnTo>
                    <a:pt x="242" y="178"/>
                  </a:lnTo>
                  <a:lnTo>
                    <a:pt x="242" y="178"/>
                  </a:lnTo>
                  <a:lnTo>
                    <a:pt x="242" y="178"/>
                  </a:lnTo>
                  <a:lnTo>
                    <a:pt x="241" y="178"/>
                  </a:lnTo>
                  <a:lnTo>
                    <a:pt x="238" y="175"/>
                  </a:lnTo>
                  <a:lnTo>
                    <a:pt x="234" y="171"/>
                  </a:lnTo>
                  <a:lnTo>
                    <a:pt x="229" y="168"/>
                  </a:lnTo>
                  <a:lnTo>
                    <a:pt x="225" y="166"/>
                  </a:lnTo>
                  <a:lnTo>
                    <a:pt x="221" y="163"/>
                  </a:lnTo>
                  <a:lnTo>
                    <a:pt x="216" y="161"/>
                  </a:lnTo>
                  <a:lnTo>
                    <a:pt x="212" y="157"/>
                  </a:lnTo>
                  <a:lnTo>
                    <a:pt x="208" y="154"/>
                  </a:lnTo>
                  <a:lnTo>
                    <a:pt x="196" y="144"/>
                  </a:lnTo>
                  <a:lnTo>
                    <a:pt x="183" y="136"/>
                  </a:lnTo>
                  <a:lnTo>
                    <a:pt x="171" y="127"/>
                  </a:lnTo>
                  <a:lnTo>
                    <a:pt x="158" y="117"/>
                  </a:lnTo>
                  <a:lnTo>
                    <a:pt x="146" y="109"/>
                  </a:lnTo>
                  <a:lnTo>
                    <a:pt x="133" y="100"/>
                  </a:lnTo>
                  <a:lnTo>
                    <a:pt x="121" y="90"/>
                  </a:lnTo>
                  <a:lnTo>
                    <a:pt x="109" y="82"/>
                  </a:lnTo>
                  <a:lnTo>
                    <a:pt x="97" y="72"/>
                  </a:lnTo>
                  <a:lnTo>
                    <a:pt x="84" y="62"/>
                  </a:lnTo>
                  <a:lnTo>
                    <a:pt x="72" y="53"/>
                  </a:lnTo>
                  <a:lnTo>
                    <a:pt x="60" y="43"/>
                  </a:lnTo>
                  <a:lnTo>
                    <a:pt x="48" y="32"/>
                  </a:lnTo>
                  <a:lnTo>
                    <a:pt x="36" y="22"/>
                  </a:lnTo>
                  <a:lnTo>
                    <a:pt x="25" y="11"/>
                  </a:lnTo>
                  <a:lnTo>
                    <a:pt x="14" y="0"/>
                  </a:lnTo>
                  <a:lnTo>
                    <a:pt x="11" y="10"/>
                  </a:lnTo>
                  <a:lnTo>
                    <a:pt x="9" y="19"/>
                  </a:lnTo>
                  <a:lnTo>
                    <a:pt x="6" y="28"/>
                  </a:lnTo>
                  <a:lnTo>
                    <a:pt x="0" y="35"/>
                  </a:lnTo>
                  <a:lnTo>
                    <a:pt x="11" y="45"/>
                  </a:lnTo>
                  <a:lnTo>
                    <a:pt x="22" y="56"/>
                  </a:lnTo>
                  <a:lnTo>
                    <a:pt x="34" y="66"/>
                  </a:lnTo>
                  <a:lnTo>
                    <a:pt x="45" y="76"/>
                  </a:lnTo>
                  <a:lnTo>
                    <a:pt x="57" y="86"/>
                  </a:lnTo>
                  <a:lnTo>
                    <a:pt x="69" y="97"/>
                  </a:lnTo>
                  <a:lnTo>
                    <a:pt x="80" y="108"/>
                  </a:lnTo>
                  <a:lnTo>
                    <a:pt x="91" y="117"/>
                  </a:lnTo>
                  <a:lnTo>
                    <a:pt x="103" y="128"/>
                  </a:lnTo>
                  <a:lnTo>
                    <a:pt x="115" y="138"/>
                  </a:lnTo>
                  <a:lnTo>
                    <a:pt x="127" y="149"/>
                  </a:lnTo>
                  <a:lnTo>
                    <a:pt x="139" y="158"/>
                  </a:lnTo>
                  <a:lnTo>
                    <a:pt x="151" y="168"/>
                  </a:lnTo>
                  <a:lnTo>
                    <a:pt x="162" y="178"/>
                  </a:lnTo>
                  <a:lnTo>
                    <a:pt x="174" y="187"/>
                  </a:lnTo>
                  <a:lnTo>
                    <a:pt x="186" y="197"/>
                  </a:lnTo>
                  <a:lnTo>
                    <a:pt x="204" y="208"/>
                  </a:lnTo>
                  <a:lnTo>
                    <a:pt x="224" y="216"/>
                  </a:lnTo>
                  <a:lnTo>
                    <a:pt x="241" y="220"/>
                  </a:lnTo>
                  <a:lnTo>
                    <a:pt x="256" y="221"/>
                  </a:lnTo>
                  <a:lnTo>
                    <a:pt x="266" y="218"/>
                  </a:lnTo>
                  <a:lnTo>
                    <a:pt x="268" y="210"/>
                  </a:lnTo>
                  <a:lnTo>
                    <a:pt x="261" y="197"/>
                  </a:lnTo>
                  <a:lnTo>
                    <a:pt x="242" y="17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06" y="1716"/>
              <a:ext cx="144" cy="140"/>
            </a:xfrm>
            <a:custGeom>
              <a:avLst/>
              <a:gdLst>
                <a:gd name="T0" fmla="*/ 136 w 144"/>
                <a:gd name="T1" fmla="*/ 72 h 140"/>
                <a:gd name="T2" fmla="*/ 137 w 144"/>
                <a:gd name="T3" fmla="*/ 79 h 140"/>
                <a:gd name="T4" fmla="*/ 139 w 144"/>
                <a:gd name="T5" fmla="*/ 93 h 140"/>
                <a:gd name="T6" fmla="*/ 135 w 144"/>
                <a:gd name="T7" fmla="*/ 99 h 140"/>
                <a:gd name="T8" fmla="*/ 137 w 144"/>
                <a:gd name="T9" fmla="*/ 108 h 140"/>
                <a:gd name="T10" fmla="*/ 137 w 144"/>
                <a:gd name="T11" fmla="*/ 115 h 140"/>
                <a:gd name="T12" fmla="*/ 130 w 144"/>
                <a:gd name="T13" fmla="*/ 133 h 140"/>
                <a:gd name="T14" fmla="*/ 117 w 144"/>
                <a:gd name="T15" fmla="*/ 117 h 140"/>
                <a:gd name="T16" fmla="*/ 121 w 144"/>
                <a:gd name="T17" fmla="*/ 111 h 140"/>
                <a:gd name="T18" fmla="*/ 108 w 144"/>
                <a:gd name="T19" fmla="*/ 100 h 140"/>
                <a:gd name="T20" fmla="*/ 106 w 144"/>
                <a:gd name="T21" fmla="*/ 99 h 140"/>
                <a:gd name="T22" fmla="*/ 117 w 144"/>
                <a:gd name="T23" fmla="*/ 104 h 140"/>
                <a:gd name="T24" fmla="*/ 125 w 144"/>
                <a:gd name="T25" fmla="*/ 101 h 140"/>
                <a:gd name="T26" fmla="*/ 107 w 144"/>
                <a:gd name="T27" fmla="*/ 89 h 140"/>
                <a:gd name="T28" fmla="*/ 113 w 144"/>
                <a:gd name="T29" fmla="*/ 86 h 140"/>
                <a:gd name="T30" fmla="*/ 127 w 144"/>
                <a:gd name="T31" fmla="*/ 85 h 140"/>
                <a:gd name="T32" fmla="*/ 126 w 144"/>
                <a:gd name="T33" fmla="*/ 80 h 140"/>
                <a:gd name="T34" fmla="*/ 94 w 144"/>
                <a:gd name="T35" fmla="*/ 74 h 140"/>
                <a:gd name="T36" fmla="*/ 65 w 144"/>
                <a:gd name="T37" fmla="*/ 58 h 140"/>
                <a:gd name="T38" fmla="*/ 53 w 144"/>
                <a:gd name="T39" fmla="*/ 37 h 140"/>
                <a:gd name="T40" fmla="*/ 50 w 144"/>
                <a:gd name="T41" fmla="*/ 42 h 140"/>
                <a:gd name="T42" fmla="*/ 52 w 144"/>
                <a:gd name="T43" fmla="*/ 55 h 140"/>
                <a:gd name="T44" fmla="*/ 35 w 144"/>
                <a:gd name="T45" fmla="*/ 42 h 140"/>
                <a:gd name="T46" fmla="*/ 25 w 144"/>
                <a:gd name="T47" fmla="*/ 31 h 140"/>
                <a:gd name="T48" fmla="*/ 24 w 144"/>
                <a:gd name="T49" fmla="*/ 39 h 140"/>
                <a:gd name="T50" fmla="*/ 24 w 144"/>
                <a:gd name="T51" fmla="*/ 46 h 140"/>
                <a:gd name="T52" fmla="*/ 20 w 144"/>
                <a:gd name="T53" fmla="*/ 49 h 140"/>
                <a:gd name="T54" fmla="*/ 13 w 144"/>
                <a:gd name="T55" fmla="*/ 47 h 140"/>
                <a:gd name="T56" fmla="*/ 11 w 144"/>
                <a:gd name="T57" fmla="*/ 58 h 140"/>
                <a:gd name="T58" fmla="*/ 12 w 144"/>
                <a:gd name="T59" fmla="*/ 79 h 140"/>
                <a:gd name="T60" fmla="*/ 1 w 144"/>
                <a:gd name="T61" fmla="*/ 69 h 140"/>
                <a:gd name="T62" fmla="*/ 1 w 144"/>
                <a:gd name="T63" fmla="*/ 44 h 140"/>
                <a:gd name="T64" fmla="*/ 9 w 144"/>
                <a:gd name="T65" fmla="*/ 39 h 140"/>
                <a:gd name="T66" fmla="*/ 15 w 144"/>
                <a:gd name="T67" fmla="*/ 44 h 140"/>
                <a:gd name="T68" fmla="*/ 16 w 144"/>
                <a:gd name="T69" fmla="*/ 38 h 140"/>
                <a:gd name="T70" fmla="*/ 14 w 144"/>
                <a:gd name="T71" fmla="*/ 32 h 140"/>
                <a:gd name="T72" fmla="*/ 19 w 144"/>
                <a:gd name="T73" fmla="*/ 20 h 140"/>
                <a:gd name="T74" fmla="*/ 34 w 144"/>
                <a:gd name="T75" fmla="*/ 8 h 140"/>
                <a:gd name="T76" fmla="*/ 54 w 144"/>
                <a:gd name="T77" fmla="*/ 0 h 140"/>
                <a:gd name="T78" fmla="*/ 77 w 144"/>
                <a:gd name="T79" fmla="*/ 2 h 140"/>
                <a:gd name="T80" fmla="*/ 112 w 144"/>
                <a:gd name="T81" fmla="*/ 17 h 140"/>
                <a:gd name="T82" fmla="*/ 137 w 144"/>
                <a:gd name="T83" fmla="*/ 4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140">
                  <a:moveTo>
                    <a:pt x="144" y="70"/>
                  </a:moveTo>
                  <a:lnTo>
                    <a:pt x="140" y="72"/>
                  </a:lnTo>
                  <a:lnTo>
                    <a:pt x="136" y="72"/>
                  </a:lnTo>
                  <a:lnTo>
                    <a:pt x="133" y="74"/>
                  </a:lnTo>
                  <a:lnTo>
                    <a:pt x="132" y="77"/>
                  </a:lnTo>
                  <a:lnTo>
                    <a:pt x="137" y="79"/>
                  </a:lnTo>
                  <a:lnTo>
                    <a:pt x="139" y="84"/>
                  </a:lnTo>
                  <a:lnTo>
                    <a:pt x="139" y="89"/>
                  </a:lnTo>
                  <a:lnTo>
                    <a:pt x="139" y="93"/>
                  </a:lnTo>
                  <a:lnTo>
                    <a:pt x="139" y="97"/>
                  </a:lnTo>
                  <a:lnTo>
                    <a:pt x="137" y="98"/>
                  </a:lnTo>
                  <a:lnTo>
                    <a:pt x="135" y="99"/>
                  </a:lnTo>
                  <a:lnTo>
                    <a:pt x="134" y="102"/>
                  </a:lnTo>
                  <a:lnTo>
                    <a:pt x="135" y="105"/>
                  </a:lnTo>
                  <a:lnTo>
                    <a:pt x="137" y="108"/>
                  </a:lnTo>
                  <a:lnTo>
                    <a:pt x="138" y="112"/>
                  </a:lnTo>
                  <a:lnTo>
                    <a:pt x="139" y="115"/>
                  </a:lnTo>
                  <a:lnTo>
                    <a:pt x="137" y="115"/>
                  </a:lnTo>
                  <a:lnTo>
                    <a:pt x="137" y="135"/>
                  </a:lnTo>
                  <a:lnTo>
                    <a:pt x="132" y="140"/>
                  </a:lnTo>
                  <a:lnTo>
                    <a:pt x="130" y="133"/>
                  </a:lnTo>
                  <a:lnTo>
                    <a:pt x="126" y="128"/>
                  </a:lnTo>
                  <a:lnTo>
                    <a:pt x="121" y="123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22" y="116"/>
                  </a:lnTo>
                  <a:lnTo>
                    <a:pt x="121" y="111"/>
                  </a:lnTo>
                  <a:lnTo>
                    <a:pt x="117" y="107"/>
                  </a:lnTo>
                  <a:lnTo>
                    <a:pt x="112" y="103"/>
                  </a:lnTo>
                  <a:lnTo>
                    <a:pt x="108" y="100"/>
                  </a:lnTo>
                  <a:lnTo>
                    <a:pt x="107" y="100"/>
                  </a:lnTo>
                  <a:lnTo>
                    <a:pt x="107" y="99"/>
                  </a:lnTo>
                  <a:lnTo>
                    <a:pt x="106" y="99"/>
                  </a:lnTo>
                  <a:lnTo>
                    <a:pt x="105" y="98"/>
                  </a:lnTo>
                  <a:lnTo>
                    <a:pt x="110" y="101"/>
                  </a:lnTo>
                  <a:lnTo>
                    <a:pt x="117" y="104"/>
                  </a:lnTo>
                  <a:lnTo>
                    <a:pt x="122" y="107"/>
                  </a:lnTo>
                  <a:lnTo>
                    <a:pt x="129" y="107"/>
                  </a:lnTo>
                  <a:lnTo>
                    <a:pt x="125" y="101"/>
                  </a:lnTo>
                  <a:lnTo>
                    <a:pt x="120" y="97"/>
                  </a:lnTo>
                  <a:lnTo>
                    <a:pt x="113" y="93"/>
                  </a:lnTo>
                  <a:lnTo>
                    <a:pt x="107" y="89"/>
                  </a:lnTo>
                  <a:lnTo>
                    <a:pt x="102" y="84"/>
                  </a:lnTo>
                  <a:lnTo>
                    <a:pt x="107" y="85"/>
                  </a:lnTo>
                  <a:lnTo>
                    <a:pt x="113" y="86"/>
                  </a:lnTo>
                  <a:lnTo>
                    <a:pt x="120" y="85"/>
                  </a:lnTo>
                  <a:lnTo>
                    <a:pt x="125" y="85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7" y="82"/>
                  </a:lnTo>
                  <a:lnTo>
                    <a:pt x="126" y="80"/>
                  </a:lnTo>
                  <a:lnTo>
                    <a:pt x="116" y="79"/>
                  </a:lnTo>
                  <a:lnTo>
                    <a:pt x="105" y="77"/>
                  </a:lnTo>
                  <a:lnTo>
                    <a:pt x="94" y="74"/>
                  </a:lnTo>
                  <a:lnTo>
                    <a:pt x="83" y="70"/>
                  </a:lnTo>
                  <a:lnTo>
                    <a:pt x="74" y="64"/>
                  </a:lnTo>
                  <a:lnTo>
                    <a:pt x="65" y="58"/>
                  </a:lnTo>
                  <a:lnTo>
                    <a:pt x="58" y="48"/>
                  </a:lnTo>
                  <a:lnTo>
                    <a:pt x="54" y="37"/>
                  </a:lnTo>
                  <a:lnTo>
                    <a:pt x="53" y="37"/>
                  </a:lnTo>
                  <a:lnTo>
                    <a:pt x="51" y="38"/>
                  </a:lnTo>
                  <a:lnTo>
                    <a:pt x="50" y="39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1" y="50"/>
                  </a:lnTo>
                  <a:lnTo>
                    <a:pt x="52" y="55"/>
                  </a:lnTo>
                  <a:lnTo>
                    <a:pt x="53" y="59"/>
                  </a:lnTo>
                  <a:lnTo>
                    <a:pt x="37" y="45"/>
                  </a:lnTo>
                  <a:lnTo>
                    <a:pt x="35" y="42"/>
                  </a:lnTo>
                  <a:lnTo>
                    <a:pt x="33" y="37"/>
                  </a:lnTo>
                  <a:lnTo>
                    <a:pt x="29" y="34"/>
                  </a:lnTo>
                  <a:lnTo>
                    <a:pt x="25" y="31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4" y="46"/>
                  </a:lnTo>
                  <a:lnTo>
                    <a:pt x="23" y="48"/>
                  </a:lnTo>
                  <a:lnTo>
                    <a:pt x="22" y="50"/>
                  </a:lnTo>
                  <a:lnTo>
                    <a:pt x="20" y="49"/>
                  </a:lnTo>
                  <a:lnTo>
                    <a:pt x="17" y="48"/>
                  </a:lnTo>
                  <a:lnTo>
                    <a:pt x="15" y="47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11" y="51"/>
                  </a:lnTo>
                  <a:lnTo>
                    <a:pt x="11" y="58"/>
                  </a:lnTo>
                  <a:lnTo>
                    <a:pt x="10" y="65"/>
                  </a:lnTo>
                  <a:lnTo>
                    <a:pt x="11" y="72"/>
                  </a:lnTo>
                  <a:lnTo>
                    <a:pt x="12" y="79"/>
                  </a:lnTo>
                  <a:lnTo>
                    <a:pt x="10" y="89"/>
                  </a:lnTo>
                  <a:lnTo>
                    <a:pt x="5" y="79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1" y="44"/>
                  </a:lnTo>
                  <a:lnTo>
                    <a:pt x="3" y="42"/>
                  </a:lnTo>
                  <a:lnTo>
                    <a:pt x="7" y="41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9" y="39"/>
                  </a:lnTo>
                  <a:lnTo>
                    <a:pt x="16" y="38"/>
                  </a:lnTo>
                  <a:lnTo>
                    <a:pt x="15" y="36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5" y="28"/>
                  </a:lnTo>
                  <a:lnTo>
                    <a:pt x="16" y="23"/>
                  </a:lnTo>
                  <a:lnTo>
                    <a:pt x="19" y="20"/>
                  </a:lnTo>
                  <a:lnTo>
                    <a:pt x="23" y="19"/>
                  </a:lnTo>
                  <a:lnTo>
                    <a:pt x="28" y="14"/>
                  </a:lnTo>
                  <a:lnTo>
                    <a:pt x="34" y="8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0" y="5"/>
                  </a:lnTo>
                  <a:lnTo>
                    <a:pt x="102" y="9"/>
                  </a:lnTo>
                  <a:lnTo>
                    <a:pt x="112" y="17"/>
                  </a:lnTo>
                  <a:lnTo>
                    <a:pt x="122" y="24"/>
                  </a:lnTo>
                  <a:lnTo>
                    <a:pt x="131" y="34"/>
                  </a:lnTo>
                  <a:lnTo>
                    <a:pt x="137" y="45"/>
                  </a:lnTo>
                  <a:lnTo>
                    <a:pt x="142" y="57"/>
                  </a:lnTo>
                  <a:lnTo>
                    <a:pt x="144" y="7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958" y="1725"/>
              <a:ext cx="910" cy="1010"/>
            </a:xfrm>
            <a:custGeom>
              <a:avLst/>
              <a:gdLst>
                <a:gd name="T0" fmla="*/ 33 w 910"/>
                <a:gd name="T1" fmla="*/ 664 h 1010"/>
                <a:gd name="T2" fmla="*/ 113 w 910"/>
                <a:gd name="T3" fmla="*/ 606 h 1010"/>
                <a:gd name="T4" fmla="*/ 191 w 910"/>
                <a:gd name="T5" fmla="*/ 545 h 1010"/>
                <a:gd name="T6" fmla="*/ 215 w 910"/>
                <a:gd name="T7" fmla="*/ 565 h 1010"/>
                <a:gd name="T8" fmla="*/ 255 w 910"/>
                <a:gd name="T9" fmla="*/ 565 h 1010"/>
                <a:gd name="T10" fmla="*/ 274 w 910"/>
                <a:gd name="T11" fmla="*/ 538 h 1010"/>
                <a:gd name="T12" fmla="*/ 260 w 910"/>
                <a:gd name="T13" fmla="*/ 513 h 1010"/>
                <a:gd name="T14" fmla="*/ 318 w 910"/>
                <a:gd name="T15" fmla="*/ 474 h 1010"/>
                <a:gd name="T16" fmla="*/ 348 w 910"/>
                <a:gd name="T17" fmla="*/ 517 h 1010"/>
                <a:gd name="T18" fmla="*/ 315 w 910"/>
                <a:gd name="T19" fmla="*/ 664 h 1010"/>
                <a:gd name="T20" fmla="*/ 305 w 910"/>
                <a:gd name="T21" fmla="*/ 734 h 1010"/>
                <a:gd name="T22" fmla="*/ 259 w 910"/>
                <a:gd name="T23" fmla="*/ 846 h 1010"/>
                <a:gd name="T24" fmla="*/ 200 w 910"/>
                <a:gd name="T25" fmla="*/ 924 h 1010"/>
                <a:gd name="T26" fmla="*/ 190 w 910"/>
                <a:gd name="T27" fmla="*/ 967 h 1010"/>
                <a:gd name="T28" fmla="*/ 219 w 910"/>
                <a:gd name="T29" fmla="*/ 1004 h 1010"/>
                <a:gd name="T30" fmla="*/ 265 w 910"/>
                <a:gd name="T31" fmla="*/ 1009 h 1010"/>
                <a:gd name="T32" fmla="*/ 262 w 910"/>
                <a:gd name="T33" fmla="*/ 976 h 1010"/>
                <a:gd name="T34" fmla="*/ 260 w 910"/>
                <a:gd name="T35" fmla="*/ 950 h 1010"/>
                <a:gd name="T36" fmla="*/ 337 w 910"/>
                <a:gd name="T37" fmla="*/ 873 h 1010"/>
                <a:gd name="T38" fmla="*/ 411 w 910"/>
                <a:gd name="T39" fmla="*/ 777 h 1010"/>
                <a:gd name="T40" fmla="*/ 468 w 910"/>
                <a:gd name="T41" fmla="*/ 813 h 1010"/>
                <a:gd name="T42" fmla="*/ 463 w 910"/>
                <a:gd name="T43" fmla="*/ 953 h 1010"/>
                <a:gd name="T44" fmla="*/ 474 w 910"/>
                <a:gd name="T45" fmla="*/ 987 h 1010"/>
                <a:gd name="T46" fmla="*/ 514 w 910"/>
                <a:gd name="T47" fmla="*/ 999 h 1010"/>
                <a:gd name="T48" fmla="*/ 554 w 910"/>
                <a:gd name="T49" fmla="*/ 992 h 1010"/>
                <a:gd name="T50" fmla="*/ 544 w 910"/>
                <a:gd name="T51" fmla="*/ 972 h 1010"/>
                <a:gd name="T52" fmla="*/ 513 w 910"/>
                <a:gd name="T53" fmla="*/ 947 h 1010"/>
                <a:gd name="T54" fmla="*/ 546 w 910"/>
                <a:gd name="T55" fmla="*/ 826 h 1010"/>
                <a:gd name="T56" fmla="*/ 576 w 910"/>
                <a:gd name="T57" fmla="*/ 664 h 1010"/>
                <a:gd name="T58" fmla="*/ 611 w 910"/>
                <a:gd name="T59" fmla="*/ 523 h 1010"/>
                <a:gd name="T60" fmla="*/ 660 w 910"/>
                <a:gd name="T61" fmla="*/ 528 h 1010"/>
                <a:gd name="T62" fmla="*/ 705 w 910"/>
                <a:gd name="T63" fmla="*/ 524 h 1010"/>
                <a:gd name="T64" fmla="*/ 733 w 910"/>
                <a:gd name="T65" fmla="*/ 513 h 1010"/>
                <a:gd name="T66" fmla="*/ 791 w 910"/>
                <a:gd name="T67" fmla="*/ 505 h 1010"/>
                <a:gd name="T68" fmla="*/ 845 w 910"/>
                <a:gd name="T69" fmla="*/ 501 h 1010"/>
                <a:gd name="T70" fmla="*/ 897 w 910"/>
                <a:gd name="T71" fmla="*/ 434 h 1010"/>
                <a:gd name="T72" fmla="*/ 904 w 910"/>
                <a:gd name="T73" fmla="*/ 222 h 1010"/>
                <a:gd name="T74" fmla="*/ 844 w 910"/>
                <a:gd name="T75" fmla="*/ 105 h 1010"/>
                <a:gd name="T76" fmla="*/ 738 w 910"/>
                <a:gd name="T77" fmla="*/ 112 h 1010"/>
                <a:gd name="T78" fmla="*/ 633 w 910"/>
                <a:gd name="T79" fmla="*/ 142 h 1010"/>
                <a:gd name="T80" fmla="*/ 552 w 910"/>
                <a:gd name="T81" fmla="*/ 171 h 1010"/>
                <a:gd name="T82" fmla="*/ 521 w 910"/>
                <a:gd name="T83" fmla="*/ 195 h 1010"/>
                <a:gd name="T84" fmla="*/ 482 w 910"/>
                <a:gd name="T85" fmla="*/ 173 h 1010"/>
                <a:gd name="T86" fmla="*/ 512 w 910"/>
                <a:gd name="T87" fmla="*/ 131 h 1010"/>
                <a:gd name="T88" fmla="*/ 499 w 910"/>
                <a:gd name="T89" fmla="*/ 43 h 1010"/>
                <a:gd name="T90" fmla="*/ 458 w 910"/>
                <a:gd name="T91" fmla="*/ 2 h 1010"/>
                <a:gd name="T92" fmla="*/ 397 w 910"/>
                <a:gd name="T93" fmla="*/ 24 h 1010"/>
                <a:gd name="T94" fmla="*/ 387 w 910"/>
                <a:gd name="T95" fmla="*/ 119 h 1010"/>
                <a:gd name="T96" fmla="*/ 375 w 910"/>
                <a:gd name="T97" fmla="*/ 159 h 1010"/>
                <a:gd name="T98" fmla="*/ 312 w 910"/>
                <a:gd name="T99" fmla="*/ 188 h 1010"/>
                <a:gd name="T100" fmla="*/ 268 w 910"/>
                <a:gd name="T101" fmla="*/ 216 h 1010"/>
                <a:gd name="T102" fmla="*/ 113 w 910"/>
                <a:gd name="T103" fmla="*/ 341 h 1010"/>
                <a:gd name="T104" fmla="*/ 147 w 910"/>
                <a:gd name="T105" fmla="*/ 464 h 1010"/>
                <a:gd name="T106" fmla="*/ 195 w 910"/>
                <a:gd name="T107" fmla="*/ 387 h 1010"/>
                <a:gd name="T108" fmla="*/ 271 w 910"/>
                <a:gd name="T109" fmla="*/ 362 h 1010"/>
                <a:gd name="T110" fmla="*/ 286 w 910"/>
                <a:gd name="T111" fmla="*/ 409 h 1010"/>
                <a:gd name="T112" fmla="*/ 169 w 910"/>
                <a:gd name="T113" fmla="*/ 491 h 1010"/>
                <a:gd name="T114" fmla="*/ 30 w 910"/>
                <a:gd name="T115" fmla="*/ 607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0" h="1010">
                  <a:moveTo>
                    <a:pt x="0" y="680"/>
                  </a:moveTo>
                  <a:lnTo>
                    <a:pt x="2" y="681"/>
                  </a:lnTo>
                  <a:lnTo>
                    <a:pt x="4" y="680"/>
                  </a:lnTo>
                  <a:lnTo>
                    <a:pt x="6" y="679"/>
                  </a:lnTo>
                  <a:lnTo>
                    <a:pt x="8" y="679"/>
                  </a:lnTo>
                  <a:lnTo>
                    <a:pt x="20" y="671"/>
                  </a:lnTo>
                  <a:lnTo>
                    <a:pt x="33" y="664"/>
                  </a:lnTo>
                  <a:lnTo>
                    <a:pt x="45" y="656"/>
                  </a:lnTo>
                  <a:lnTo>
                    <a:pt x="56" y="648"/>
                  </a:lnTo>
                  <a:lnTo>
                    <a:pt x="68" y="640"/>
                  </a:lnTo>
                  <a:lnTo>
                    <a:pt x="80" y="632"/>
                  </a:lnTo>
                  <a:lnTo>
                    <a:pt x="90" y="624"/>
                  </a:lnTo>
                  <a:lnTo>
                    <a:pt x="102" y="615"/>
                  </a:lnTo>
                  <a:lnTo>
                    <a:pt x="113" y="606"/>
                  </a:lnTo>
                  <a:lnTo>
                    <a:pt x="124" y="598"/>
                  </a:lnTo>
                  <a:lnTo>
                    <a:pt x="136" y="589"/>
                  </a:lnTo>
                  <a:lnTo>
                    <a:pt x="146" y="580"/>
                  </a:lnTo>
                  <a:lnTo>
                    <a:pt x="157" y="572"/>
                  </a:lnTo>
                  <a:lnTo>
                    <a:pt x="168" y="562"/>
                  </a:lnTo>
                  <a:lnTo>
                    <a:pt x="180" y="554"/>
                  </a:lnTo>
                  <a:lnTo>
                    <a:pt x="191" y="545"/>
                  </a:lnTo>
                  <a:lnTo>
                    <a:pt x="193" y="547"/>
                  </a:lnTo>
                  <a:lnTo>
                    <a:pt x="194" y="549"/>
                  </a:lnTo>
                  <a:lnTo>
                    <a:pt x="196" y="551"/>
                  </a:lnTo>
                  <a:lnTo>
                    <a:pt x="197" y="554"/>
                  </a:lnTo>
                  <a:lnTo>
                    <a:pt x="201" y="560"/>
                  </a:lnTo>
                  <a:lnTo>
                    <a:pt x="208" y="563"/>
                  </a:lnTo>
                  <a:lnTo>
                    <a:pt x="215" y="565"/>
                  </a:lnTo>
                  <a:lnTo>
                    <a:pt x="223" y="565"/>
                  </a:lnTo>
                  <a:lnTo>
                    <a:pt x="229" y="568"/>
                  </a:lnTo>
                  <a:lnTo>
                    <a:pt x="236" y="568"/>
                  </a:lnTo>
                  <a:lnTo>
                    <a:pt x="243" y="566"/>
                  </a:lnTo>
                  <a:lnTo>
                    <a:pt x="250" y="565"/>
                  </a:lnTo>
                  <a:lnTo>
                    <a:pt x="253" y="565"/>
                  </a:lnTo>
                  <a:lnTo>
                    <a:pt x="255" y="565"/>
                  </a:lnTo>
                  <a:lnTo>
                    <a:pt x="257" y="565"/>
                  </a:lnTo>
                  <a:lnTo>
                    <a:pt x="261" y="565"/>
                  </a:lnTo>
                  <a:lnTo>
                    <a:pt x="266" y="562"/>
                  </a:lnTo>
                  <a:lnTo>
                    <a:pt x="267" y="557"/>
                  </a:lnTo>
                  <a:lnTo>
                    <a:pt x="267" y="550"/>
                  </a:lnTo>
                  <a:lnTo>
                    <a:pt x="267" y="545"/>
                  </a:lnTo>
                  <a:lnTo>
                    <a:pt x="274" y="538"/>
                  </a:lnTo>
                  <a:lnTo>
                    <a:pt x="277" y="534"/>
                  </a:lnTo>
                  <a:lnTo>
                    <a:pt x="276" y="531"/>
                  </a:lnTo>
                  <a:lnTo>
                    <a:pt x="271" y="531"/>
                  </a:lnTo>
                  <a:lnTo>
                    <a:pt x="267" y="530"/>
                  </a:lnTo>
                  <a:lnTo>
                    <a:pt x="264" y="524"/>
                  </a:lnTo>
                  <a:lnTo>
                    <a:pt x="262" y="518"/>
                  </a:lnTo>
                  <a:lnTo>
                    <a:pt x="260" y="513"/>
                  </a:lnTo>
                  <a:lnTo>
                    <a:pt x="254" y="508"/>
                  </a:lnTo>
                  <a:lnTo>
                    <a:pt x="265" y="502"/>
                  </a:lnTo>
                  <a:lnTo>
                    <a:pt x="275" y="496"/>
                  </a:lnTo>
                  <a:lnTo>
                    <a:pt x="286" y="490"/>
                  </a:lnTo>
                  <a:lnTo>
                    <a:pt x="296" y="484"/>
                  </a:lnTo>
                  <a:lnTo>
                    <a:pt x="307" y="479"/>
                  </a:lnTo>
                  <a:lnTo>
                    <a:pt x="318" y="474"/>
                  </a:lnTo>
                  <a:lnTo>
                    <a:pt x="329" y="469"/>
                  </a:lnTo>
                  <a:lnTo>
                    <a:pt x="339" y="464"/>
                  </a:lnTo>
                  <a:lnTo>
                    <a:pt x="345" y="472"/>
                  </a:lnTo>
                  <a:lnTo>
                    <a:pt x="349" y="480"/>
                  </a:lnTo>
                  <a:lnTo>
                    <a:pt x="352" y="488"/>
                  </a:lnTo>
                  <a:lnTo>
                    <a:pt x="355" y="496"/>
                  </a:lnTo>
                  <a:lnTo>
                    <a:pt x="348" y="517"/>
                  </a:lnTo>
                  <a:lnTo>
                    <a:pt x="343" y="538"/>
                  </a:lnTo>
                  <a:lnTo>
                    <a:pt x="338" y="559"/>
                  </a:lnTo>
                  <a:lnTo>
                    <a:pt x="334" y="580"/>
                  </a:lnTo>
                  <a:lnTo>
                    <a:pt x="330" y="601"/>
                  </a:lnTo>
                  <a:lnTo>
                    <a:pt x="325" y="623"/>
                  </a:lnTo>
                  <a:lnTo>
                    <a:pt x="321" y="643"/>
                  </a:lnTo>
                  <a:lnTo>
                    <a:pt x="315" y="664"/>
                  </a:lnTo>
                  <a:lnTo>
                    <a:pt x="317" y="669"/>
                  </a:lnTo>
                  <a:lnTo>
                    <a:pt x="321" y="673"/>
                  </a:lnTo>
                  <a:lnTo>
                    <a:pt x="324" y="678"/>
                  </a:lnTo>
                  <a:lnTo>
                    <a:pt x="324" y="683"/>
                  </a:lnTo>
                  <a:lnTo>
                    <a:pt x="318" y="700"/>
                  </a:lnTo>
                  <a:lnTo>
                    <a:pt x="311" y="716"/>
                  </a:lnTo>
                  <a:lnTo>
                    <a:pt x="305" y="734"/>
                  </a:lnTo>
                  <a:lnTo>
                    <a:pt x="300" y="751"/>
                  </a:lnTo>
                  <a:lnTo>
                    <a:pt x="294" y="768"/>
                  </a:lnTo>
                  <a:lnTo>
                    <a:pt x="288" y="785"/>
                  </a:lnTo>
                  <a:lnTo>
                    <a:pt x="282" y="802"/>
                  </a:lnTo>
                  <a:lnTo>
                    <a:pt x="277" y="819"/>
                  </a:lnTo>
                  <a:lnTo>
                    <a:pt x="268" y="832"/>
                  </a:lnTo>
                  <a:lnTo>
                    <a:pt x="259" y="846"/>
                  </a:lnTo>
                  <a:lnTo>
                    <a:pt x="249" y="858"/>
                  </a:lnTo>
                  <a:lnTo>
                    <a:pt x="238" y="871"/>
                  </a:lnTo>
                  <a:lnTo>
                    <a:pt x="228" y="882"/>
                  </a:lnTo>
                  <a:lnTo>
                    <a:pt x="219" y="895"/>
                  </a:lnTo>
                  <a:lnTo>
                    <a:pt x="209" y="907"/>
                  </a:lnTo>
                  <a:lnTo>
                    <a:pt x="199" y="920"/>
                  </a:lnTo>
                  <a:lnTo>
                    <a:pt x="200" y="924"/>
                  </a:lnTo>
                  <a:lnTo>
                    <a:pt x="201" y="930"/>
                  </a:lnTo>
                  <a:lnTo>
                    <a:pt x="204" y="934"/>
                  </a:lnTo>
                  <a:lnTo>
                    <a:pt x="207" y="939"/>
                  </a:lnTo>
                  <a:lnTo>
                    <a:pt x="193" y="959"/>
                  </a:lnTo>
                  <a:lnTo>
                    <a:pt x="192" y="961"/>
                  </a:lnTo>
                  <a:lnTo>
                    <a:pt x="191" y="964"/>
                  </a:lnTo>
                  <a:lnTo>
                    <a:pt x="190" y="967"/>
                  </a:lnTo>
                  <a:lnTo>
                    <a:pt x="192" y="969"/>
                  </a:lnTo>
                  <a:lnTo>
                    <a:pt x="194" y="976"/>
                  </a:lnTo>
                  <a:lnTo>
                    <a:pt x="197" y="983"/>
                  </a:lnTo>
                  <a:lnTo>
                    <a:pt x="201" y="989"/>
                  </a:lnTo>
                  <a:lnTo>
                    <a:pt x="207" y="995"/>
                  </a:lnTo>
                  <a:lnTo>
                    <a:pt x="212" y="1000"/>
                  </a:lnTo>
                  <a:lnTo>
                    <a:pt x="219" y="1004"/>
                  </a:lnTo>
                  <a:lnTo>
                    <a:pt x="226" y="1006"/>
                  </a:lnTo>
                  <a:lnTo>
                    <a:pt x="234" y="1009"/>
                  </a:lnTo>
                  <a:lnTo>
                    <a:pt x="239" y="1009"/>
                  </a:lnTo>
                  <a:lnTo>
                    <a:pt x="246" y="1009"/>
                  </a:lnTo>
                  <a:lnTo>
                    <a:pt x="252" y="1009"/>
                  </a:lnTo>
                  <a:lnTo>
                    <a:pt x="259" y="1010"/>
                  </a:lnTo>
                  <a:lnTo>
                    <a:pt x="265" y="1009"/>
                  </a:lnTo>
                  <a:lnTo>
                    <a:pt x="270" y="1008"/>
                  </a:lnTo>
                  <a:lnTo>
                    <a:pt x="275" y="1004"/>
                  </a:lnTo>
                  <a:lnTo>
                    <a:pt x="279" y="999"/>
                  </a:lnTo>
                  <a:lnTo>
                    <a:pt x="276" y="992"/>
                  </a:lnTo>
                  <a:lnTo>
                    <a:pt x="273" y="986"/>
                  </a:lnTo>
                  <a:lnTo>
                    <a:pt x="267" y="981"/>
                  </a:lnTo>
                  <a:lnTo>
                    <a:pt x="262" y="976"/>
                  </a:lnTo>
                  <a:lnTo>
                    <a:pt x="256" y="971"/>
                  </a:lnTo>
                  <a:lnTo>
                    <a:pt x="251" y="967"/>
                  </a:lnTo>
                  <a:lnTo>
                    <a:pt x="248" y="961"/>
                  </a:lnTo>
                  <a:lnTo>
                    <a:pt x="245" y="955"/>
                  </a:lnTo>
                  <a:lnTo>
                    <a:pt x="250" y="955"/>
                  </a:lnTo>
                  <a:lnTo>
                    <a:pt x="255" y="953"/>
                  </a:lnTo>
                  <a:lnTo>
                    <a:pt x="260" y="950"/>
                  </a:lnTo>
                  <a:lnTo>
                    <a:pt x="265" y="948"/>
                  </a:lnTo>
                  <a:lnTo>
                    <a:pt x="278" y="936"/>
                  </a:lnTo>
                  <a:lnTo>
                    <a:pt x="290" y="923"/>
                  </a:lnTo>
                  <a:lnTo>
                    <a:pt x="302" y="912"/>
                  </a:lnTo>
                  <a:lnTo>
                    <a:pt x="314" y="899"/>
                  </a:lnTo>
                  <a:lnTo>
                    <a:pt x="325" y="886"/>
                  </a:lnTo>
                  <a:lnTo>
                    <a:pt x="337" y="873"/>
                  </a:lnTo>
                  <a:lnTo>
                    <a:pt x="348" y="860"/>
                  </a:lnTo>
                  <a:lnTo>
                    <a:pt x="360" y="846"/>
                  </a:lnTo>
                  <a:lnTo>
                    <a:pt x="371" y="833"/>
                  </a:lnTo>
                  <a:lnTo>
                    <a:pt x="381" y="819"/>
                  </a:lnTo>
                  <a:lnTo>
                    <a:pt x="391" y="805"/>
                  </a:lnTo>
                  <a:lnTo>
                    <a:pt x="401" y="791"/>
                  </a:lnTo>
                  <a:lnTo>
                    <a:pt x="411" y="777"/>
                  </a:lnTo>
                  <a:lnTo>
                    <a:pt x="420" y="762"/>
                  </a:lnTo>
                  <a:lnTo>
                    <a:pt x="430" y="748"/>
                  </a:lnTo>
                  <a:lnTo>
                    <a:pt x="439" y="733"/>
                  </a:lnTo>
                  <a:lnTo>
                    <a:pt x="443" y="731"/>
                  </a:lnTo>
                  <a:lnTo>
                    <a:pt x="452" y="758"/>
                  </a:lnTo>
                  <a:lnTo>
                    <a:pt x="461" y="786"/>
                  </a:lnTo>
                  <a:lnTo>
                    <a:pt x="468" y="813"/>
                  </a:lnTo>
                  <a:lnTo>
                    <a:pt x="469" y="841"/>
                  </a:lnTo>
                  <a:lnTo>
                    <a:pt x="469" y="867"/>
                  </a:lnTo>
                  <a:lnTo>
                    <a:pt x="467" y="893"/>
                  </a:lnTo>
                  <a:lnTo>
                    <a:pt x="463" y="919"/>
                  </a:lnTo>
                  <a:lnTo>
                    <a:pt x="460" y="945"/>
                  </a:lnTo>
                  <a:lnTo>
                    <a:pt x="461" y="949"/>
                  </a:lnTo>
                  <a:lnTo>
                    <a:pt x="463" y="953"/>
                  </a:lnTo>
                  <a:lnTo>
                    <a:pt x="468" y="956"/>
                  </a:lnTo>
                  <a:lnTo>
                    <a:pt x="471" y="958"/>
                  </a:lnTo>
                  <a:lnTo>
                    <a:pt x="470" y="964"/>
                  </a:lnTo>
                  <a:lnTo>
                    <a:pt x="469" y="971"/>
                  </a:lnTo>
                  <a:lnTo>
                    <a:pt x="468" y="977"/>
                  </a:lnTo>
                  <a:lnTo>
                    <a:pt x="470" y="983"/>
                  </a:lnTo>
                  <a:lnTo>
                    <a:pt x="474" y="987"/>
                  </a:lnTo>
                  <a:lnTo>
                    <a:pt x="480" y="990"/>
                  </a:lnTo>
                  <a:lnTo>
                    <a:pt x="484" y="994"/>
                  </a:lnTo>
                  <a:lnTo>
                    <a:pt x="490" y="996"/>
                  </a:lnTo>
                  <a:lnTo>
                    <a:pt x="496" y="997"/>
                  </a:lnTo>
                  <a:lnTo>
                    <a:pt x="502" y="998"/>
                  </a:lnTo>
                  <a:lnTo>
                    <a:pt x="508" y="999"/>
                  </a:lnTo>
                  <a:lnTo>
                    <a:pt x="514" y="999"/>
                  </a:lnTo>
                  <a:lnTo>
                    <a:pt x="520" y="999"/>
                  </a:lnTo>
                  <a:lnTo>
                    <a:pt x="526" y="999"/>
                  </a:lnTo>
                  <a:lnTo>
                    <a:pt x="531" y="999"/>
                  </a:lnTo>
                  <a:lnTo>
                    <a:pt x="538" y="998"/>
                  </a:lnTo>
                  <a:lnTo>
                    <a:pt x="543" y="997"/>
                  </a:lnTo>
                  <a:lnTo>
                    <a:pt x="549" y="995"/>
                  </a:lnTo>
                  <a:lnTo>
                    <a:pt x="554" y="992"/>
                  </a:lnTo>
                  <a:lnTo>
                    <a:pt x="558" y="988"/>
                  </a:lnTo>
                  <a:lnTo>
                    <a:pt x="558" y="985"/>
                  </a:lnTo>
                  <a:lnTo>
                    <a:pt x="559" y="982"/>
                  </a:lnTo>
                  <a:lnTo>
                    <a:pt x="558" y="978"/>
                  </a:lnTo>
                  <a:lnTo>
                    <a:pt x="557" y="976"/>
                  </a:lnTo>
                  <a:lnTo>
                    <a:pt x="551" y="975"/>
                  </a:lnTo>
                  <a:lnTo>
                    <a:pt x="544" y="972"/>
                  </a:lnTo>
                  <a:lnTo>
                    <a:pt x="538" y="970"/>
                  </a:lnTo>
                  <a:lnTo>
                    <a:pt x="532" y="965"/>
                  </a:lnTo>
                  <a:lnTo>
                    <a:pt x="526" y="962"/>
                  </a:lnTo>
                  <a:lnTo>
                    <a:pt x="521" y="958"/>
                  </a:lnTo>
                  <a:lnTo>
                    <a:pt x="515" y="953"/>
                  </a:lnTo>
                  <a:lnTo>
                    <a:pt x="510" y="948"/>
                  </a:lnTo>
                  <a:lnTo>
                    <a:pt x="513" y="947"/>
                  </a:lnTo>
                  <a:lnTo>
                    <a:pt x="514" y="945"/>
                  </a:lnTo>
                  <a:lnTo>
                    <a:pt x="516" y="943"/>
                  </a:lnTo>
                  <a:lnTo>
                    <a:pt x="517" y="941"/>
                  </a:lnTo>
                  <a:lnTo>
                    <a:pt x="526" y="913"/>
                  </a:lnTo>
                  <a:lnTo>
                    <a:pt x="534" y="884"/>
                  </a:lnTo>
                  <a:lnTo>
                    <a:pt x="540" y="855"/>
                  </a:lnTo>
                  <a:lnTo>
                    <a:pt x="546" y="826"/>
                  </a:lnTo>
                  <a:lnTo>
                    <a:pt x="552" y="790"/>
                  </a:lnTo>
                  <a:lnTo>
                    <a:pt x="555" y="752"/>
                  </a:lnTo>
                  <a:lnTo>
                    <a:pt x="556" y="713"/>
                  </a:lnTo>
                  <a:lnTo>
                    <a:pt x="555" y="675"/>
                  </a:lnTo>
                  <a:lnTo>
                    <a:pt x="563" y="672"/>
                  </a:lnTo>
                  <a:lnTo>
                    <a:pt x="569" y="669"/>
                  </a:lnTo>
                  <a:lnTo>
                    <a:pt x="576" y="664"/>
                  </a:lnTo>
                  <a:lnTo>
                    <a:pt x="581" y="659"/>
                  </a:lnTo>
                  <a:lnTo>
                    <a:pt x="593" y="626"/>
                  </a:lnTo>
                  <a:lnTo>
                    <a:pt x="598" y="591"/>
                  </a:lnTo>
                  <a:lnTo>
                    <a:pt x="599" y="557"/>
                  </a:lnTo>
                  <a:lnTo>
                    <a:pt x="597" y="522"/>
                  </a:lnTo>
                  <a:lnTo>
                    <a:pt x="605" y="523"/>
                  </a:lnTo>
                  <a:lnTo>
                    <a:pt x="611" y="523"/>
                  </a:lnTo>
                  <a:lnTo>
                    <a:pt x="619" y="523"/>
                  </a:lnTo>
                  <a:lnTo>
                    <a:pt x="626" y="523"/>
                  </a:lnTo>
                  <a:lnTo>
                    <a:pt x="633" y="523"/>
                  </a:lnTo>
                  <a:lnTo>
                    <a:pt x="640" y="522"/>
                  </a:lnTo>
                  <a:lnTo>
                    <a:pt x="647" y="522"/>
                  </a:lnTo>
                  <a:lnTo>
                    <a:pt x="654" y="522"/>
                  </a:lnTo>
                  <a:lnTo>
                    <a:pt x="660" y="528"/>
                  </a:lnTo>
                  <a:lnTo>
                    <a:pt x="665" y="530"/>
                  </a:lnTo>
                  <a:lnTo>
                    <a:pt x="672" y="531"/>
                  </a:lnTo>
                  <a:lnTo>
                    <a:pt x="678" y="531"/>
                  </a:lnTo>
                  <a:lnTo>
                    <a:pt x="684" y="530"/>
                  </a:lnTo>
                  <a:lnTo>
                    <a:pt x="692" y="528"/>
                  </a:lnTo>
                  <a:lnTo>
                    <a:pt x="699" y="525"/>
                  </a:lnTo>
                  <a:lnTo>
                    <a:pt x="705" y="524"/>
                  </a:lnTo>
                  <a:lnTo>
                    <a:pt x="711" y="525"/>
                  </a:lnTo>
                  <a:lnTo>
                    <a:pt x="717" y="524"/>
                  </a:lnTo>
                  <a:lnTo>
                    <a:pt x="723" y="522"/>
                  </a:lnTo>
                  <a:lnTo>
                    <a:pt x="729" y="519"/>
                  </a:lnTo>
                  <a:lnTo>
                    <a:pt x="730" y="517"/>
                  </a:lnTo>
                  <a:lnTo>
                    <a:pt x="732" y="515"/>
                  </a:lnTo>
                  <a:lnTo>
                    <a:pt x="733" y="513"/>
                  </a:lnTo>
                  <a:lnTo>
                    <a:pt x="733" y="509"/>
                  </a:lnTo>
                  <a:lnTo>
                    <a:pt x="743" y="509"/>
                  </a:lnTo>
                  <a:lnTo>
                    <a:pt x="752" y="508"/>
                  </a:lnTo>
                  <a:lnTo>
                    <a:pt x="762" y="507"/>
                  </a:lnTo>
                  <a:lnTo>
                    <a:pt x="772" y="506"/>
                  </a:lnTo>
                  <a:lnTo>
                    <a:pt x="782" y="506"/>
                  </a:lnTo>
                  <a:lnTo>
                    <a:pt x="791" y="505"/>
                  </a:lnTo>
                  <a:lnTo>
                    <a:pt x="801" y="504"/>
                  </a:lnTo>
                  <a:lnTo>
                    <a:pt x="811" y="503"/>
                  </a:lnTo>
                  <a:lnTo>
                    <a:pt x="817" y="502"/>
                  </a:lnTo>
                  <a:lnTo>
                    <a:pt x="824" y="501"/>
                  </a:lnTo>
                  <a:lnTo>
                    <a:pt x="831" y="501"/>
                  </a:lnTo>
                  <a:lnTo>
                    <a:pt x="838" y="501"/>
                  </a:lnTo>
                  <a:lnTo>
                    <a:pt x="845" y="501"/>
                  </a:lnTo>
                  <a:lnTo>
                    <a:pt x="852" y="501"/>
                  </a:lnTo>
                  <a:lnTo>
                    <a:pt x="858" y="499"/>
                  </a:lnTo>
                  <a:lnTo>
                    <a:pt x="865" y="496"/>
                  </a:lnTo>
                  <a:lnTo>
                    <a:pt x="876" y="482"/>
                  </a:lnTo>
                  <a:lnTo>
                    <a:pt x="886" y="467"/>
                  </a:lnTo>
                  <a:lnTo>
                    <a:pt x="893" y="451"/>
                  </a:lnTo>
                  <a:lnTo>
                    <a:pt x="897" y="434"/>
                  </a:lnTo>
                  <a:lnTo>
                    <a:pt x="900" y="415"/>
                  </a:lnTo>
                  <a:lnTo>
                    <a:pt x="903" y="397"/>
                  </a:lnTo>
                  <a:lnTo>
                    <a:pt x="906" y="379"/>
                  </a:lnTo>
                  <a:lnTo>
                    <a:pt x="909" y="362"/>
                  </a:lnTo>
                  <a:lnTo>
                    <a:pt x="910" y="314"/>
                  </a:lnTo>
                  <a:lnTo>
                    <a:pt x="910" y="268"/>
                  </a:lnTo>
                  <a:lnTo>
                    <a:pt x="904" y="222"/>
                  </a:lnTo>
                  <a:lnTo>
                    <a:pt x="894" y="177"/>
                  </a:lnTo>
                  <a:lnTo>
                    <a:pt x="888" y="164"/>
                  </a:lnTo>
                  <a:lnTo>
                    <a:pt x="881" y="151"/>
                  </a:lnTo>
                  <a:lnTo>
                    <a:pt x="874" y="138"/>
                  </a:lnTo>
                  <a:lnTo>
                    <a:pt x="866" y="125"/>
                  </a:lnTo>
                  <a:lnTo>
                    <a:pt x="856" y="115"/>
                  </a:lnTo>
                  <a:lnTo>
                    <a:pt x="844" y="105"/>
                  </a:lnTo>
                  <a:lnTo>
                    <a:pt x="831" y="99"/>
                  </a:lnTo>
                  <a:lnTo>
                    <a:pt x="816" y="96"/>
                  </a:lnTo>
                  <a:lnTo>
                    <a:pt x="800" y="99"/>
                  </a:lnTo>
                  <a:lnTo>
                    <a:pt x="785" y="103"/>
                  </a:lnTo>
                  <a:lnTo>
                    <a:pt x="770" y="106"/>
                  </a:lnTo>
                  <a:lnTo>
                    <a:pt x="754" y="109"/>
                  </a:lnTo>
                  <a:lnTo>
                    <a:pt x="738" y="112"/>
                  </a:lnTo>
                  <a:lnTo>
                    <a:pt x="723" y="116"/>
                  </a:lnTo>
                  <a:lnTo>
                    <a:pt x="708" y="120"/>
                  </a:lnTo>
                  <a:lnTo>
                    <a:pt x="693" y="124"/>
                  </a:lnTo>
                  <a:lnTo>
                    <a:pt x="677" y="128"/>
                  </a:lnTo>
                  <a:lnTo>
                    <a:pt x="662" y="133"/>
                  </a:lnTo>
                  <a:lnTo>
                    <a:pt x="647" y="137"/>
                  </a:lnTo>
                  <a:lnTo>
                    <a:pt x="633" y="142"/>
                  </a:lnTo>
                  <a:lnTo>
                    <a:pt x="618" y="147"/>
                  </a:lnTo>
                  <a:lnTo>
                    <a:pt x="603" y="151"/>
                  </a:lnTo>
                  <a:lnTo>
                    <a:pt x="587" y="157"/>
                  </a:lnTo>
                  <a:lnTo>
                    <a:pt x="572" y="162"/>
                  </a:lnTo>
                  <a:lnTo>
                    <a:pt x="564" y="163"/>
                  </a:lnTo>
                  <a:lnTo>
                    <a:pt x="556" y="166"/>
                  </a:lnTo>
                  <a:lnTo>
                    <a:pt x="552" y="171"/>
                  </a:lnTo>
                  <a:lnTo>
                    <a:pt x="548" y="176"/>
                  </a:lnTo>
                  <a:lnTo>
                    <a:pt x="544" y="184"/>
                  </a:lnTo>
                  <a:lnTo>
                    <a:pt x="541" y="190"/>
                  </a:lnTo>
                  <a:lnTo>
                    <a:pt x="538" y="198"/>
                  </a:lnTo>
                  <a:lnTo>
                    <a:pt x="534" y="204"/>
                  </a:lnTo>
                  <a:lnTo>
                    <a:pt x="527" y="199"/>
                  </a:lnTo>
                  <a:lnTo>
                    <a:pt x="521" y="195"/>
                  </a:lnTo>
                  <a:lnTo>
                    <a:pt x="513" y="192"/>
                  </a:lnTo>
                  <a:lnTo>
                    <a:pt x="507" y="189"/>
                  </a:lnTo>
                  <a:lnTo>
                    <a:pt x="499" y="187"/>
                  </a:lnTo>
                  <a:lnTo>
                    <a:pt x="493" y="184"/>
                  </a:lnTo>
                  <a:lnTo>
                    <a:pt x="485" y="180"/>
                  </a:lnTo>
                  <a:lnTo>
                    <a:pt x="479" y="176"/>
                  </a:lnTo>
                  <a:lnTo>
                    <a:pt x="482" y="173"/>
                  </a:lnTo>
                  <a:lnTo>
                    <a:pt x="484" y="170"/>
                  </a:lnTo>
                  <a:lnTo>
                    <a:pt x="486" y="166"/>
                  </a:lnTo>
                  <a:lnTo>
                    <a:pt x="490" y="165"/>
                  </a:lnTo>
                  <a:lnTo>
                    <a:pt x="500" y="160"/>
                  </a:lnTo>
                  <a:lnTo>
                    <a:pt x="507" y="151"/>
                  </a:lnTo>
                  <a:lnTo>
                    <a:pt x="510" y="142"/>
                  </a:lnTo>
                  <a:lnTo>
                    <a:pt x="512" y="131"/>
                  </a:lnTo>
                  <a:lnTo>
                    <a:pt x="509" y="116"/>
                  </a:lnTo>
                  <a:lnTo>
                    <a:pt x="508" y="101"/>
                  </a:lnTo>
                  <a:lnTo>
                    <a:pt x="505" y="87"/>
                  </a:lnTo>
                  <a:lnTo>
                    <a:pt x="499" y="74"/>
                  </a:lnTo>
                  <a:lnTo>
                    <a:pt x="501" y="70"/>
                  </a:lnTo>
                  <a:lnTo>
                    <a:pt x="501" y="56"/>
                  </a:lnTo>
                  <a:lnTo>
                    <a:pt x="499" y="43"/>
                  </a:lnTo>
                  <a:lnTo>
                    <a:pt x="493" y="32"/>
                  </a:lnTo>
                  <a:lnTo>
                    <a:pt x="486" y="21"/>
                  </a:lnTo>
                  <a:lnTo>
                    <a:pt x="482" y="15"/>
                  </a:lnTo>
                  <a:lnTo>
                    <a:pt x="476" y="11"/>
                  </a:lnTo>
                  <a:lnTo>
                    <a:pt x="471" y="7"/>
                  </a:lnTo>
                  <a:lnTo>
                    <a:pt x="465" y="5"/>
                  </a:lnTo>
                  <a:lnTo>
                    <a:pt x="458" y="2"/>
                  </a:lnTo>
                  <a:lnTo>
                    <a:pt x="453" y="1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28" y="5"/>
                  </a:lnTo>
                  <a:lnTo>
                    <a:pt x="417" y="10"/>
                  </a:lnTo>
                  <a:lnTo>
                    <a:pt x="406" y="16"/>
                  </a:lnTo>
                  <a:lnTo>
                    <a:pt x="397" y="24"/>
                  </a:lnTo>
                  <a:lnTo>
                    <a:pt x="389" y="33"/>
                  </a:lnTo>
                  <a:lnTo>
                    <a:pt x="383" y="42"/>
                  </a:lnTo>
                  <a:lnTo>
                    <a:pt x="378" y="54"/>
                  </a:lnTo>
                  <a:lnTo>
                    <a:pt x="378" y="66"/>
                  </a:lnTo>
                  <a:lnTo>
                    <a:pt x="380" y="83"/>
                  </a:lnTo>
                  <a:lnTo>
                    <a:pt x="384" y="101"/>
                  </a:lnTo>
                  <a:lnTo>
                    <a:pt x="387" y="119"/>
                  </a:lnTo>
                  <a:lnTo>
                    <a:pt x="390" y="136"/>
                  </a:lnTo>
                  <a:lnTo>
                    <a:pt x="392" y="139"/>
                  </a:lnTo>
                  <a:lnTo>
                    <a:pt x="393" y="144"/>
                  </a:lnTo>
                  <a:lnTo>
                    <a:pt x="394" y="148"/>
                  </a:lnTo>
                  <a:lnTo>
                    <a:pt x="393" y="151"/>
                  </a:lnTo>
                  <a:lnTo>
                    <a:pt x="384" y="154"/>
                  </a:lnTo>
                  <a:lnTo>
                    <a:pt x="375" y="159"/>
                  </a:lnTo>
                  <a:lnTo>
                    <a:pt x="365" y="163"/>
                  </a:lnTo>
                  <a:lnTo>
                    <a:pt x="357" y="169"/>
                  </a:lnTo>
                  <a:lnTo>
                    <a:pt x="348" y="173"/>
                  </a:lnTo>
                  <a:lnTo>
                    <a:pt x="338" y="178"/>
                  </a:lnTo>
                  <a:lnTo>
                    <a:pt x="330" y="183"/>
                  </a:lnTo>
                  <a:lnTo>
                    <a:pt x="320" y="186"/>
                  </a:lnTo>
                  <a:lnTo>
                    <a:pt x="312" y="188"/>
                  </a:lnTo>
                  <a:lnTo>
                    <a:pt x="305" y="190"/>
                  </a:lnTo>
                  <a:lnTo>
                    <a:pt x="298" y="192"/>
                  </a:lnTo>
                  <a:lnTo>
                    <a:pt x="291" y="195"/>
                  </a:lnTo>
                  <a:lnTo>
                    <a:pt x="284" y="200"/>
                  </a:lnTo>
                  <a:lnTo>
                    <a:pt x="278" y="204"/>
                  </a:lnTo>
                  <a:lnTo>
                    <a:pt x="273" y="209"/>
                  </a:lnTo>
                  <a:lnTo>
                    <a:pt x="268" y="216"/>
                  </a:lnTo>
                  <a:lnTo>
                    <a:pt x="242" y="229"/>
                  </a:lnTo>
                  <a:lnTo>
                    <a:pt x="216" y="244"/>
                  </a:lnTo>
                  <a:lnTo>
                    <a:pt x="192" y="259"/>
                  </a:lnTo>
                  <a:lnTo>
                    <a:pt x="168" y="276"/>
                  </a:lnTo>
                  <a:lnTo>
                    <a:pt x="146" y="296"/>
                  </a:lnTo>
                  <a:lnTo>
                    <a:pt x="128" y="317"/>
                  </a:lnTo>
                  <a:lnTo>
                    <a:pt x="113" y="341"/>
                  </a:lnTo>
                  <a:lnTo>
                    <a:pt x="102" y="368"/>
                  </a:lnTo>
                  <a:lnTo>
                    <a:pt x="104" y="386"/>
                  </a:lnTo>
                  <a:lnTo>
                    <a:pt x="109" y="404"/>
                  </a:lnTo>
                  <a:lnTo>
                    <a:pt x="116" y="420"/>
                  </a:lnTo>
                  <a:lnTo>
                    <a:pt x="126" y="435"/>
                  </a:lnTo>
                  <a:lnTo>
                    <a:pt x="137" y="450"/>
                  </a:lnTo>
                  <a:lnTo>
                    <a:pt x="147" y="464"/>
                  </a:lnTo>
                  <a:lnTo>
                    <a:pt x="159" y="478"/>
                  </a:lnTo>
                  <a:lnTo>
                    <a:pt x="171" y="492"/>
                  </a:lnTo>
                  <a:lnTo>
                    <a:pt x="218" y="451"/>
                  </a:lnTo>
                  <a:lnTo>
                    <a:pt x="208" y="436"/>
                  </a:lnTo>
                  <a:lnTo>
                    <a:pt x="202" y="420"/>
                  </a:lnTo>
                  <a:lnTo>
                    <a:pt x="198" y="404"/>
                  </a:lnTo>
                  <a:lnTo>
                    <a:pt x="195" y="387"/>
                  </a:lnTo>
                  <a:lnTo>
                    <a:pt x="205" y="381"/>
                  </a:lnTo>
                  <a:lnTo>
                    <a:pt x="214" y="376"/>
                  </a:lnTo>
                  <a:lnTo>
                    <a:pt x="225" y="370"/>
                  </a:lnTo>
                  <a:lnTo>
                    <a:pt x="236" y="367"/>
                  </a:lnTo>
                  <a:lnTo>
                    <a:pt x="247" y="364"/>
                  </a:lnTo>
                  <a:lnTo>
                    <a:pt x="259" y="363"/>
                  </a:lnTo>
                  <a:lnTo>
                    <a:pt x="271" y="362"/>
                  </a:lnTo>
                  <a:lnTo>
                    <a:pt x="283" y="363"/>
                  </a:lnTo>
                  <a:lnTo>
                    <a:pt x="290" y="371"/>
                  </a:lnTo>
                  <a:lnTo>
                    <a:pt x="296" y="380"/>
                  </a:lnTo>
                  <a:lnTo>
                    <a:pt x="303" y="389"/>
                  </a:lnTo>
                  <a:lnTo>
                    <a:pt x="309" y="397"/>
                  </a:lnTo>
                  <a:lnTo>
                    <a:pt x="297" y="404"/>
                  </a:lnTo>
                  <a:lnTo>
                    <a:pt x="286" y="409"/>
                  </a:lnTo>
                  <a:lnTo>
                    <a:pt x="274" y="415"/>
                  </a:lnTo>
                  <a:lnTo>
                    <a:pt x="261" y="421"/>
                  </a:lnTo>
                  <a:lnTo>
                    <a:pt x="249" y="427"/>
                  </a:lnTo>
                  <a:lnTo>
                    <a:pt x="237" y="435"/>
                  </a:lnTo>
                  <a:lnTo>
                    <a:pt x="226" y="442"/>
                  </a:lnTo>
                  <a:lnTo>
                    <a:pt x="215" y="451"/>
                  </a:lnTo>
                  <a:lnTo>
                    <a:pt x="169" y="491"/>
                  </a:lnTo>
                  <a:lnTo>
                    <a:pt x="151" y="509"/>
                  </a:lnTo>
                  <a:lnTo>
                    <a:pt x="131" y="527"/>
                  </a:lnTo>
                  <a:lnTo>
                    <a:pt x="112" y="544"/>
                  </a:lnTo>
                  <a:lnTo>
                    <a:pt x="92" y="560"/>
                  </a:lnTo>
                  <a:lnTo>
                    <a:pt x="72" y="576"/>
                  </a:lnTo>
                  <a:lnTo>
                    <a:pt x="52" y="591"/>
                  </a:lnTo>
                  <a:lnTo>
                    <a:pt x="30" y="607"/>
                  </a:lnTo>
                  <a:lnTo>
                    <a:pt x="8" y="623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355" y="1732"/>
              <a:ext cx="106" cy="195"/>
            </a:xfrm>
            <a:custGeom>
              <a:avLst/>
              <a:gdLst>
                <a:gd name="T0" fmla="*/ 92 w 106"/>
                <a:gd name="T1" fmla="*/ 48 h 195"/>
                <a:gd name="T2" fmla="*/ 84 w 106"/>
                <a:gd name="T3" fmla="*/ 54 h 195"/>
                <a:gd name="T4" fmla="*/ 85 w 106"/>
                <a:gd name="T5" fmla="*/ 57 h 195"/>
                <a:gd name="T6" fmla="*/ 93 w 106"/>
                <a:gd name="T7" fmla="*/ 54 h 195"/>
                <a:gd name="T8" fmla="*/ 98 w 106"/>
                <a:gd name="T9" fmla="*/ 56 h 195"/>
                <a:gd name="T10" fmla="*/ 98 w 106"/>
                <a:gd name="T11" fmla="*/ 61 h 195"/>
                <a:gd name="T12" fmla="*/ 87 w 106"/>
                <a:gd name="T13" fmla="*/ 67 h 195"/>
                <a:gd name="T14" fmla="*/ 90 w 106"/>
                <a:gd name="T15" fmla="*/ 72 h 195"/>
                <a:gd name="T16" fmla="*/ 97 w 106"/>
                <a:gd name="T17" fmla="*/ 72 h 195"/>
                <a:gd name="T18" fmla="*/ 104 w 106"/>
                <a:gd name="T19" fmla="*/ 98 h 195"/>
                <a:gd name="T20" fmla="*/ 106 w 106"/>
                <a:gd name="T21" fmla="*/ 126 h 195"/>
                <a:gd name="T22" fmla="*/ 103 w 106"/>
                <a:gd name="T23" fmla="*/ 138 h 195"/>
                <a:gd name="T24" fmla="*/ 98 w 106"/>
                <a:gd name="T25" fmla="*/ 149 h 195"/>
                <a:gd name="T26" fmla="*/ 87 w 106"/>
                <a:gd name="T27" fmla="*/ 154 h 195"/>
                <a:gd name="T28" fmla="*/ 76 w 106"/>
                <a:gd name="T29" fmla="*/ 158 h 195"/>
                <a:gd name="T30" fmla="*/ 64 w 106"/>
                <a:gd name="T31" fmla="*/ 162 h 195"/>
                <a:gd name="T32" fmla="*/ 52 w 106"/>
                <a:gd name="T33" fmla="*/ 163 h 195"/>
                <a:gd name="T34" fmla="*/ 52 w 106"/>
                <a:gd name="T35" fmla="*/ 167 h 195"/>
                <a:gd name="T36" fmla="*/ 57 w 106"/>
                <a:gd name="T37" fmla="*/ 171 h 195"/>
                <a:gd name="T38" fmla="*/ 62 w 106"/>
                <a:gd name="T39" fmla="*/ 182 h 195"/>
                <a:gd name="T40" fmla="*/ 60 w 106"/>
                <a:gd name="T41" fmla="*/ 194 h 195"/>
                <a:gd name="T42" fmla="*/ 55 w 106"/>
                <a:gd name="T43" fmla="*/ 195 h 195"/>
                <a:gd name="T44" fmla="*/ 50 w 106"/>
                <a:gd name="T45" fmla="*/ 193 h 195"/>
                <a:gd name="T46" fmla="*/ 36 w 106"/>
                <a:gd name="T47" fmla="*/ 188 h 195"/>
                <a:gd name="T48" fmla="*/ 23 w 106"/>
                <a:gd name="T49" fmla="*/ 180 h 195"/>
                <a:gd name="T50" fmla="*/ 14 w 106"/>
                <a:gd name="T51" fmla="*/ 169 h 195"/>
                <a:gd name="T52" fmla="*/ 7 w 106"/>
                <a:gd name="T53" fmla="*/ 155 h 195"/>
                <a:gd name="T54" fmla="*/ 4 w 106"/>
                <a:gd name="T55" fmla="*/ 137 h 195"/>
                <a:gd name="T56" fmla="*/ 0 w 106"/>
                <a:gd name="T57" fmla="*/ 117 h 195"/>
                <a:gd name="T58" fmla="*/ 9 w 106"/>
                <a:gd name="T59" fmla="*/ 127 h 195"/>
                <a:gd name="T60" fmla="*/ 22 w 106"/>
                <a:gd name="T61" fmla="*/ 130 h 195"/>
                <a:gd name="T62" fmla="*/ 10 w 106"/>
                <a:gd name="T63" fmla="*/ 118 h 195"/>
                <a:gd name="T64" fmla="*/ 5 w 106"/>
                <a:gd name="T65" fmla="*/ 104 h 195"/>
                <a:gd name="T66" fmla="*/ 7 w 106"/>
                <a:gd name="T67" fmla="*/ 101 h 195"/>
                <a:gd name="T68" fmla="*/ 9 w 106"/>
                <a:gd name="T69" fmla="*/ 98 h 195"/>
                <a:gd name="T70" fmla="*/ 15 w 106"/>
                <a:gd name="T71" fmla="*/ 98 h 195"/>
                <a:gd name="T72" fmla="*/ 18 w 106"/>
                <a:gd name="T73" fmla="*/ 96 h 195"/>
                <a:gd name="T74" fmla="*/ 11 w 106"/>
                <a:gd name="T75" fmla="*/ 94 h 195"/>
                <a:gd name="T76" fmla="*/ 5 w 106"/>
                <a:gd name="T77" fmla="*/ 95 h 195"/>
                <a:gd name="T78" fmla="*/ 3 w 106"/>
                <a:gd name="T79" fmla="*/ 95 h 195"/>
                <a:gd name="T80" fmla="*/ 11 w 106"/>
                <a:gd name="T81" fmla="*/ 90 h 195"/>
                <a:gd name="T82" fmla="*/ 16 w 106"/>
                <a:gd name="T83" fmla="*/ 86 h 195"/>
                <a:gd name="T84" fmla="*/ 18 w 106"/>
                <a:gd name="T85" fmla="*/ 85 h 195"/>
                <a:gd name="T86" fmla="*/ 15 w 106"/>
                <a:gd name="T87" fmla="*/ 83 h 195"/>
                <a:gd name="T88" fmla="*/ 10 w 106"/>
                <a:gd name="T89" fmla="*/ 81 h 195"/>
                <a:gd name="T90" fmla="*/ 13 w 106"/>
                <a:gd name="T91" fmla="*/ 74 h 195"/>
                <a:gd name="T92" fmla="*/ 9 w 106"/>
                <a:gd name="T93" fmla="*/ 54 h 195"/>
                <a:gd name="T94" fmla="*/ 10 w 106"/>
                <a:gd name="T95" fmla="*/ 35 h 195"/>
                <a:gd name="T96" fmla="*/ 18 w 106"/>
                <a:gd name="T97" fmla="*/ 25 h 195"/>
                <a:gd name="T98" fmla="*/ 27 w 106"/>
                <a:gd name="T99" fmla="*/ 17 h 195"/>
                <a:gd name="T100" fmla="*/ 36 w 106"/>
                <a:gd name="T101" fmla="*/ 14 h 195"/>
                <a:gd name="T102" fmla="*/ 47 w 106"/>
                <a:gd name="T103" fmla="*/ 12 h 195"/>
                <a:gd name="T104" fmla="*/ 57 w 106"/>
                <a:gd name="T105" fmla="*/ 7 h 195"/>
                <a:gd name="T106" fmla="*/ 60 w 106"/>
                <a:gd name="T107" fmla="*/ 0 h 195"/>
                <a:gd name="T108" fmla="*/ 74 w 106"/>
                <a:gd name="T109" fmla="*/ 7 h 195"/>
                <a:gd name="T110" fmla="*/ 85 w 106"/>
                <a:gd name="T111" fmla="*/ 19 h 195"/>
                <a:gd name="T112" fmla="*/ 92 w 106"/>
                <a:gd name="T113" fmla="*/ 33 h 195"/>
                <a:gd name="T114" fmla="*/ 97 w 106"/>
                <a:gd name="T115" fmla="*/ 4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" h="195">
                  <a:moveTo>
                    <a:pt x="97" y="48"/>
                  </a:moveTo>
                  <a:lnTo>
                    <a:pt x="92" y="48"/>
                  </a:lnTo>
                  <a:lnTo>
                    <a:pt x="87" y="50"/>
                  </a:lnTo>
                  <a:lnTo>
                    <a:pt x="84" y="54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89" y="56"/>
                  </a:lnTo>
                  <a:lnTo>
                    <a:pt x="93" y="54"/>
                  </a:lnTo>
                  <a:lnTo>
                    <a:pt x="98" y="53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8" y="61"/>
                  </a:lnTo>
                  <a:lnTo>
                    <a:pt x="97" y="63"/>
                  </a:lnTo>
                  <a:lnTo>
                    <a:pt x="87" y="67"/>
                  </a:lnTo>
                  <a:lnTo>
                    <a:pt x="88" y="70"/>
                  </a:lnTo>
                  <a:lnTo>
                    <a:pt x="90" y="72"/>
                  </a:lnTo>
                  <a:lnTo>
                    <a:pt x="93" y="72"/>
                  </a:lnTo>
                  <a:lnTo>
                    <a:pt x="97" y="72"/>
                  </a:lnTo>
                  <a:lnTo>
                    <a:pt x="103" y="84"/>
                  </a:lnTo>
                  <a:lnTo>
                    <a:pt x="104" y="98"/>
                  </a:lnTo>
                  <a:lnTo>
                    <a:pt x="104" y="112"/>
                  </a:lnTo>
                  <a:lnTo>
                    <a:pt x="106" y="126"/>
                  </a:lnTo>
                  <a:lnTo>
                    <a:pt x="105" y="131"/>
                  </a:lnTo>
                  <a:lnTo>
                    <a:pt x="103" y="138"/>
                  </a:lnTo>
                  <a:lnTo>
                    <a:pt x="101" y="143"/>
                  </a:lnTo>
                  <a:lnTo>
                    <a:pt x="98" y="149"/>
                  </a:lnTo>
                  <a:lnTo>
                    <a:pt x="92" y="152"/>
                  </a:lnTo>
                  <a:lnTo>
                    <a:pt x="87" y="154"/>
                  </a:lnTo>
                  <a:lnTo>
                    <a:pt x="82" y="157"/>
                  </a:lnTo>
                  <a:lnTo>
                    <a:pt x="76" y="158"/>
                  </a:lnTo>
                  <a:lnTo>
                    <a:pt x="71" y="160"/>
                  </a:lnTo>
                  <a:lnTo>
                    <a:pt x="64" y="162"/>
                  </a:lnTo>
                  <a:lnTo>
                    <a:pt x="59" y="163"/>
                  </a:lnTo>
                  <a:lnTo>
                    <a:pt x="52" y="163"/>
                  </a:lnTo>
                  <a:lnTo>
                    <a:pt x="51" y="165"/>
                  </a:lnTo>
                  <a:lnTo>
                    <a:pt x="52" y="167"/>
                  </a:lnTo>
                  <a:lnTo>
                    <a:pt x="55" y="169"/>
                  </a:lnTo>
                  <a:lnTo>
                    <a:pt x="57" y="171"/>
                  </a:lnTo>
                  <a:lnTo>
                    <a:pt x="60" y="177"/>
                  </a:lnTo>
                  <a:lnTo>
                    <a:pt x="62" y="182"/>
                  </a:lnTo>
                  <a:lnTo>
                    <a:pt x="62" y="188"/>
                  </a:lnTo>
                  <a:lnTo>
                    <a:pt x="60" y="194"/>
                  </a:lnTo>
                  <a:lnTo>
                    <a:pt x="58" y="195"/>
                  </a:lnTo>
                  <a:lnTo>
                    <a:pt x="55" y="195"/>
                  </a:lnTo>
                  <a:lnTo>
                    <a:pt x="52" y="194"/>
                  </a:lnTo>
                  <a:lnTo>
                    <a:pt x="50" y="193"/>
                  </a:lnTo>
                  <a:lnTo>
                    <a:pt x="44" y="191"/>
                  </a:lnTo>
                  <a:lnTo>
                    <a:pt x="36" y="188"/>
                  </a:lnTo>
                  <a:lnTo>
                    <a:pt x="30" y="185"/>
                  </a:lnTo>
                  <a:lnTo>
                    <a:pt x="23" y="180"/>
                  </a:lnTo>
                  <a:lnTo>
                    <a:pt x="18" y="176"/>
                  </a:lnTo>
                  <a:lnTo>
                    <a:pt x="14" y="169"/>
                  </a:lnTo>
                  <a:lnTo>
                    <a:pt x="9" y="163"/>
                  </a:lnTo>
                  <a:lnTo>
                    <a:pt x="7" y="155"/>
                  </a:lnTo>
                  <a:lnTo>
                    <a:pt x="6" y="146"/>
                  </a:lnTo>
                  <a:lnTo>
                    <a:pt x="4" y="137"/>
                  </a:lnTo>
                  <a:lnTo>
                    <a:pt x="2" y="127"/>
                  </a:lnTo>
                  <a:lnTo>
                    <a:pt x="0" y="117"/>
                  </a:lnTo>
                  <a:lnTo>
                    <a:pt x="4" y="123"/>
                  </a:lnTo>
                  <a:lnTo>
                    <a:pt x="9" y="127"/>
                  </a:lnTo>
                  <a:lnTo>
                    <a:pt x="16" y="130"/>
                  </a:lnTo>
                  <a:lnTo>
                    <a:pt x="22" y="130"/>
                  </a:lnTo>
                  <a:lnTo>
                    <a:pt x="17" y="125"/>
                  </a:lnTo>
                  <a:lnTo>
                    <a:pt x="10" y="118"/>
                  </a:lnTo>
                  <a:lnTo>
                    <a:pt x="7" y="112"/>
                  </a:lnTo>
                  <a:lnTo>
                    <a:pt x="5" y="104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8" y="96"/>
                  </a:lnTo>
                  <a:lnTo>
                    <a:pt x="15" y="95"/>
                  </a:lnTo>
                  <a:lnTo>
                    <a:pt x="11" y="94"/>
                  </a:lnTo>
                  <a:lnTo>
                    <a:pt x="8" y="94"/>
                  </a:lnTo>
                  <a:lnTo>
                    <a:pt x="5" y="95"/>
                  </a:lnTo>
                  <a:lnTo>
                    <a:pt x="1" y="98"/>
                  </a:lnTo>
                  <a:lnTo>
                    <a:pt x="3" y="95"/>
                  </a:lnTo>
                  <a:lnTo>
                    <a:pt x="7" y="92"/>
                  </a:lnTo>
                  <a:lnTo>
                    <a:pt x="11" y="90"/>
                  </a:lnTo>
                  <a:lnTo>
                    <a:pt x="16" y="87"/>
                  </a:lnTo>
                  <a:lnTo>
                    <a:pt x="16" y="86"/>
                  </a:lnTo>
                  <a:lnTo>
                    <a:pt x="17" y="85"/>
                  </a:lnTo>
                  <a:lnTo>
                    <a:pt x="18" y="85"/>
                  </a:lnTo>
                  <a:lnTo>
                    <a:pt x="18" y="84"/>
                  </a:lnTo>
                  <a:lnTo>
                    <a:pt x="15" y="83"/>
                  </a:lnTo>
                  <a:lnTo>
                    <a:pt x="13" y="82"/>
                  </a:lnTo>
                  <a:lnTo>
                    <a:pt x="10" y="81"/>
                  </a:lnTo>
                  <a:lnTo>
                    <a:pt x="7" y="82"/>
                  </a:lnTo>
                  <a:lnTo>
                    <a:pt x="13" y="74"/>
                  </a:lnTo>
                  <a:lnTo>
                    <a:pt x="13" y="64"/>
                  </a:lnTo>
                  <a:lnTo>
                    <a:pt x="9" y="54"/>
                  </a:lnTo>
                  <a:lnTo>
                    <a:pt x="9" y="42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18" y="25"/>
                  </a:lnTo>
                  <a:lnTo>
                    <a:pt x="22" y="20"/>
                  </a:lnTo>
                  <a:lnTo>
                    <a:pt x="27" y="17"/>
                  </a:lnTo>
                  <a:lnTo>
                    <a:pt x="32" y="15"/>
                  </a:lnTo>
                  <a:lnTo>
                    <a:pt x="36" y="14"/>
                  </a:lnTo>
                  <a:lnTo>
                    <a:pt x="42" y="13"/>
                  </a:lnTo>
                  <a:lnTo>
                    <a:pt x="47" y="12"/>
                  </a:lnTo>
                  <a:lnTo>
                    <a:pt x="52" y="9"/>
                  </a:lnTo>
                  <a:lnTo>
                    <a:pt x="57" y="7"/>
                  </a:lnTo>
                  <a:lnTo>
                    <a:pt x="61" y="3"/>
                  </a:lnTo>
                  <a:lnTo>
                    <a:pt x="60" y="0"/>
                  </a:lnTo>
                  <a:lnTo>
                    <a:pt x="68" y="3"/>
                  </a:lnTo>
                  <a:lnTo>
                    <a:pt x="74" y="7"/>
                  </a:lnTo>
                  <a:lnTo>
                    <a:pt x="80" y="13"/>
                  </a:lnTo>
                  <a:lnTo>
                    <a:pt x="85" y="19"/>
                  </a:lnTo>
                  <a:lnTo>
                    <a:pt x="89" y="26"/>
                  </a:lnTo>
                  <a:lnTo>
                    <a:pt x="92" y="33"/>
                  </a:lnTo>
                  <a:lnTo>
                    <a:pt x="94" y="41"/>
                  </a:lnTo>
                  <a:lnTo>
                    <a:pt x="97" y="4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49" y="1795"/>
              <a:ext cx="66" cy="130"/>
            </a:xfrm>
            <a:custGeom>
              <a:avLst/>
              <a:gdLst>
                <a:gd name="T0" fmla="*/ 4 w 66"/>
                <a:gd name="T1" fmla="*/ 87 h 130"/>
                <a:gd name="T2" fmla="*/ 8 w 66"/>
                <a:gd name="T3" fmla="*/ 87 h 130"/>
                <a:gd name="T4" fmla="*/ 12 w 66"/>
                <a:gd name="T5" fmla="*/ 87 h 130"/>
                <a:gd name="T6" fmla="*/ 17 w 66"/>
                <a:gd name="T7" fmla="*/ 87 h 130"/>
                <a:gd name="T8" fmla="*/ 22 w 66"/>
                <a:gd name="T9" fmla="*/ 87 h 130"/>
                <a:gd name="T10" fmla="*/ 26 w 66"/>
                <a:gd name="T11" fmla="*/ 87 h 130"/>
                <a:gd name="T12" fmla="*/ 31 w 66"/>
                <a:gd name="T13" fmla="*/ 87 h 130"/>
                <a:gd name="T14" fmla="*/ 35 w 66"/>
                <a:gd name="T15" fmla="*/ 87 h 130"/>
                <a:gd name="T16" fmla="*/ 39 w 66"/>
                <a:gd name="T17" fmla="*/ 88 h 130"/>
                <a:gd name="T18" fmla="*/ 36 w 66"/>
                <a:gd name="T19" fmla="*/ 91 h 130"/>
                <a:gd name="T20" fmla="*/ 33 w 66"/>
                <a:gd name="T21" fmla="*/ 94 h 130"/>
                <a:gd name="T22" fmla="*/ 29 w 66"/>
                <a:gd name="T23" fmla="*/ 96 h 130"/>
                <a:gd name="T24" fmla="*/ 25 w 66"/>
                <a:gd name="T25" fmla="*/ 99 h 130"/>
                <a:gd name="T26" fmla="*/ 20 w 66"/>
                <a:gd name="T27" fmla="*/ 101 h 130"/>
                <a:gd name="T28" fmla="*/ 13 w 66"/>
                <a:gd name="T29" fmla="*/ 103 h 130"/>
                <a:gd name="T30" fmla="*/ 7 w 66"/>
                <a:gd name="T31" fmla="*/ 103 h 130"/>
                <a:gd name="T32" fmla="*/ 1 w 66"/>
                <a:gd name="T33" fmla="*/ 102 h 130"/>
                <a:gd name="T34" fmla="*/ 0 w 66"/>
                <a:gd name="T35" fmla="*/ 111 h 130"/>
                <a:gd name="T36" fmla="*/ 4 w 66"/>
                <a:gd name="T37" fmla="*/ 119 h 130"/>
                <a:gd name="T38" fmla="*/ 10 w 66"/>
                <a:gd name="T39" fmla="*/ 124 h 130"/>
                <a:gd name="T40" fmla="*/ 18 w 66"/>
                <a:gd name="T41" fmla="*/ 129 h 130"/>
                <a:gd name="T42" fmla="*/ 25 w 66"/>
                <a:gd name="T43" fmla="*/ 130 h 130"/>
                <a:gd name="T44" fmla="*/ 34 w 66"/>
                <a:gd name="T45" fmla="*/ 129 h 130"/>
                <a:gd name="T46" fmla="*/ 40 w 66"/>
                <a:gd name="T47" fmla="*/ 124 h 130"/>
                <a:gd name="T48" fmla="*/ 45 w 66"/>
                <a:gd name="T49" fmla="*/ 117 h 130"/>
                <a:gd name="T50" fmla="*/ 46 w 66"/>
                <a:gd name="T51" fmla="*/ 104 h 130"/>
                <a:gd name="T52" fmla="*/ 48 w 66"/>
                <a:gd name="T53" fmla="*/ 92 h 130"/>
                <a:gd name="T54" fmla="*/ 50 w 66"/>
                <a:gd name="T55" fmla="*/ 81 h 130"/>
                <a:gd name="T56" fmla="*/ 51 w 66"/>
                <a:gd name="T57" fmla="*/ 68 h 130"/>
                <a:gd name="T58" fmla="*/ 47 w 66"/>
                <a:gd name="T59" fmla="*/ 68 h 130"/>
                <a:gd name="T60" fmla="*/ 44 w 66"/>
                <a:gd name="T61" fmla="*/ 67 h 130"/>
                <a:gd name="T62" fmla="*/ 42 w 66"/>
                <a:gd name="T63" fmla="*/ 64 h 130"/>
                <a:gd name="T64" fmla="*/ 42 w 66"/>
                <a:gd name="T65" fmla="*/ 62 h 130"/>
                <a:gd name="T66" fmla="*/ 41 w 66"/>
                <a:gd name="T67" fmla="*/ 59 h 130"/>
                <a:gd name="T68" fmla="*/ 41 w 66"/>
                <a:gd name="T69" fmla="*/ 55 h 130"/>
                <a:gd name="T70" fmla="*/ 42 w 66"/>
                <a:gd name="T71" fmla="*/ 52 h 130"/>
                <a:gd name="T72" fmla="*/ 45 w 66"/>
                <a:gd name="T73" fmla="*/ 49 h 130"/>
                <a:gd name="T74" fmla="*/ 47 w 66"/>
                <a:gd name="T75" fmla="*/ 47 h 130"/>
                <a:gd name="T76" fmla="*/ 49 w 66"/>
                <a:gd name="T77" fmla="*/ 47 h 130"/>
                <a:gd name="T78" fmla="*/ 52 w 66"/>
                <a:gd name="T79" fmla="*/ 47 h 130"/>
                <a:gd name="T80" fmla="*/ 54 w 66"/>
                <a:gd name="T81" fmla="*/ 49 h 130"/>
                <a:gd name="T82" fmla="*/ 56 w 66"/>
                <a:gd name="T83" fmla="*/ 50 h 130"/>
                <a:gd name="T84" fmla="*/ 60 w 66"/>
                <a:gd name="T85" fmla="*/ 46 h 130"/>
                <a:gd name="T86" fmla="*/ 63 w 66"/>
                <a:gd name="T87" fmla="*/ 41 h 130"/>
                <a:gd name="T88" fmla="*/ 65 w 66"/>
                <a:gd name="T89" fmla="*/ 36 h 130"/>
                <a:gd name="T90" fmla="*/ 66 w 66"/>
                <a:gd name="T91" fmla="*/ 32 h 130"/>
                <a:gd name="T92" fmla="*/ 58 w 66"/>
                <a:gd name="T93" fmla="*/ 24 h 130"/>
                <a:gd name="T94" fmla="*/ 55 w 66"/>
                <a:gd name="T95" fmla="*/ 21 h 130"/>
                <a:gd name="T96" fmla="*/ 52 w 66"/>
                <a:gd name="T97" fmla="*/ 17 h 130"/>
                <a:gd name="T98" fmla="*/ 51 w 66"/>
                <a:gd name="T99" fmla="*/ 12 h 130"/>
                <a:gd name="T100" fmla="*/ 51 w 66"/>
                <a:gd name="T101" fmla="*/ 7 h 130"/>
                <a:gd name="T102" fmla="*/ 49 w 66"/>
                <a:gd name="T103" fmla="*/ 5 h 130"/>
                <a:gd name="T104" fmla="*/ 47 w 66"/>
                <a:gd name="T105" fmla="*/ 3 h 130"/>
                <a:gd name="T106" fmla="*/ 45 w 66"/>
                <a:gd name="T107" fmla="*/ 1 h 130"/>
                <a:gd name="T108" fmla="*/ 41 w 66"/>
                <a:gd name="T109" fmla="*/ 0 h 130"/>
                <a:gd name="T110" fmla="*/ 4 w 66"/>
                <a:gd name="T111" fmla="*/ 8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30">
                  <a:moveTo>
                    <a:pt x="4" y="87"/>
                  </a:moveTo>
                  <a:lnTo>
                    <a:pt x="8" y="87"/>
                  </a:lnTo>
                  <a:lnTo>
                    <a:pt x="12" y="87"/>
                  </a:lnTo>
                  <a:lnTo>
                    <a:pt x="17" y="87"/>
                  </a:lnTo>
                  <a:lnTo>
                    <a:pt x="22" y="87"/>
                  </a:lnTo>
                  <a:lnTo>
                    <a:pt x="26" y="87"/>
                  </a:lnTo>
                  <a:lnTo>
                    <a:pt x="31" y="87"/>
                  </a:lnTo>
                  <a:lnTo>
                    <a:pt x="35" y="87"/>
                  </a:lnTo>
                  <a:lnTo>
                    <a:pt x="39" y="88"/>
                  </a:lnTo>
                  <a:lnTo>
                    <a:pt x="36" y="91"/>
                  </a:lnTo>
                  <a:lnTo>
                    <a:pt x="33" y="94"/>
                  </a:lnTo>
                  <a:lnTo>
                    <a:pt x="29" y="96"/>
                  </a:lnTo>
                  <a:lnTo>
                    <a:pt x="25" y="99"/>
                  </a:lnTo>
                  <a:lnTo>
                    <a:pt x="20" y="101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1" y="102"/>
                  </a:lnTo>
                  <a:lnTo>
                    <a:pt x="0" y="111"/>
                  </a:lnTo>
                  <a:lnTo>
                    <a:pt x="4" y="119"/>
                  </a:lnTo>
                  <a:lnTo>
                    <a:pt x="10" y="124"/>
                  </a:lnTo>
                  <a:lnTo>
                    <a:pt x="18" y="129"/>
                  </a:lnTo>
                  <a:lnTo>
                    <a:pt x="25" y="130"/>
                  </a:lnTo>
                  <a:lnTo>
                    <a:pt x="34" y="129"/>
                  </a:lnTo>
                  <a:lnTo>
                    <a:pt x="40" y="124"/>
                  </a:lnTo>
                  <a:lnTo>
                    <a:pt x="45" y="117"/>
                  </a:lnTo>
                  <a:lnTo>
                    <a:pt x="46" y="104"/>
                  </a:lnTo>
                  <a:lnTo>
                    <a:pt x="48" y="92"/>
                  </a:lnTo>
                  <a:lnTo>
                    <a:pt x="50" y="81"/>
                  </a:lnTo>
                  <a:lnTo>
                    <a:pt x="51" y="68"/>
                  </a:lnTo>
                  <a:lnTo>
                    <a:pt x="47" y="68"/>
                  </a:lnTo>
                  <a:lnTo>
                    <a:pt x="44" y="67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1" y="59"/>
                  </a:lnTo>
                  <a:lnTo>
                    <a:pt x="41" y="55"/>
                  </a:lnTo>
                  <a:lnTo>
                    <a:pt x="42" y="52"/>
                  </a:lnTo>
                  <a:lnTo>
                    <a:pt x="45" y="49"/>
                  </a:lnTo>
                  <a:lnTo>
                    <a:pt x="47" y="47"/>
                  </a:lnTo>
                  <a:lnTo>
                    <a:pt x="49" y="47"/>
                  </a:lnTo>
                  <a:lnTo>
                    <a:pt x="52" y="47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41"/>
                  </a:lnTo>
                  <a:lnTo>
                    <a:pt x="65" y="36"/>
                  </a:lnTo>
                  <a:lnTo>
                    <a:pt x="66" y="32"/>
                  </a:lnTo>
                  <a:lnTo>
                    <a:pt x="58" y="24"/>
                  </a:lnTo>
                  <a:lnTo>
                    <a:pt x="55" y="21"/>
                  </a:lnTo>
                  <a:lnTo>
                    <a:pt x="52" y="17"/>
                  </a:lnTo>
                  <a:lnTo>
                    <a:pt x="51" y="12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521" y="1765"/>
              <a:ext cx="70" cy="117"/>
            </a:xfrm>
            <a:custGeom>
              <a:avLst/>
              <a:gdLst>
                <a:gd name="T0" fmla="*/ 32 w 70"/>
                <a:gd name="T1" fmla="*/ 117 h 117"/>
                <a:gd name="T2" fmla="*/ 23 w 70"/>
                <a:gd name="T3" fmla="*/ 116 h 117"/>
                <a:gd name="T4" fmla="*/ 15 w 70"/>
                <a:gd name="T5" fmla="*/ 113 h 117"/>
                <a:gd name="T6" fmla="*/ 8 w 70"/>
                <a:gd name="T7" fmla="*/ 108 h 117"/>
                <a:gd name="T8" fmla="*/ 2 w 70"/>
                <a:gd name="T9" fmla="*/ 99 h 117"/>
                <a:gd name="T10" fmla="*/ 0 w 70"/>
                <a:gd name="T11" fmla="*/ 86 h 117"/>
                <a:gd name="T12" fmla="*/ 1 w 70"/>
                <a:gd name="T13" fmla="*/ 74 h 117"/>
                <a:gd name="T14" fmla="*/ 4 w 70"/>
                <a:gd name="T15" fmla="*/ 62 h 117"/>
                <a:gd name="T16" fmla="*/ 5 w 70"/>
                <a:gd name="T17" fmla="*/ 49 h 117"/>
                <a:gd name="T18" fmla="*/ 8 w 70"/>
                <a:gd name="T19" fmla="*/ 50 h 117"/>
                <a:gd name="T20" fmla="*/ 11 w 70"/>
                <a:gd name="T21" fmla="*/ 50 h 117"/>
                <a:gd name="T22" fmla="*/ 14 w 70"/>
                <a:gd name="T23" fmla="*/ 50 h 117"/>
                <a:gd name="T24" fmla="*/ 17 w 70"/>
                <a:gd name="T25" fmla="*/ 48 h 117"/>
                <a:gd name="T26" fmla="*/ 13 w 70"/>
                <a:gd name="T27" fmla="*/ 45 h 117"/>
                <a:gd name="T28" fmla="*/ 11 w 70"/>
                <a:gd name="T29" fmla="*/ 43 h 117"/>
                <a:gd name="T30" fmla="*/ 8 w 70"/>
                <a:gd name="T31" fmla="*/ 43 h 117"/>
                <a:gd name="T32" fmla="*/ 5 w 70"/>
                <a:gd name="T33" fmla="*/ 43 h 117"/>
                <a:gd name="T34" fmla="*/ 4 w 70"/>
                <a:gd name="T35" fmla="*/ 39 h 117"/>
                <a:gd name="T36" fmla="*/ 5 w 70"/>
                <a:gd name="T37" fmla="*/ 34 h 117"/>
                <a:gd name="T38" fmla="*/ 6 w 70"/>
                <a:gd name="T39" fmla="*/ 30 h 117"/>
                <a:gd name="T40" fmla="*/ 10 w 70"/>
                <a:gd name="T41" fmla="*/ 29 h 117"/>
                <a:gd name="T42" fmla="*/ 12 w 70"/>
                <a:gd name="T43" fmla="*/ 29 h 117"/>
                <a:gd name="T44" fmla="*/ 13 w 70"/>
                <a:gd name="T45" fmla="*/ 30 h 117"/>
                <a:gd name="T46" fmla="*/ 15 w 70"/>
                <a:gd name="T47" fmla="*/ 30 h 117"/>
                <a:gd name="T48" fmla="*/ 18 w 70"/>
                <a:gd name="T49" fmla="*/ 30 h 117"/>
                <a:gd name="T50" fmla="*/ 19 w 70"/>
                <a:gd name="T51" fmla="*/ 29 h 117"/>
                <a:gd name="T52" fmla="*/ 15 w 70"/>
                <a:gd name="T53" fmla="*/ 27 h 117"/>
                <a:gd name="T54" fmla="*/ 12 w 70"/>
                <a:gd name="T55" fmla="*/ 25 h 117"/>
                <a:gd name="T56" fmla="*/ 9 w 70"/>
                <a:gd name="T57" fmla="*/ 24 h 117"/>
                <a:gd name="T58" fmla="*/ 6 w 70"/>
                <a:gd name="T59" fmla="*/ 24 h 117"/>
                <a:gd name="T60" fmla="*/ 14 w 70"/>
                <a:gd name="T61" fmla="*/ 0 h 117"/>
                <a:gd name="T62" fmla="*/ 21 w 70"/>
                <a:gd name="T63" fmla="*/ 7 h 117"/>
                <a:gd name="T64" fmla="*/ 26 w 70"/>
                <a:gd name="T65" fmla="*/ 13 h 117"/>
                <a:gd name="T66" fmla="*/ 34 w 70"/>
                <a:gd name="T67" fmla="*/ 17 h 117"/>
                <a:gd name="T68" fmla="*/ 41 w 70"/>
                <a:gd name="T69" fmla="*/ 20 h 117"/>
                <a:gd name="T70" fmla="*/ 43 w 70"/>
                <a:gd name="T71" fmla="*/ 21 h 117"/>
                <a:gd name="T72" fmla="*/ 47 w 70"/>
                <a:gd name="T73" fmla="*/ 22 h 117"/>
                <a:gd name="T74" fmla="*/ 50 w 70"/>
                <a:gd name="T75" fmla="*/ 22 h 117"/>
                <a:gd name="T76" fmla="*/ 52 w 70"/>
                <a:gd name="T77" fmla="*/ 21 h 117"/>
                <a:gd name="T78" fmla="*/ 55 w 70"/>
                <a:gd name="T79" fmla="*/ 25 h 117"/>
                <a:gd name="T80" fmla="*/ 60 w 70"/>
                <a:gd name="T81" fmla="*/ 27 h 117"/>
                <a:gd name="T82" fmla="*/ 65 w 70"/>
                <a:gd name="T83" fmla="*/ 29 h 117"/>
                <a:gd name="T84" fmla="*/ 69 w 70"/>
                <a:gd name="T85" fmla="*/ 30 h 117"/>
                <a:gd name="T86" fmla="*/ 61 w 70"/>
                <a:gd name="T87" fmla="*/ 38 h 117"/>
                <a:gd name="T88" fmla="*/ 62 w 70"/>
                <a:gd name="T89" fmla="*/ 39 h 117"/>
                <a:gd name="T90" fmla="*/ 66 w 70"/>
                <a:gd name="T91" fmla="*/ 41 h 117"/>
                <a:gd name="T92" fmla="*/ 69 w 70"/>
                <a:gd name="T93" fmla="*/ 44 h 117"/>
                <a:gd name="T94" fmla="*/ 70 w 70"/>
                <a:gd name="T95" fmla="*/ 48 h 117"/>
                <a:gd name="T96" fmla="*/ 68 w 70"/>
                <a:gd name="T97" fmla="*/ 53 h 117"/>
                <a:gd name="T98" fmla="*/ 66 w 70"/>
                <a:gd name="T99" fmla="*/ 61 h 117"/>
                <a:gd name="T100" fmla="*/ 63 w 70"/>
                <a:gd name="T101" fmla="*/ 68 h 117"/>
                <a:gd name="T102" fmla="*/ 61 w 70"/>
                <a:gd name="T103" fmla="*/ 75 h 117"/>
                <a:gd name="T104" fmla="*/ 57 w 70"/>
                <a:gd name="T105" fmla="*/ 82 h 117"/>
                <a:gd name="T106" fmla="*/ 53 w 70"/>
                <a:gd name="T107" fmla="*/ 94 h 117"/>
                <a:gd name="T108" fmla="*/ 48 w 70"/>
                <a:gd name="T109" fmla="*/ 104 h 117"/>
                <a:gd name="T110" fmla="*/ 45 w 70"/>
                <a:gd name="T111" fmla="*/ 110 h 117"/>
                <a:gd name="T112" fmla="*/ 41 w 70"/>
                <a:gd name="T113" fmla="*/ 112 h 117"/>
                <a:gd name="T114" fmla="*/ 37 w 70"/>
                <a:gd name="T115" fmla="*/ 114 h 117"/>
                <a:gd name="T116" fmla="*/ 34 w 70"/>
                <a:gd name="T117" fmla="*/ 116 h 117"/>
                <a:gd name="T118" fmla="*/ 32 w 70"/>
                <a:gd name="T11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" h="117">
                  <a:moveTo>
                    <a:pt x="32" y="117"/>
                  </a:moveTo>
                  <a:lnTo>
                    <a:pt x="23" y="116"/>
                  </a:lnTo>
                  <a:lnTo>
                    <a:pt x="15" y="113"/>
                  </a:lnTo>
                  <a:lnTo>
                    <a:pt x="8" y="108"/>
                  </a:lnTo>
                  <a:lnTo>
                    <a:pt x="2" y="99"/>
                  </a:lnTo>
                  <a:lnTo>
                    <a:pt x="0" y="86"/>
                  </a:lnTo>
                  <a:lnTo>
                    <a:pt x="1" y="74"/>
                  </a:lnTo>
                  <a:lnTo>
                    <a:pt x="4" y="62"/>
                  </a:lnTo>
                  <a:lnTo>
                    <a:pt x="5" y="49"/>
                  </a:lnTo>
                  <a:lnTo>
                    <a:pt x="8" y="50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7" y="48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8" y="43"/>
                  </a:lnTo>
                  <a:lnTo>
                    <a:pt x="5" y="43"/>
                  </a:lnTo>
                  <a:lnTo>
                    <a:pt x="4" y="39"/>
                  </a:lnTo>
                  <a:lnTo>
                    <a:pt x="5" y="34"/>
                  </a:lnTo>
                  <a:lnTo>
                    <a:pt x="6" y="30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6" y="13"/>
                  </a:lnTo>
                  <a:lnTo>
                    <a:pt x="34" y="17"/>
                  </a:lnTo>
                  <a:lnTo>
                    <a:pt x="41" y="20"/>
                  </a:lnTo>
                  <a:lnTo>
                    <a:pt x="43" y="21"/>
                  </a:lnTo>
                  <a:lnTo>
                    <a:pt x="47" y="22"/>
                  </a:lnTo>
                  <a:lnTo>
                    <a:pt x="50" y="22"/>
                  </a:lnTo>
                  <a:lnTo>
                    <a:pt x="52" y="21"/>
                  </a:lnTo>
                  <a:lnTo>
                    <a:pt x="55" y="25"/>
                  </a:lnTo>
                  <a:lnTo>
                    <a:pt x="60" y="27"/>
                  </a:lnTo>
                  <a:lnTo>
                    <a:pt x="65" y="29"/>
                  </a:lnTo>
                  <a:lnTo>
                    <a:pt x="69" y="30"/>
                  </a:lnTo>
                  <a:lnTo>
                    <a:pt x="61" y="38"/>
                  </a:lnTo>
                  <a:lnTo>
                    <a:pt x="62" y="39"/>
                  </a:lnTo>
                  <a:lnTo>
                    <a:pt x="66" y="41"/>
                  </a:lnTo>
                  <a:lnTo>
                    <a:pt x="69" y="44"/>
                  </a:lnTo>
                  <a:lnTo>
                    <a:pt x="70" y="48"/>
                  </a:lnTo>
                  <a:lnTo>
                    <a:pt x="68" y="53"/>
                  </a:lnTo>
                  <a:lnTo>
                    <a:pt x="66" y="61"/>
                  </a:lnTo>
                  <a:lnTo>
                    <a:pt x="63" y="68"/>
                  </a:lnTo>
                  <a:lnTo>
                    <a:pt x="61" y="75"/>
                  </a:lnTo>
                  <a:lnTo>
                    <a:pt x="57" y="82"/>
                  </a:lnTo>
                  <a:lnTo>
                    <a:pt x="53" y="94"/>
                  </a:lnTo>
                  <a:lnTo>
                    <a:pt x="48" y="104"/>
                  </a:lnTo>
                  <a:lnTo>
                    <a:pt x="45" y="110"/>
                  </a:lnTo>
                  <a:lnTo>
                    <a:pt x="41" y="112"/>
                  </a:lnTo>
                  <a:lnTo>
                    <a:pt x="37" y="114"/>
                  </a:lnTo>
                  <a:lnTo>
                    <a:pt x="34" y="116"/>
                  </a:lnTo>
                  <a:lnTo>
                    <a:pt x="32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602" y="1768"/>
              <a:ext cx="35" cy="14"/>
            </a:xfrm>
            <a:custGeom>
              <a:avLst/>
              <a:gdLst>
                <a:gd name="T0" fmla="*/ 35 w 35"/>
                <a:gd name="T1" fmla="*/ 11 h 14"/>
                <a:gd name="T2" fmla="*/ 35 w 35"/>
                <a:gd name="T3" fmla="*/ 13 h 14"/>
                <a:gd name="T4" fmla="*/ 30 w 35"/>
                <a:gd name="T5" fmla="*/ 14 h 14"/>
                <a:gd name="T6" fmla="*/ 26 w 35"/>
                <a:gd name="T7" fmla="*/ 14 h 14"/>
                <a:gd name="T8" fmla="*/ 21 w 35"/>
                <a:gd name="T9" fmla="*/ 14 h 14"/>
                <a:gd name="T10" fmla="*/ 16 w 35"/>
                <a:gd name="T11" fmla="*/ 14 h 14"/>
                <a:gd name="T12" fmla="*/ 12 w 35"/>
                <a:gd name="T13" fmla="*/ 13 h 14"/>
                <a:gd name="T14" fmla="*/ 9 w 35"/>
                <a:gd name="T15" fmla="*/ 12 h 14"/>
                <a:gd name="T16" fmla="*/ 5 w 35"/>
                <a:gd name="T17" fmla="*/ 10 h 14"/>
                <a:gd name="T18" fmla="*/ 1 w 35"/>
                <a:gd name="T19" fmla="*/ 7 h 14"/>
                <a:gd name="T20" fmla="*/ 1 w 35"/>
                <a:gd name="T21" fmla="*/ 6 h 14"/>
                <a:gd name="T22" fmla="*/ 0 w 35"/>
                <a:gd name="T23" fmla="*/ 4 h 14"/>
                <a:gd name="T24" fmla="*/ 0 w 35"/>
                <a:gd name="T25" fmla="*/ 3 h 14"/>
                <a:gd name="T26" fmla="*/ 1 w 35"/>
                <a:gd name="T27" fmla="*/ 0 h 14"/>
                <a:gd name="T28" fmla="*/ 5 w 35"/>
                <a:gd name="T29" fmla="*/ 4 h 14"/>
                <a:gd name="T30" fmla="*/ 9 w 35"/>
                <a:gd name="T31" fmla="*/ 6 h 14"/>
                <a:gd name="T32" fmla="*/ 12 w 35"/>
                <a:gd name="T33" fmla="*/ 8 h 14"/>
                <a:gd name="T34" fmla="*/ 16 w 35"/>
                <a:gd name="T35" fmla="*/ 9 h 14"/>
                <a:gd name="T36" fmla="*/ 21 w 35"/>
                <a:gd name="T37" fmla="*/ 10 h 14"/>
                <a:gd name="T38" fmla="*/ 26 w 35"/>
                <a:gd name="T39" fmla="*/ 11 h 14"/>
                <a:gd name="T40" fmla="*/ 30 w 35"/>
                <a:gd name="T41" fmla="*/ 11 h 14"/>
                <a:gd name="T42" fmla="*/ 35 w 35"/>
                <a:gd name="T4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14">
                  <a:moveTo>
                    <a:pt x="35" y="11"/>
                  </a:moveTo>
                  <a:lnTo>
                    <a:pt x="35" y="13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2" y="13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4"/>
                  </a:lnTo>
                  <a:lnTo>
                    <a:pt x="9" y="6"/>
                  </a:lnTo>
                  <a:lnTo>
                    <a:pt x="12" y="8"/>
                  </a:lnTo>
                  <a:lnTo>
                    <a:pt x="16" y="9"/>
                  </a:lnTo>
                  <a:lnTo>
                    <a:pt x="21" y="10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385" y="1780"/>
              <a:ext cx="29" cy="24"/>
            </a:xfrm>
            <a:custGeom>
              <a:avLst/>
              <a:gdLst>
                <a:gd name="T0" fmla="*/ 15 w 29"/>
                <a:gd name="T1" fmla="*/ 10 h 24"/>
                <a:gd name="T2" fmla="*/ 18 w 29"/>
                <a:gd name="T3" fmla="*/ 9 h 24"/>
                <a:gd name="T4" fmla="*/ 22 w 29"/>
                <a:gd name="T5" fmla="*/ 8 h 24"/>
                <a:gd name="T6" fmla="*/ 26 w 29"/>
                <a:gd name="T7" fmla="*/ 8 h 24"/>
                <a:gd name="T8" fmla="*/ 29 w 29"/>
                <a:gd name="T9" fmla="*/ 10 h 24"/>
                <a:gd name="T10" fmla="*/ 22 w 29"/>
                <a:gd name="T11" fmla="*/ 14 h 24"/>
                <a:gd name="T12" fmla="*/ 17 w 29"/>
                <a:gd name="T13" fmla="*/ 16 h 24"/>
                <a:gd name="T14" fmla="*/ 11 w 29"/>
                <a:gd name="T15" fmla="*/ 20 h 24"/>
                <a:gd name="T16" fmla="*/ 4 w 29"/>
                <a:gd name="T17" fmla="*/ 24 h 24"/>
                <a:gd name="T18" fmla="*/ 0 w 29"/>
                <a:gd name="T19" fmla="*/ 24 h 24"/>
                <a:gd name="T20" fmla="*/ 0 w 29"/>
                <a:gd name="T21" fmla="*/ 21 h 24"/>
                <a:gd name="T22" fmla="*/ 1 w 29"/>
                <a:gd name="T23" fmla="*/ 18 h 24"/>
                <a:gd name="T24" fmla="*/ 3 w 29"/>
                <a:gd name="T25" fmla="*/ 15 h 24"/>
                <a:gd name="T26" fmla="*/ 5 w 29"/>
                <a:gd name="T27" fmla="*/ 13 h 24"/>
                <a:gd name="T28" fmla="*/ 6 w 29"/>
                <a:gd name="T29" fmla="*/ 13 h 24"/>
                <a:gd name="T30" fmla="*/ 6 w 29"/>
                <a:gd name="T31" fmla="*/ 13 h 24"/>
                <a:gd name="T32" fmla="*/ 7 w 29"/>
                <a:gd name="T33" fmla="*/ 13 h 24"/>
                <a:gd name="T34" fmla="*/ 7 w 29"/>
                <a:gd name="T35" fmla="*/ 12 h 24"/>
                <a:gd name="T36" fmla="*/ 5 w 29"/>
                <a:gd name="T37" fmla="*/ 9 h 24"/>
                <a:gd name="T38" fmla="*/ 3 w 29"/>
                <a:gd name="T39" fmla="*/ 7 h 24"/>
                <a:gd name="T40" fmla="*/ 2 w 29"/>
                <a:gd name="T41" fmla="*/ 5 h 24"/>
                <a:gd name="T42" fmla="*/ 2 w 29"/>
                <a:gd name="T43" fmla="*/ 0 h 24"/>
                <a:gd name="T44" fmla="*/ 4 w 29"/>
                <a:gd name="T45" fmla="*/ 4 h 24"/>
                <a:gd name="T46" fmla="*/ 7 w 29"/>
                <a:gd name="T47" fmla="*/ 6 h 24"/>
                <a:gd name="T48" fmla="*/ 11 w 29"/>
                <a:gd name="T49" fmla="*/ 9 h 24"/>
                <a:gd name="T50" fmla="*/ 15 w 29"/>
                <a:gd name="T5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24">
                  <a:moveTo>
                    <a:pt x="15" y="10"/>
                  </a:moveTo>
                  <a:lnTo>
                    <a:pt x="18" y="9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9" y="10"/>
                  </a:lnTo>
                  <a:lnTo>
                    <a:pt x="22" y="14"/>
                  </a:lnTo>
                  <a:lnTo>
                    <a:pt x="17" y="16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6"/>
                  </a:lnTo>
                  <a:lnTo>
                    <a:pt x="11" y="9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63" y="1799"/>
              <a:ext cx="25" cy="8"/>
            </a:xfrm>
            <a:custGeom>
              <a:avLst/>
              <a:gdLst>
                <a:gd name="T0" fmla="*/ 25 w 25"/>
                <a:gd name="T1" fmla="*/ 6 h 8"/>
                <a:gd name="T2" fmla="*/ 24 w 25"/>
                <a:gd name="T3" fmla="*/ 7 h 8"/>
                <a:gd name="T4" fmla="*/ 22 w 25"/>
                <a:gd name="T5" fmla="*/ 8 h 8"/>
                <a:gd name="T6" fmla="*/ 20 w 25"/>
                <a:gd name="T7" fmla="*/ 7 h 8"/>
                <a:gd name="T8" fmla="*/ 18 w 25"/>
                <a:gd name="T9" fmla="*/ 7 h 8"/>
                <a:gd name="T10" fmla="*/ 13 w 25"/>
                <a:gd name="T11" fmla="*/ 6 h 8"/>
                <a:gd name="T12" fmla="*/ 9 w 25"/>
                <a:gd name="T13" fmla="*/ 4 h 8"/>
                <a:gd name="T14" fmla="*/ 5 w 25"/>
                <a:gd name="T15" fmla="*/ 3 h 8"/>
                <a:gd name="T16" fmla="*/ 0 w 25"/>
                <a:gd name="T17" fmla="*/ 2 h 8"/>
                <a:gd name="T18" fmla="*/ 0 w 25"/>
                <a:gd name="T19" fmla="*/ 1 h 8"/>
                <a:gd name="T20" fmla="*/ 3 w 25"/>
                <a:gd name="T21" fmla="*/ 0 h 8"/>
                <a:gd name="T22" fmla="*/ 4 w 25"/>
                <a:gd name="T23" fmla="*/ 0 h 8"/>
                <a:gd name="T24" fmla="*/ 5 w 25"/>
                <a:gd name="T25" fmla="*/ 0 h 8"/>
                <a:gd name="T26" fmla="*/ 9 w 25"/>
                <a:gd name="T27" fmla="*/ 1 h 8"/>
                <a:gd name="T28" fmla="*/ 15 w 25"/>
                <a:gd name="T29" fmla="*/ 1 h 8"/>
                <a:gd name="T30" fmla="*/ 21 w 25"/>
                <a:gd name="T31" fmla="*/ 3 h 8"/>
                <a:gd name="T32" fmla="*/ 25 w 25"/>
                <a:gd name="T3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8">
                  <a:moveTo>
                    <a:pt x="25" y="6"/>
                  </a:moveTo>
                  <a:lnTo>
                    <a:pt x="24" y="7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3" y="6"/>
                  </a:lnTo>
                  <a:lnTo>
                    <a:pt x="9" y="4"/>
                  </a:lnTo>
                  <a:lnTo>
                    <a:pt x="5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15" y="1"/>
                  </a:lnTo>
                  <a:lnTo>
                    <a:pt x="21" y="3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98" y="1806"/>
              <a:ext cx="14" cy="8"/>
            </a:xfrm>
            <a:custGeom>
              <a:avLst/>
              <a:gdLst>
                <a:gd name="T0" fmla="*/ 14 w 14"/>
                <a:gd name="T1" fmla="*/ 2 h 8"/>
                <a:gd name="T2" fmla="*/ 12 w 14"/>
                <a:gd name="T3" fmla="*/ 4 h 8"/>
                <a:gd name="T4" fmla="*/ 9 w 14"/>
                <a:gd name="T5" fmla="*/ 7 h 8"/>
                <a:gd name="T6" fmla="*/ 6 w 14"/>
                <a:gd name="T7" fmla="*/ 8 h 8"/>
                <a:gd name="T8" fmla="*/ 4 w 14"/>
                <a:gd name="T9" fmla="*/ 8 h 8"/>
                <a:gd name="T10" fmla="*/ 3 w 14"/>
                <a:gd name="T11" fmla="*/ 8 h 8"/>
                <a:gd name="T12" fmla="*/ 1 w 14"/>
                <a:gd name="T13" fmla="*/ 7 h 8"/>
                <a:gd name="T14" fmla="*/ 0 w 14"/>
                <a:gd name="T15" fmla="*/ 6 h 8"/>
                <a:gd name="T16" fmla="*/ 0 w 14"/>
                <a:gd name="T17" fmla="*/ 4 h 8"/>
                <a:gd name="T18" fmla="*/ 3 w 14"/>
                <a:gd name="T19" fmla="*/ 2 h 8"/>
                <a:gd name="T20" fmla="*/ 7 w 14"/>
                <a:gd name="T21" fmla="*/ 1 h 8"/>
                <a:gd name="T22" fmla="*/ 10 w 14"/>
                <a:gd name="T23" fmla="*/ 0 h 8"/>
                <a:gd name="T24" fmla="*/ 14 w 14"/>
                <a:gd name="T2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8">
                  <a:moveTo>
                    <a:pt x="14" y="2"/>
                  </a:moveTo>
                  <a:lnTo>
                    <a:pt x="12" y="4"/>
                  </a:lnTo>
                  <a:lnTo>
                    <a:pt x="9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426" y="1813"/>
              <a:ext cx="21" cy="32"/>
            </a:xfrm>
            <a:custGeom>
              <a:avLst/>
              <a:gdLst>
                <a:gd name="T0" fmla="*/ 21 w 21"/>
                <a:gd name="T1" fmla="*/ 22 h 32"/>
                <a:gd name="T2" fmla="*/ 16 w 21"/>
                <a:gd name="T3" fmla="*/ 31 h 32"/>
                <a:gd name="T4" fmla="*/ 12 w 21"/>
                <a:gd name="T5" fmla="*/ 32 h 32"/>
                <a:gd name="T6" fmla="*/ 8 w 21"/>
                <a:gd name="T7" fmla="*/ 32 h 32"/>
                <a:gd name="T8" fmla="*/ 4 w 21"/>
                <a:gd name="T9" fmla="*/ 32 h 32"/>
                <a:gd name="T10" fmla="*/ 1 w 21"/>
                <a:gd name="T11" fmla="*/ 31 h 32"/>
                <a:gd name="T12" fmla="*/ 0 w 21"/>
                <a:gd name="T13" fmla="*/ 29 h 32"/>
                <a:gd name="T14" fmla="*/ 3 w 21"/>
                <a:gd name="T15" fmla="*/ 27 h 32"/>
                <a:gd name="T16" fmla="*/ 6 w 21"/>
                <a:gd name="T17" fmla="*/ 26 h 32"/>
                <a:gd name="T18" fmla="*/ 9 w 21"/>
                <a:gd name="T19" fmla="*/ 24 h 32"/>
                <a:gd name="T20" fmla="*/ 14 w 21"/>
                <a:gd name="T21" fmla="*/ 23 h 32"/>
                <a:gd name="T22" fmla="*/ 15 w 21"/>
                <a:gd name="T23" fmla="*/ 20 h 32"/>
                <a:gd name="T24" fmla="*/ 14 w 21"/>
                <a:gd name="T25" fmla="*/ 16 h 32"/>
                <a:gd name="T26" fmla="*/ 11 w 21"/>
                <a:gd name="T27" fmla="*/ 13 h 32"/>
                <a:gd name="T28" fmla="*/ 9 w 21"/>
                <a:gd name="T29" fmla="*/ 9 h 32"/>
                <a:gd name="T30" fmla="*/ 8 w 21"/>
                <a:gd name="T31" fmla="*/ 7 h 32"/>
                <a:gd name="T32" fmla="*/ 7 w 21"/>
                <a:gd name="T33" fmla="*/ 4 h 32"/>
                <a:gd name="T34" fmla="*/ 6 w 21"/>
                <a:gd name="T35" fmla="*/ 2 h 32"/>
                <a:gd name="T36" fmla="*/ 7 w 21"/>
                <a:gd name="T37" fmla="*/ 0 h 32"/>
                <a:gd name="T38" fmla="*/ 13 w 21"/>
                <a:gd name="T39" fmla="*/ 4 h 32"/>
                <a:gd name="T40" fmla="*/ 16 w 21"/>
                <a:gd name="T41" fmla="*/ 9 h 32"/>
                <a:gd name="T42" fmla="*/ 19 w 21"/>
                <a:gd name="T43" fmla="*/ 16 h 32"/>
                <a:gd name="T44" fmla="*/ 21 w 21"/>
                <a:gd name="T4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32">
                  <a:moveTo>
                    <a:pt x="21" y="22"/>
                  </a:moveTo>
                  <a:lnTo>
                    <a:pt x="16" y="31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3" y="27"/>
                  </a:lnTo>
                  <a:lnTo>
                    <a:pt x="6" y="26"/>
                  </a:lnTo>
                  <a:lnTo>
                    <a:pt x="9" y="24"/>
                  </a:lnTo>
                  <a:lnTo>
                    <a:pt x="14" y="23"/>
                  </a:lnTo>
                  <a:lnTo>
                    <a:pt x="15" y="20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9" y="9"/>
                  </a:lnTo>
                  <a:lnTo>
                    <a:pt x="8" y="7"/>
                  </a:lnTo>
                  <a:lnTo>
                    <a:pt x="7" y="4"/>
                  </a:lnTo>
                  <a:lnTo>
                    <a:pt x="6" y="2"/>
                  </a:lnTo>
                  <a:lnTo>
                    <a:pt x="7" y="0"/>
                  </a:lnTo>
                  <a:lnTo>
                    <a:pt x="13" y="4"/>
                  </a:lnTo>
                  <a:lnTo>
                    <a:pt x="16" y="9"/>
                  </a:lnTo>
                  <a:lnTo>
                    <a:pt x="19" y="16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559" y="1814"/>
              <a:ext cx="23" cy="7"/>
            </a:xfrm>
            <a:custGeom>
              <a:avLst/>
              <a:gdLst>
                <a:gd name="T0" fmla="*/ 23 w 23"/>
                <a:gd name="T1" fmla="*/ 6 h 7"/>
                <a:gd name="T2" fmla="*/ 17 w 23"/>
                <a:gd name="T3" fmla="*/ 7 h 7"/>
                <a:gd name="T4" fmla="*/ 12 w 23"/>
                <a:gd name="T5" fmla="*/ 6 h 7"/>
                <a:gd name="T6" fmla="*/ 7 w 23"/>
                <a:gd name="T7" fmla="*/ 5 h 7"/>
                <a:gd name="T8" fmla="*/ 1 w 23"/>
                <a:gd name="T9" fmla="*/ 4 h 7"/>
                <a:gd name="T10" fmla="*/ 0 w 23"/>
                <a:gd name="T11" fmla="*/ 2 h 7"/>
                <a:gd name="T12" fmla="*/ 1 w 23"/>
                <a:gd name="T13" fmla="*/ 1 h 7"/>
                <a:gd name="T14" fmla="*/ 2 w 23"/>
                <a:gd name="T15" fmla="*/ 1 h 7"/>
                <a:gd name="T16" fmla="*/ 4 w 23"/>
                <a:gd name="T17" fmla="*/ 0 h 7"/>
                <a:gd name="T18" fmla="*/ 9 w 23"/>
                <a:gd name="T19" fmla="*/ 1 h 7"/>
                <a:gd name="T20" fmla="*/ 14 w 23"/>
                <a:gd name="T21" fmla="*/ 2 h 7"/>
                <a:gd name="T22" fmla="*/ 18 w 23"/>
                <a:gd name="T23" fmla="*/ 4 h 7"/>
                <a:gd name="T24" fmla="*/ 23 w 2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7">
                  <a:moveTo>
                    <a:pt x="23" y="6"/>
                  </a:moveTo>
                  <a:lnTo>
                    <a:pt x="17" y="7"/>
                  </a:lnTo>
                  <a:lnTo>
                    <a:pt x="12" y="6"/>
                  </a:lnTo>
                  <a:lnTo>
                    <a:pt x="7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1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71" y="1822"/>
              <a:ext cx="7" cy="4"/>
            </a:xfrm>
            <a:custGeom>
              <a:avLst/>
              <a:gdLst>
                <a:gd name="T0" fmla="*/ 7 w 7"/>
                <a:gd name="T1" fmla="*/ 0 h 4"/>
                <a:gd name="T2" fmla="*/ 7 w 7"/>
                <a:gd name="T3" fmla="*/ 2 h 4"/>
                <a:gd name="T4" fmla="*/ 5 w 7"/>
                <a:gd name="T5" fmla="*/ 2 h 4"/>
                <a:gd name="T6" fmla="*/ 4 w 7"/>
                <a:gd name="T7" fmla="*/ 4 h 4"/>
                <a:gd name="T8" fmla="*/ 2 w 7"/>
                <a:gd name="T9" fmla="*/ 4 h 4"/>
                <a:gd name="T10" fmla="*/ 1 w 7"/>
                <a:gd name="T11" fmla="*/ 4 h 4"/>
                <a:gd name="T12" fmla="*/ 1 w 7"/>
                <a:gd name="T13" fmla="*/ 4 h 4"/>
                <a:gd name="T14" fmla="*/ 0 w 7"/>
                <a:gd name="T15" fmla="*/ 4 h 4"/>
                <a:gd name="T16" fmla="*/ 0 w 7"/>
                <a:gd name="T17" fmla="*/ 2 h 4"/>
                <a:gd name="T18" fmla="*/ 1 w 7"/>
                <a:gd name="T19" fmla="*/ 1 h 4"/>
                <a:gd name="T20" fmla="*/ 2 w 7"/>
                <a:gd name="T21" fmla="*/ 1 h 4"/>
                <a:gd name="T22" fmla="*/ 5 w 7"/>
                <a:gd name="T23" fmla="*/ 0 h 4"/>
                <a:gd name="T24" fmla="*/ 7 w 7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714" y="1827"/>
              <a:ext cx="148" cy="388"/>
            </a:xfrm>
            <a:custGeom>
              <a:avLst/>
              <a:gdLst>
                <a:gd name="T0" fmla="*/ 128 w 148"/>
                <a:gd name="T1" fmla="*/ 68 h 388"/>
                <a:gd name="T2" fmla="*/ 140 w 148"/>
                <a:gd name="T3" fmla="*/ 105 h 388"/>
                <a:gd name="T4" fmla="*/ 145 w 148"/>
                <a:gd name="T5" fmla="*/ 145 h 388"/>
                <a:gd name="T6" fmla="*/ 147 w 148"/>
                <a:gd name="T7" fmla="*/ 186 h 388"/>
                <a:gd name="T8" fmla="*/ 148 w 148"/>
                <a:gd name="T9" fmla="*/ 228 h 388"/>
                <a:gd name="T10" fmla="*/ 146 w 148"/>
                <a:gd name="T11" fmla="*/ 247 h 388"/>
                <a:gd name="T12" fmla="*/ 144 w 148"/>
                <a:gd name="T13" fmla="*/ 266 h 388"/>
                <a:gd name="T14" fmla="*/ 142 w 148"/>
                <a:gd name="T15" fmla="*/ 285 h 388"/>
                <a:gd name="T16" fmla="*/ 140 w 148"/>
                <a:gd name="T17" fmla="*/ 304 h 388"/>
                <a:gd name="T18" fmla="*/ 136 w 148"/>
                <a:gd name="T19" fmla="*/ 323 h 388"/>
                <a:gd name="T20" fmla="*/ 131 w 148"/>
                <a:gd name="T21" fmla="*/ 342 h 388"/>
                <a:gd name="T22" fmla="*/ 124 w 148"/>
                <a:gd name="T23" fmla="*/ 360 h 388"/>
                <a:gd name="T24" fmla="*/ 114 w 148"/>
                <a:gd name="T25" fmla="*/ 377 h 388"/>
                <a:gd name="T26" fmla="*/ 110 w 148"/>
                <a:gd name="T27" fmla="*/ 380 h 388"/>
                <a:gd name="T28" fmla="*/ 105 w 148"/>
                <a:gd name="T29" fmla="*/ 382 h 388"/>
                <a:gd name="T30" fmla="*/ 100 w 148"/>
                <a:gd name="T31" fmla="*/ 385 h 388"/>
                <a:gd name="T32" fmla="*/ 96 w 148"/>
                <a:gd name="T33" fmla="*/ 387 h 388"/>
                <a:gd name="T34" fmla="*/ 90 w 148"/>
                <a:gd name="T35" fmla="*/ 388 h 388"/>
                <a:gd name="T36" fmla="*/ 86 w 148"/>
                <a:gd name="T37" fmla="*/ 388 h 388"/>
                <a:gd name="T38" fmla="*/ 81 w 148"/>
                <a:gd name="T39" fmla="*/ 387 h 388"/>
                <a:gd name="T40" fmla="*/ 76 w 148"/>
                <a:gd name="T41" fmla="*/ 386 h 388"/>
                <a:gd name="T42" fmla="*/ 69 w 148"/>
                <a:gd name="T43" fmla="*/ 382 h 388"/>
                <a:gd name="T44" fmla="*/ 61 w 148"/>
                <a:gd name="T45" fmla="*/ 377 h 388"/>
                <a:gd name="T46" fmla="*/ 55 w 148"/>
                <a:gd name="T47" fmla="*/ 372 h 388"/>
                <a:gd name="T48" fmla="*/ 49 w 148"/>
                <a:gd name="T49" fmla="*/ 365 h 388"/>
                <a:gd name="T50" fmla="*/ 43 w 148"/>
                <a:gd name="T51" fmla="*/ 358 h 388"/>
                <a:gd name="T52" fmla="*/ 38 w 148"/>
                <a:gd name="T53" fmla="*/ 351 h 388"/>
                <a:gd name="T54" fmla="*/ 33 w 148"/>
                <a:gd name="T55" fmla="*/ 344 h 388"/>
                <a:gd name="T56" fmla="*/ 29 w 148"/>
                <a:gd name="T57" fmla="*/ 337 h 388"/>
                <a:gd name="T58" fmla="*/ 17 w 148"/>
                <a:gd name="T59" fmla="*/ 312 h 388"/>
                <a:gd name="T60" fmla="*/ 9 w 148"/>
                <a:gd name="T61" fmla="*/ 287 h 388"/>
                <a:gd name="T62" fmla="*/ 4 w 148"/>
                <a:gd name="T63" fmla="*/ 261 h 388"/>
                <a:gd name="T64" fmla="*/ 1 w 148"/>
                <a:gd name="T65" fmla="*/ 235 h 388"/>
                <a:gd name="T66" fmla="*/ 0 w 148"/>
                <a:gd name="T67" fmla="*/ 209 h 388"/>
                <a:gd name="T68" fmla="*/ 0 w 148"/>
                <a:gd name="T69" fmla="*/ 182 h 388"/>
                <a:gd name="T70" fmla="*/ 1 w 148"/>
                <a:gd name="T71" fmla="*/ 156 h 388"/>
                <a:gd name="T72" fmla="*/ 1 w 148"/>
                <a:gd name="T73" fmla="*/ 130 h 388"/>
                <a:gd name="T74" fmla="*/ 4 w 148"/>
                <a:gd name="T75" fmla="*/ 112 h 388"/>
                <a:gd name="T76" fmla="*/ 7 w 148"/>
                <a:gd name="T77" fmla="*/ 93 h 388"/>
                <a:gd name="T78" fmla="*/ 10 w 148"/>
                <a:gd name="T79" fmla="*/ 75 h 388"/>
                <a:gd name="T80" fmla="*/ 16 w 148"/>
                <a:gd name="T81" fmla="*/ 57 h 388"/>
                <a:gd name="T82" fmla="*/ 22 w 148"/>
                <a:gd name="T83" fmla="*/ 41 h 388"/>
                <a:gd name="T84" fmla="*/ 32 w 148"/>
                <a:gd name="T85" fmla="*/ 24 h 388"/>
                <a:gd name="T86" fmla="*/ 44 w 148"/>
                <a:gd name="T87" fmla="*/ 12 h 388"/>
                <a:gd name="T88" fmla="*/ 60 w 148"/>
                <a:gd name="T89" fmla="*/ 0 h 388"/>
                <a:gd name="T90" fmla="*/ 73 w 148"/>
                <a:gd name="T91" fmla="*/ 2 h 388"/>
                <a:gd name="T92" fmla="*/ 84 w 148"/>
                <a:gd name="T93" fmla="*/ 7 h 388"/>
                <a:gd name="T94" fmla="*/ 93 w 148"/>
                <a:gd name="T95" fmla="*/ 15 h 388"/>
                <a:gd name="T96" fmla="*/ 102 w 148"/>
                <a:gd name="T97" fmla="*/ 24 h 388"/>
                <a:gd name="T98" fmla="*/ 110 w 148"/>
                <a:gd name="T99" fmla="*/ 35 h 388"/>
                <a:gd name="T100" fmla="*/ 116 w 148"/>
                <a:gd name="T101" fmla="*/ 46 h 388"/>
                <a:gd name="T102" fmla="*/ 123 w 148"/>
                <a:gd name="T103" fmla="*/ 57 h 388"/>
                <a:gd name="T104" fmla="*/ 128 w 148"/>
                <a:gd name="T105" fmla="*/ 6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388">
                  <a:moveTo>
                    <a:pt x="128" y="68"/>
                  </a:moveTo>
                  <a:lnTo>
                    <a:pt x="140" y="105"/>
                  </a:lnTo>
                  <a:lnTo>
                    <a:pt x="145" y="145"/>
                  </a:lnTo>
                  <a:lnTo>
                    <a:pt x="147" y="186"/>
                  </a:lnTo>
                  <a:lnTo>
                    <a:pt x="148" y="228"/>
                  </a:lnTo>
                  <a:lnTo>
                    <a:pt x="146" y="247"/>
                  </a:lnTo>
                  <a:lnTo>
                    <a:pt x="144" y="266"/>
                  </a:lnTo>
                  <a:lnTo>
                    <a:pt x="142" y="285"/>
                  </a:lnTo>
                  <a:lnTo>
                    <a:pt x="140" y="304"/>
                  </a:lnTo>
                  <a:lnTo>
                    <a:pt x="136" y="323"/>
                  </a:lnTo>
                  <a:lnTo>
                    <a:pt x="131" y="342"/>
                  </a:lnTo>
                  <a:lnTo>
                    <a:pt x="124" y="360"/>
                  </a:lnTo>
                  <a:lnTo>
                    <a:pt x="114" y="377"/>
                  </a:lnTo>
                  <a:lnTo>
                    <a:pt x="110" y="380"/>
                  </a:lnTo>
                  <a:lnTo>
                    <a:pt x="105" y="382"/>
                  </a:lnTo>
                  <a:lnTo>
                    <a:pt x="100" y="385"/>
                  </a:lnTo>
                  <a:lnTo>
                    <a:pt x="96" y="387"/>
                  </a:lnTo>
                  <a:lnTo>
                    <a:pt x="90" y="388"/>
                  </a:lnTo>
                  <a:lnTo>
                    <a:pt x="86" y="388"/>
                  </a:lnTo>
                  <a:lnTo>
                    <a:pt x="81" y="387"/>
                  </a:lnTo>
                  <a:lnTo>
                    <a:pt x="76" y="386"/>
                  </a:lnTo>
                  <a:lnTo>
                    <a:pt x="69" y="382"/>
                  </a:lnTo>
                  <a:lnTo>
                    <a:pt x="61" y="377"/>
                  </a:lnTo>
                  <a:lnTo>
                    <a:pt x="55" y="372"/>
                  </a:lnTo>
                  <a:lnTo>
                    <a:pt x="49" y="365"/>
                  </a:lnTo>
                  <a:lnTo>
                    <a:pt x="43" y="358"/>
                  </a:lnTo>
                  <a:lnTo>
                    <a:pt x="38" y="351"/>
                  </a:lnTo>
                  <a:lnTo>
                    <a:pt x="33" y="344"/>
                  </a:lnTo>
                  <a:lnTo>
                    <a:pt x="29" y="337"/>
                  </a:lnTo>
                  <a:lnTo>
                    <a:pt x="17" y="312"/>
                  </a:lnTo>
                  <a:lnTo>
                    <a:pt x="9" y="287"/>
                  </a:lnTo>
                  <a:lnTo>
                    <a:pt x="4" y="261"/>
                  </a:lnTo>
                  <a:lnTo>
                    <a:pt x="1" y="235"/>
                  </a:lnTo>
                  <a:lnTo>
                    <a:pt x="0" y="209"/>
                  </a:lnTo>
                  <a:lnTo>
                    <a:pt x="0" y="182"/>
                  </a:lnTo>
                  <a:lnTo>
                    <a:pt x="1" y="156"/>
                  </a:lnTo>
                  <a:lnTo>
                    <a:pt x="1" y="130"/>
                  </a:lnTo>
                  <a:lnTo>
                    <a:pt x="4" y="112"/>
                  </a:lnTo>
                  <a:lnTo>
                    <a:pt x="7" y="93"/>
                  </a:lnTo>
                  <a:lnTo>
                    <a:pt x="10" y="75"/>
                  </a:lnTo>
                  <a:lnTo>
                    <a:pt x="16" y="57"/>
                  </a:lnTo>
                  <a:lnTo>
                    <a:pt x="22" y="41"/>
                  </a:lnTo>
                  <a:lnTo>
                    <a:pt x="32" y="24"/>
                  </a:lnTo>
                  <a:lnTo>
                    <a:pt x="44" y="12"/>
                  </a:lnTo>
                  <a:lnTo>
                    <a:pt x="60" y="0"/>
                  </a:lnTo>
                  <a:lnTo>
                    <a:pt x="73" y="2"/>
                  </a:lnTo>
                  <a:lnTo>
                    <a:pt x="84" y="7"/>
                  </a:lnTo>
                  <a:lnTo>
                    <a:pt x="93" y="15"/>
                  </a:lnTo>
                  <a:lnTo>
                    <a:pt x="102" y="24"/>
                  </a:lnTo>
                  <a:lnTo>
                    <a:pt x="110" y="35"/>
                  </a:lnTo>
                  <a:lnTo>
                    <a:pt x="116" y="46"/>
                  </a:lnTo>
                  <a:lnTo>
                    <a:pt x="123" y="57"/>
                  </a:lnTo>
                  <a:lnTo>
                    <a:pt x="128" y="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94" y="1829"/>
              <a:ext cx="173" cy="377"/>
            </a:xfrm>
            <a:custGeom>
              <a:avLst/>
              <a:gdLst>
                <a:gd name="T0" fmla="*/ 163 w 173"/>
                <a:gd name="T1" fmla="*/ 206 h 377"/>
                <a:gd name="T2" fmla="*/ 134 w 173"/>
                <a:gd name="T3" fmla="*/ 297 h 377"/>
                <a:gd name="T4" fmla="*/ 103 w 173"/>
                <a:gd name="T5" fmla="*/ 347 h 377"/>
                <a:gd name="T6" fmla="*/ 66 w 173"/>
                <a:gd name="T7" fmla="*/ 374 h 377"/>
                <a:gd name="T8" fmla="*/ 32 w 173"/>
                <a:gd name="T9" fmla="*/ 356 h 377"/>
                <a:gd name="T10" fmla="*/ 21 w 173"/>
                <a:gd name="T11" fmla="*/ 313 h 377"/>
                <a:gd name="T12" fmla="*/ 48 w 173"/>
                <a:gd name="T13" fmla="*/ 305 h 377"/>
                <a:gd name="T14" fmla="*/ 83 w 173"/>
                <a:gd name="T15" fmla="*/ 305 h 377"/>
                <a:gd name="T16" fmla="*/ 107 w 173"/>
                <a:gd name="T17" fmla="*/ 290 h 377"/>
                <a:gd name="T18" fmla="*/ 106 w 173"/>
                <a:gd name="T19" fmla="*/ 267 h 377"/>
                <a:gd name="T20" fmla="*/ 74 w 173"/>
                <a:gd name="T21" fmla="*/ 258 h 377"/>
                <a:gd name="T22" fmla="*/ 34 w 173"/>
                <a:gd name="T23" fmla="*/ 253 h 377"/>
                <a:gd name="T24" fmla="*/ 21 w 173"/>
                <a:gd name="T25" fmla="*/ 207 h 377"/>
                <a:gd name="T26" fmla="*/ 61 w 173"/>
                <a:gd name="T27" fmla="*/ 197 h 377"/>
                <a:gd name="T28" fmla="*/ 114 w 173"/>
                <a:gd name="T29" fmla="*/ 204 h 377"/>
                <a:gd name="T30" fmla="*/ 128 w 173"/>
                <a:gd name="T31" fmla="*/ 200 h 377"/>
                <a:gd name="T32" fmla="*/ 115 w 173"/>
                <a:gd name="T33" fmla="*/ 195 h 377"/>
                <a:gd name="T34" fmla="*/ 124 w 173"/>
                <a:gd name="T35" fmla="*/ 194 h 377"/>
                <a:gd name="T36" fmla="*/ 116 w 173"/>
                <a:gd name="T37" fmla="*/ 190 h 377"/>
                <a:gd name="T38" fmla="*/ 88 w 173"/>
                <a:gd name="T39" fmla="*/ 185 h 377"/>
                <a:gd name="T40" fmla="*/ 55 w 173"/>
                <a:gd name="T41" fmla="*/ 182 h 377"/>
                <a:gd name="T42" fmla="*/ 34 w 173"/>
                <a:gd name="T43" fmla="*/ 178 h 377"/>
                <a:gd name="T44" fmla="*/ 15 w 173"/>
                <a:gd name="T45" fmla="*/ 175 h 377"/>
                <a:gd name="T46" fmla="*/ 11 w 173"/>
                <a:gd name="T47" fmla="*/ 149 h 377"/>
                <a:gd name="T48" fmla="*/ 16 w 173"/>
                <a:gd name="T49" fmla="*/ 116 h 377"/>
                <a:gd name="T50" fmla="*/ 15 w 173"/>
                <a:gd name="T51" fmla="*/ 110 h 377"/>
                <a:gd name="T52" fmla="*/ 8 w 173"/>
                <a:gd name="T53" fmla="*/ 121 h 377"/>
                <a:gd name="T54" fmla="*/ 4 w 173"/>
                <a:gd name="T55" fmla="*/ 155 h 377"/>
                <a:gd name="T56" fmla="*/ 8 w 173"/>
                <a:gd name="T57" fmla="*/ 179 h 377"/>
                <a:gd name="T58" fmla="*/ 26 w 173"/>
                <a:gd name="T59" fmla="*/ 182 h 377"/>
                <a:gd name="T60" fmla="*/ 42 w 173"/>
                <a:gd name="T61" fmla="*/ 185 h 377"/>
                <a:gd name="T62" fmla="*/ 35 w 173"/>
                <a:gd name="T63" fmla="*/ 185 h 377"/>
                <a:gd name="T64" fmla="*/ 7 w 173"/>
                <a:gd name="T65" fmla="*/ 180 h 377"/>
                <a:gd name="T66" fmla="*/ 0 w 173"/>
                <a:gd name="T67" fmla="*/ 140 h 377"/>
                <a:gd name="T68" fmla="*/ 13 w 173"/>
                <a:gd name="T69" fmla="*/ 104 h 377"/>
                <a:gd name="T70" fmla="*/ 51 w 173"/>
                <a:gd name="T71" fmla="*/ 103 h 377"/>
                <a:gd name="T72" fmla="*/ 112 w 173"/>
                <a:gd name="T73" fmla="*/ 105 h 377"/>
                <a:gd name="T74" fmla="*/ 143 w 173"/>
                <a:gd name="T75" fmla="*/ 125 h 377"/>
                <a:gd name="T76" fmla="*/ 137 w 173"/>
                <a:gd name="T77" fmla="*/ 183 h 377"/>
                <a:gd name="T78" fmla="*/ 132 w 173"/>
                <a:gd name="T79" fmla="*/ 198 h 377"/>
                <a:gd name="T80" fmla="*/ 137 w 173"/>
                <a:gd name="T81" fmla="*/ 203 h 377"/>
                <a:gd name="T82" fmla="*/ 148 w 173"/>
                <a:gd name="T83" fmla="*/ 163 h 377"/>
                <a:gd name="T84" fmla="*/ 148 w 173"/>
                <a:gd name="T85" fmla="*/ 101 h 377"/>
                <a:gd name="T86" fmla="*/ 126 w 173"/>
                <a:gd name="T87" fmla="*/ 97 h 377"/>
                <a:gd name="T88" fmla="*/ 103 w 173"/>
                <a:gd name="T89" fmla="*/ 97 h 377"/>
                <a:gd name="T90" fmla="*/ 87 w 173"/>
                <a:gd name="T91" fmla="*/ 93 h 377"/>
                <a:gd name="T92" fmla="*/ 79 w 173"/>
                <a:gd name="T93" fmla="*/ 77 h 377"/>
                <a:gd name="T94" fmla="*/ 55 w 173"/>
                <a:gd name="T95" fmla="*/ 72 h 377"/>
                <a:gd name="T96" fmla="*/ 42 w 173"/>
                <a:gd name="T97" fmla="*/ 61 h 377"/>
                <a:gd name="T98" fmla="*/ 76 w 173"/>
                <a:gd name="T99" fmla="*/ 14 h 377"/>
                <a:gd name="T100" fmla="*/ 132 w 173"/>
                <a:gd name="T101" fmla="*/ 8 h 377"/>
                <a:gd name="T102" fmla="*/ 170 w 173"/>
                <a:gd name="T103" fmla="*/ 7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3" h="377">
                  <a:moveTo>
                    <a:pt x="172" y="132"/>
                  </a:moveTo>
                  <a:lnTo>
                    <a:pt x="170" y="157"/>
                  </a:lnTo>
                  <a:lnTo>
                    <a:pt x="167" y="181"/>
                  </a:lnTo>
                  <a:lnTo>
                    <a:pt x="163" y="206"/>
                  </a:lnTo>
                  <a:lnTo>
                    <a:pt x="159" y="230"/>
                  </a:lnTo>
                  <a:lnTo>
                    <a:pt x="152" y="253"/>
                  </a:lnTo>
                  <a:lnTo>
                    <a:pt x="144" y="276"/>
                  </a:lnTo>
                  <a:lnTo>
                    <a:pt x="134" y="297"/>
                  </a:lnTo>
                  <a:lnTo>
                    <a:pt x="123" y="319"/>
                  </a:lnTo>
                  <a:lnTo>
                    <a:pt x="117" y="329"/>
                  </a:lnTo>
                  <a:lnTo>
                    <a:pt x="110" y="337"/>
                  </a:lnTo>
                  <a:lnTo>
                    <a:pt x="103" y="347"/>
                  </a:lnTo>
                  <a:lnTo>
                    <a:pt x="95" y="356"/>
                  </a:lnTo>
                  <a:lnTo>
                    <a:pt x="87" y="363"/>
                  </a:lnTo>
                  <a:lnTo>
                    <a:pt x="77" y="370"/>
                  </a:lnTo>
                  <a:lnTo>
                    <a:pt x="66" y="374"/>
                  </a:lnTo>
                  <a:lnTo>
                    <a:pt x="55" y="377"/>
                  </a:lnTo>
                  <a:lnTo>
                    <a:pt x="46" y="372"/>
                  </a:lnTo>
                  <a:lnTo>
                    <a:pt x="38" y="364"/>
                  </a:lnTo>
                  <a:lnTo>
                    <a:pt x="32" y="356"/>
                  </a:lnTo>
                  <a:lnTo>
                    <a:pt x="28" y="346"/>
                  </a:lnTo>
                  <a:lnTo>
                    <a:pt x="25" y="334"/>
                  </a:lnTo>
                  <a:lnTo>
                    <a:pt x="23" y="323"/>
                  </a:lnTo>
                  <a:lnTo>
                    <a:pt x="21" y="313"/>
                  </a:lnTo>
                  <a:lnTo>
                    <a:pt x="20" y="302"/>
                  </a:lnTo>
                  <a:lnTo>
                    <a:pt x="29" y="303"/>
                  </a:lnTo>
                  <a:lnTo>
                    <a:pt x="38" y="304"/>
                  </a:lnTo>
                  <a:lnTo>
                    <a:pt x="48" y="305"/>
                  </a:lnTo>
                  <a:lnTo>
                    <a:pt x="56" y="305"/>
                  </a:lnTo>
                  <a:lnTo>
                    <a:pt x="65" y="305"/>
                  </a:lnTo>
                  <a:lnTo>
                    <a:pt x="75" y="305"/>
                  </a:lnTo>
                  <a:lnTo>
                    <a:pt x="83" y="305"/>
                  </a:lnTo>
                  <a:lnTo>
                    <a:pt x="93" y="305"/>
                  </a:lnTo>
                  <a:lnTo>
                    <a:pt x="100" y="302"/>
                  </a:lnTo>
                  <a:lnTo>
                    <a:pt x="104" y="296"/>
                  </a:lnTo>
                  <a:lnTo>
                    <a:pt x="107" y="290"/>
                  </a:lnTo>
                  <a:lnTo>
                    <a:pt x="109" y="283"/>
                  </a:lnTo>
                  <a:lnTo>
                    <a:pt x="110" y="278"/>
                  </a:lnTo>
                  <a:lnTo>
                    <a:pt x="109" y="273"/>
                  </a:lnTo>
                  <a:lnTo>
                    <a:pt x="106" y="267"/>
                  </a:lnTo>
                  <a:lnTo>
                    <a:pt x="103" y="263"/>
                  </a:lnTo>
                  <a:lnTo>
                    <a:pt x="93" y="261"/>
                  </a:lnTo>
                  <a:lnTo>
                    <a:pt x="83" y="259"/>
                  </a:lnTo>
                  <a:lnTo>
                    <a:pt x="74" y="258"/>
                  </a:lnTo>
                  <a:lnTo>
                    <a:pt x="64" y="255"/>
                  </a:lnTo>
                  <a:lnTo>
                    <a:pt x="53" y="254"/>
                  </a:lnTo>
                  <a:lnTo>
                    <a:pt x="43" y="253"/>
                  </a:lnTo>
                  <a:lnTo>
                    <a:pt x="34" y="253"/>
                  </a:lnTo>
                  <a:lnTo>
                    <a:pt x="24" y="253"/>
                  </a:lnTo>
                  <a:lnTo>
                    <a:pt x="21" y="238"/>
                  </a:lnTo>
                  <a:lnTo>
                    <a:pt x="21" y="223"/>
                  </a:lnTo>
                  <a:lnTo>
                    <a:pt x="21" y="207"/>
                  </a:lnTo>
                  <a:lnTo>
                    <a:pt x="21" y="191"/>
                  </a:lnTo>
                  <a:lnTo>
                    <a:pt x="35" y="193"/>
                  </a:lnTo>
                  <a:lnTo>
                    <a:pt x="48" y="195"/>
                  </a:lnTo>
                  <a:lnTo>
                    <a:pt x="61" y="197"/>
                  </a:lnTo>
                  <a:lnTo>
                    <a:pt x="75" y="198"/>
                  </a:lnTo>
                  <a:lnTo>
                    <a:pt x="88" y="200"/>
                  </a:lnTo>
                  <a:lnTo>
                    <a:pt x="101" y="203"/>
                  </a:lnTo>
                  <a:lnTo>
                    <a:pt x="114" y="204"/>
                  </a:lnTo>
                  <a:lnTo>
                    <a:pt x="128" y="204"/>
                  </a:lnTo>
                  <a:lnTo>
                    <a:pt x="129" y="203"/>
                  </a:lnTo>
                  <a:lnTo>
                    <a:pt x="129" y="201"/>
                  </a:lnTo>
                  <a:lnTo>
                    <a:pt x="128" y="200"/>
                  </a:lnTo>
                  <a:lnTo>
                    <a:pt x="128" y="199"/>
                  </a:lnTo>
                  <a:lnTo>
                    <a:pt x="123" y="197"/>
                  </a:lnTo>
                  <a:lnTo>
                    <a:pt x="119" y="196"/>
                  </a:lnTo>
                  <a:lnTo>
                    <a:pt x="115" y="195"/>
                  </a:lnTo>
                  <a:lnTo>
                    <a:pt x="110" y="194"/>
                  </a:lnTo>
                  <a:lnTo>
                    <a:pt x="115" y="194"/>
                  </a:lnTo>
                  <a:lnTo>
                    <a:pt x="119" y="195"/>
                  </a:lnTo>
                  <a:lnTo>
                    <a:pt x="124" y="194"/>
                  </a:lnTo>
                  <a:lnTo>
                    <a:pt x="128" y="193"/>
                  </a:lnTo>
                  <a:lnTo>
                    <a:pt x="123" y="192"/>
                  </a:lnTo>
                  <a:lnTo>
                    <a:pt x="120" y="191"/>
                  </a:lnTo>
                  <a:lnTo>
                    <a:pt x="116" y="190"/>
                  </a:lnTo>
                  <a:lnTo>
                    <a:pt x="111" y="189"/>
                  </a:lnTo>
                  <a:lnTo>
                    <a:pt x="104" y="187"/>
                  </a:lnTo>
                  <a:lnTo>
                    <a:pt x="95" y="186"/>
                  </a:lnTo>
                  <a:lnTo>
                    <a:pt x="88" y="185"/>
                  </a:lnTo>
                  <a:lnTo>
                    <a:pt x="80" y="184"/>
                  </a:lnTo>
                  <a:lnTo>
                    <a:pt x="71" y="184"/>
                  </a:lnTo>
                  <a:lnTo>
                    <a:pt x="64" y="183"/>
                  </a:lnTo>
                  <a:lnTo>
                    <a:pt x="55" y="182"/>
                  </a:lnTo>
                  <a:lnTo>
                    <a:pt x="48" y="181"/>
                  </a:lnTo>
                  <a:lnTo>
                    <a:pt x="43" y="180"/>
                  </a:lnTo>
                  <a:lnTo>
                    <a:pt x="39" y="178"/>
                  </a:lnTo>
                  <a:lnTo>
                    <a:pt x="34" y="178"/>
                  </a:lnTo>
                  <a:lnTo>
                    <a:pt x="29" y="177"/>
                  </a:lnTo>
                  <a:lnTo>
                    <a:pt x="25" y="176"/>
                  </a:lnTo>
                  <a:lnTo>
                    <a:pt x="20" y="175"/>
                  </a:lnTo>
                  <a:lnTo>
                    <a:pt x="15" y="175"/>
                  </a:lnTo>
                  <a:lnTo>
                    <a:pt x="11" y="173"/>
                  </a:lnTo>
                  <a:lnTo>
                    <a:pt x="9" y="165"/>
                  </a:lnTo>
                  <a:lnTo>
                    <a:pt x="10" y="156"/>
                  </a:lnTo>
                  <a:lnTo>
                    <a:pt x="11" y="149"/>
                  </a:lnTo>
                  <a:lnTo>
                    <a:pt x="12" y="140"/>
                  </a:lnTo>
                  <a:lnTo>
                    <a:pt x="14" y="132"/>
                  </a:lnTo>
                  <a:lnTo>
                    <a:pt x="14" y="125"/>
                  </a:lnTo>
                  <a:lnTo>
                    <a:pt x="16" y="116"/>
                  </a:lnTo>
                  <a:lnTo>
                    <a:pt x="20" y="110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5" y="110"/>
                  </a:lnTo>
                  <a:lnTo>
                    <a:pt x="13" y="110"/>
                  </a:lnTo>
                  <a:lnTo>
                    <a:pt x="11" y="114"/>
                  </a:lnTo>
                  <a:lnTo>
                    <a:pt x="9" y="117"/>
                  </a:lnTo>
                  <a:lnTo>
                    <a:pt x="8" y="121"/>
                  </a:lnTo>
                  <a:lnTo>
                    <a:pt x="8" y="125"/>
                  </a:lnTo>
                  <a:lnTo>
                    <a:pt x="6" y="136"/>
                  </a:lnTo>
                  <a:lnTo>
                    <a:pt x="5" y="145"/>
                  </a:lnTo>
                  <a:lnTo>
                    <a:pt x="4" y="155"/>
                  </a:lnTo>
                  <a:lnTo>
                    <a:pt x="2" y="165"/>
                  </a:lnTo>
                  <a:lnTo>
                    <a:pt x="5" y="169"/>
                  </a:lnTo>
                  <a:lnTo>
                    <a:pt x="6" y="175"/>
                  </a:lnTo>
                  <a:lnTo>
                    <a:pt x="8" y="179"/>
                  </a:lnTo>
                  <a:lnTo>
                    <a:pt x="13" y="180"/>
                  </a:lnTo>
                  <a:lnTo>
                    <a:pt x="18" y="181"/>
                  </a:lnTo>
                  <a:lnTo>
                    <a:pt x="22" y="181"/>
                  </a:lnTo>
                  <a:lnTo>
                    <a:pt x="26" y="182"/>
                  </a:lnTo>
                  <a:lnTo>
                    <a:pt x="31" y="182"/>
                  </a:lnTo>
                  <a:lnTo>
                    <a:pt x="34" y="183"/>
                  </a:lnTo>
                  <a:lnTo>
                    <a:pt x="38" y="184"/>
                  </a:lnTo>
                  <a:lnTo>
                    <a:pt x="42" y="185"/>
                  </a:lnTo>
                  <a:lnTo>
                    <a:pt x="47" y="186"/>
                  </a:lnTo>
                  <a:lnTo>
                    <a:pt x="42" y="187"/>
                  </a:lnTo>
                  <a:lnTo>
                    <a:pt x="39" y="186"/>
                  </a:lnTo>
                  <a:lnTo>
                    <a:pt x="35" y="185"/>
                  </a:lnTo>
                  <a:lnTo>
                    <a:pt x="31" y="185"/>
                  </a:lnTo>
                  <a:lnTo>
                    <a:pt x="16" y="184"/>
                  </a:lnTo>
                  <a:lnTo>
                    <a:pt x="12" y="181"/>
                  </a:lnTo>
                  <a:lnTo>
                    <a:pt x="7" y="180"/>
                  </a:lnTo>
                  <a:lnTo>
                    <a:pt x="2" y="177"/>
                  </a:lnTo>
                  <a:lnTo>
                    <a:pt x="0" y="172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2" y="124"/>
                  </a:lnTo>
                  <a:lnTo>
                    <a:pt x="7" y="109"/>
                  </a:lnTo>
                  <a:lnTo>
                    <a:pt x="9" y="105"/>
                  </a:lnTo>
                  <a:lnTo>
                    <a:pt x="13" y="104"/>
                  </a:lnTo>
                  <a:lnTo>
                    <a:pt x="18" y="103"/>
                  </a:lnTo>
                  <a:lnTo>
                    <a:pt x="21" y="101"/>
                  </a:lnTo>
                  <a:lnTo>
                    <a:pt x="36" y="102"/>
                  </a:lnTo>
                  <a:lnTo>
                    <a:pt x="51" y="103"/>
                  </a:lnTo>
                  <a:lnTo>
                    <a:pt x="66" y="104"/>
                  </a:lnTo>
                  <a:lnTo>
                    <a:pt x="81" y="104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8" y="105"/>
                  </a:lnTo>
                  <a:lnTo>
                    <a:pt x="142" y="105"/>
                  </a:lnTo>
                  <a:lnTo>
                    <a:pt x="144" y="108"/>
                  </a:lnTo>
                  <a:lnTo>
                    <a:pt x="143" y="125"/>
                  </a:lnTo>
                  <a:lnTo>
                    <a:pt x="142" y="143"/>
                  </a:lnTo>
                  <a:lnTo>
                    <a:pt x="139" y="160"/>
                  </a:lnTo>
                  <a:lnTo>
                    <a:pt x="137" y="179"/>
                  </a:lnTo>
                  <a:lnTo>
                    <a:pt x="137" y="183"/>
                  </a:lnTo>
                  <a:lnTo>
                    <a:pt x="136" y="186"/>
                  </a:lnTo>
                  <a:lnTo>
                    <a:pt x="134" y="191"/>
                  </a:lnTo>
                  <a:lnTo>
                    <a:pt x="133" y="195"/>
                  </a:lnTo>
                  <a:lnTo>
                    <a:pt x="132" y="198"/>
                  </a:lnTo>
                  <a:lnTo>
                    <a:pt x="131" y="200"/>
                  </a:lnTo>
                  <a:lnTo>
                    <a:pt x="129" y="203"/>
                  </a:lnTo>
                  <a:lnTo>
                    <a:pt x="131" y="206"/>
                  </a:lnTo>
                  <a:lnTo>
                    <a:pt x="137" y="203"/>
                  </a:lnTo>
                  <a:lnTo>
                    <a:pt x="142" y="196"/>
                  </a:lnTo>
                  <a:lnTo>
                    <a:pt x="144" y="189"/>
                  </a:lnTo>
                  <a:lnTo>
                    <a:pt x="146" y="181"/>
                  </a:lnTo>
                  <a:lnTo>
                    <a:pt x="148" y="163"/>
                  </a:lnTo>
                  <a:lnTo>
                    <a:pt x="151" y="143"/>
                  </a:lnTo>
                  <a:lnTo>
                    <a:pt x="152" y="125"/>
                  </a:lnTo>
                  <a:lnTo>
                    <a:pt x="152" y="105"/>
                  </a:lnTo>
                  <a:lnTo>
                    <a:pt x="148" y="101"/>
                  </a:lnTo>
                  <a:lnTo>
                    <a:pt x="143" y="100"/>
                  </a:lnTo>
                  <a:lnTo>
                    <a:pt x="137" y="99"/>
                  </a:lnTo>
                  <a:lnTo>
                    <a:pt x="132" y="98"/>
                  </a:lnTo>
                  <a:lnTo>
                    <a:pt x="126" y="97"/>
                  </a:lnTo>
                  <a:lnTo>
                    <a:pt x="120" y="97"/>
                  </a:lnTo>
                  <a:lnTo>
                    <a:pt x="115" y="97"/>
                  </a:lnTo>
                  <a:lnTo>
                    <a:pt x="109" y="97"/>
                  </a:lnTo>
                  <a:lnTo>
                    <a:pt x="103" y="97"/>
                  </a:lnTo>
                  <a:lnTo>
                    <a:pt x="97" y="97"/>
                  </a:lnTo>
                  <a:lnTo>
                    <a:pt x="91" y="97"/>
                  </a:lnTo>
                  <a:lnTo>
                    <a:pt x="86" y="96"/>
                  </a:lnTo>
                  <a:lnTo>
                    <a:pt x="87" y="93"/>
                  </a:lnTo>
                  <a:lnTo>
                    <a:pt x="87" y="88"/>
                  </a:lnTo>
                  <a:lnTo>
                    <a:pt x="86" y="84"/>
                  </a:lnTo>
                  <a:lnTo>
                    <a:pt x="83" y="81"/>
                  </a:lnTo>
                  <a:lnTo>
                    <a:pt x="79" y="77"/>
                  </a:lnTo>
                  <a:lnTo>
                    <a:pt x="74" y="74"/>
                  </a:lnTo>
                  <a:lnTo>
                    <a:pt x="67" y="73"/>
                  </a:lnTo>
                  <a:lnTo>
                    <a:pt x="62" y="72"/>
                  </a:lnTo>
                  <a:lnTo>
                    <a:pt x="55" y="72"/>
                  </a:lnTo>
                  <a:lnTo>
                    <a:pt x="49" y="73"/>
                  </a:lnTo>
                  <a:lnTo>
                    <a:pt x="42" y="73"/>
                  </a:lnTo>
                  <a:lnTo>
                    <a:pt x="36" y="73"/>
                  </a:lnTo>
                  <a:lnTo>
                    <a:pt x="42" y="61"/>
                  </a:lnTo>
                  <a:lnTo>
                    <a:pt x="50" y="48"/>
                  </a:lnTo>
                  <a:lnTo>
                    <a:pt x="57" y="36"/>
                  </a:lnTo>
                  <a:lnTo>
                    <a:pt x="66" y="25"/>
                  </a:lnTo>
                  <a:lnTo>
                    <a:pt x="76" y="14"/>
                  </a:lnTo>
                  <a:lnTo>
                    <a:pt x="88" y="6"/>
                  </a:lnTo>
                  <a:lnTo>
                    <a:pt x="100" y="1"/>
                  </a:lnTo>
                  <a:lnTo>
                    <a:pt x="115" y="0"/>
                  </a:lnTo>
                  <a:lnTo>
                    <a:pt x="132" y="8"/>
                  </a:lnTo>
                  <a:lnTo>
                    <a:pt x="146" y="21"/>
                  </a:lnTo>
                  <a:lnTo>
                    <a:pt x="157" y="36"/>
                  </a:lnTo>
                  <a:lnTo>
                    <a:pt x="164" y="55"/>
                  </a:lnTo>
                  <a:lnTo>
                    <a:pt x="170" y="74"/>
                  </a:lnTo>
                  <a:lnTo>
                    <a:pt x="173" y="94"/>
                  </a:lnTo>
                  <a:lnTo>
                    <a:pt x="173" y="114"/>
                  </a:lnTo>
                  <a:lnTo>
                    <a:pt x="172" y="1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482" y="1829"/>
              <a:ext cx="299" cy="411"/>
            </a:xfrm>
            <a:custGeom>
              <a:avLst/>
              <a:gdLst>
                <a:gd name="T0" fmla="*/ 258 w 299"/>
                <a:gd name="T1" fmla="*/ 18 h 411"/>
                <a:gd name="T2" fmla="*/ 236 w 299"/>
                <a:gd name="T3" fmla="*/ 60 h 411"/>
                <a:gd name="T4" fmla="*/ 226 w 299"/>
                <a:gd name="T5" fmla="*/ 108 h 411"/>
                <a:gd name="T6" fmla="*/ 223 w 299"/>
                <a:gd name="T7" fmla="*/ 156 h 411"/>
                <a:gd name="T8" fmla="*/ 225 w 299"/>
                <a:gd name="T9" fmla="*/ 212 h 411"/>
                <a:gd name="T10" fmla="*/ 232 w 299"/>
                <a:gd name="T11" fmla="*/ 277 h 411"/>
                <a:gd name="T12" fmla="*/ 244 w 299"/>
                <a:gd name="T13" fmla="*/ 320 h 411"/>
                <a:gd name="T14" fmla="*/ 255 w 299"/>
                <a:gd name="T15" fmla="*/ 343 h 411"/>
                <a:gd name="T16" fmla="*/ 269 w 299"/>
                <a:gd name="T17" fmla="*/ 364 h 411"/>
                <a:gd name="T18" fmla="*/ 288 w 299"/>
                <a:gd name="T19" fmla="*/ 383 h 411"/>
                <a:gd name="T20" fmla="*/ 286 w 299"/>
                <a:gd name="T21" fmla="*/ 391 h 411"/>
                <a:gd name="T22" fmla="*/ 259 w 299"/>
                <a:gd name="T23" fmla="*/ 395 h 411"/>
                <a:gd name="T24" fmla="*/ 233 w 299"/>
                <a:gd name="T25" fmla="*/ 397 h 411"/>
                <a:gd name="T26" fmla="*/ 206 w 299"/>
                <a:gd name="T27" fmla="*/ 398 h 411"/>
                <a:gd name="T28" fmla="*/ 186 w 299"/>
                <a:gd name="T29" fmla="*/ 391 h 411"/>
                <a:gd name="T30" fmla="*/ 179 w 299"/>
                <a:gd name="T31" fmla="*/ 378 h 411"/>
                <a:gd name="T32" fmla="*/ 173 w 299"/>
                <a:gd name="T33" fmla="*/ 372 h 411"/>
                <a:gd name="T34" fmla="*/ 171 w 299"/>
                <a:gd name="T35" fmla="*/ 372 h 411"/>
                <a:gd name="T36" fmla="*/ 169 w 299"/>
                <a:gd name="T37" fmla="*/ 375 h 411"/>
                <a:gd name="T38" fmla="*/ 168 w 299"/>
                <a:gd name="T39" fmla="*/ 382 h 411"/>
                <a:gd name="T40" fmla="*/ 165 w 299"/>
                <a:gd name="T41" fmla="*/ 380 h 411"/>
                <a:gd name="T42" fmla="*/ 158 w 299"/>
                <a:gd name="T43" fmla="*/ 372 h 411"/>
                <a:gd name="T44" fmla="*/ 153 w 299"/>
                <a:gd name="T45" fmla="*/ 370 h 411"/>
                <a:gd name="T46" fmla="*/ 150 w 299"/>
                <a:gd name="T47" fmla="*/ 372 h 411"/>
                <a:gd name="T48" fmla="*/ 149 w 299"/>
                <a:gd name="T49" fmla="*/ 378 h 411"/>
                <a:gd name="T50" fmla="*/ 151 w 299"/>
                <a:gd name="T51" fmla="*/ 388 h 411"/>
                <a:gd name="T52" fmla="*/ 150 w 299"/>
                <a:gd name="T53" fmla="*/ 389 h 411"/>
                <a:gd name="T54" fmla="*/ 144 w 299"/>
                <a:gd name="T55" fmla="*/ 378 h 411"/>
                <a:gd name="T56" fmla="*/ 139 w 299"/>
                <a:gd name="T57" fmla="*/ 375 h 411"/>
                <a:gd name="T58" fmla="*/ 136 w 299"/>
                <a:gd name="T59" fmla="*/ 377 h 411"/>
                <a:gd name="T60" fmla="*/ 135 w 299"/>
                <a:gd name="T61" fmla="*/ 385 h 411"/>
                <a:gd name="T62" fmla="*/ 138 w 299"/>
                <a:gd name="T63" fmla="*/ 395 h 411"/>
                <a:gd name="T64" fmla="*/ 137 w 299"/>
                <a:gd name="T65" fmla="*/ 398 h 411"/>
                <a:gd name="T66" fmla="*/ 130 w 299"/>
                <a:gd name="T67" fmla="*/ 395 h 411"/>
                <a:gd name="T68" fmla="*/ 124 w 299"/>
                <a:gd name="T69" fmla="*/ 396 h 411"/>
                <a:gd name="T70" fmla="*/ 123 w 299"/>
                <a:gd name="T71" fmla="*/ 399 h 411"/>
                <a:gd name="T72" fmla="*/ 125 w 299"/>
                <a:gd name="T73" fmla="*/ 409 h 411"/>
                <a:gd name="T74" fmla="*/ 111 w 299"/>
                <a:gd name="T75" fmla="*/ 409 h 411"/>
                <a:gd name="T76" fmla="*/ 97 w 299"/>
                <a:gd name="T77" fmla="*/ 410 h 411"/>
                <a:gd name="T78" fmla="*/ 83 w 299"/>
                <a:gd name="T79" fmla="*/ 410 h 411"/>
                <a:gd name="T80" fmla="*/ 69 w 299"/>
                <a:gd name="T81" fmla="*/ 406 h 411"/>
                <a:gd name="T82" fmla="*/ 47 w 299"/>
                <a:gd name="T83" fmla="*/ 392 h 411"/>
                <a:gd name="T84" fmla="*/ 34 w 299"/>
                <a:gd name="T85" fmla="*/ 372 h 411"/>
                <a:gd name="T86" fmla="*/ 26 w 299"/>
                <a:gd name="T87" fmla="*/ 348 h 411"/>
                <a:gd name="T88" fmla="*/ 18 w 299"/>
                <a:gd name="T89" fmla="*/ 323 h 411"/>
                <a:gd name="T90" fmla="*/ 5 w 299"/>
                <a:gd name="T91" fmla="*/ 256 h 411"/>
                <a:gd name="T92" fmla="*/ 0 w 299"/>
                <a:gd name="T93" fmla="*/ 189 h 411"/>
                <a:gd name="T94" fmla="*/ 11 w 299"/>
                <a:gd name="T95" fmla="*/ 124 h 411"/>
                <a:gd name="T96" fmla="*/ 46 w 299"/>
                <a:gd name="T97" fmla="*/ 65 h 411"/>
                <a:gd name="T98" fmla="*/ 75 w 299"/>
                <a:gd name="T99" fmla="*/ 56 h 411"/>
                <a:gd name="T100" fmla="*/ 103 w 299"/>
                <a:gd name="T101" fmla="*/ 48 h 411"/>
                <a:gd name="T102" fmla="*/ 131 w 299"/>
                <a:gd name="T103" fmla="*/ 40 h 411"/>
                <a:gd name="T104" fmla="*/ 160 w 299"/>
                <a:gd name="T105" fmla="*/ 31 h 411"/>
                <a:gd name="T106" fmla="*/ 189 w 299"/>
                <a:gd name="T107" fmla="*/ 24 h 411"/>
                <a:gd name="T108" fmla="*/ 217 w 299"/>
                <a:gd name="T109" fmla="*/ 15 h 411"/>
                <a:gd name="T110" fmla="*/ 246 w 299"/>
                <a:gd name="T111" fmla="*/ 7 h 411"/>
                <a:gd name="T112" fmla="*/ 275 w 299"/>
                <a:gd name="T11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9" h="411">
                  <a:moveTo>
                    <a:pt x="275" y="0"/>
                  </a:moveTo>
                  <a:lnTo>
                    <a:pt x="258" y="18"/>
                  </a:lnTo>
                  <a:lnTo>
                    <a:pt x="246" y="38"/>
                  </a:lnTo>
                  <a:lnTo>
                    <a:pt x="236" y="60"/>
                  </a:lnTo>
                  <a:lnTo>
                    <a:pt x="231" y="83"/>
                  </a:lnTo>
                  <a:lnTo>
                    <a:pt x="226" y="108"/>
                  </a:lnTo>
                  <a:lnTo>
                    <a:pt x="224" y="132"/>
                  </a:lnTo>
                  <a:lnTo>
                    <a:pt x="223" y="156"/>
                  </a:lnTo>
                  <a:lnTo>
                    <a:pt x="222" y="180"/>
                  </a:lnTo>
                  <a:lnTo>
                    <a:pt x="225" y="212"/>
                  </a:lnTo>
                  <a:lnTo>
                    <a:pt x="227" y="245"/>
                  </a:lnTo>
                  <a:lnTo>
                    <a:pt x="232" y="277"/>
                  </a:lnTo>
                  <a:lnTo>
                    <a:pt x="239" y="309"/>
                  </a:lnTo>
                  <a:lnTo>
                    <a:pt x="244" y="320"/>
                  </a:lnTo>
                  <a:lnTo>
                    <a:pt x="249" y="332"/>
                  </a:lnTo>
                  <a:lnTo>
                    <a:pt x="255" y="343"/>
                  </a:lnTo>
                  <a:lnTo>
                    <a:pt x="262" y="354"/>
                  </a:lnTo>
                  <a:lnTo>
                    <a:pt x="269" y="364"/>
                  </a:lnTo>
                  <a:lnTo>
                    <a:pt x="278" y="374"/>
                  </a:lnTo>
                  <a:lnTo>
                    <a:pt x="288" y="383"/>
                  </a:lnTo>
                  <a:lnTo>
                    <a:pt x="299" y="389"/>
                  </a:lnTo>
                  <a:lnTo>
                    <a:pt x="286" y="391"/>
                  </a:lnTo>
                  <a:lnTo>
                    <a:pt x="272" y="393"/>
                  </a:lnTo>
                  <a:lnTo>
                    <a:pt x="259" y="395"/>
                  </a:lnTo>
                  <a:lnTo>
                    <a:pt x="246" y="396"/>
                  </a:lnTo>
                  <a:lnTo>
                    <a:pt x="233" y="397"/>
                  </a:lnTo>
                  <a:lnTo>
                    <a:pt x="219" y="397"/>
                  </a:lnTo>
                  <a:lnTo>
                    <a:pt x="206" y="398"/>
                  </a:lnTo>
                  <a:lnTo>
                    <a:pt x="192" y="398"/>
                  </a:lnTo>
                  <a:lnTo>
                    <a:pt x="186" y="391"/>
                  </a:lnTo>
                  <a:lnTo>
                    <a:pt x="183" y="385"/>
                  </a:lnTo>
                  <a:lnTo>
                    <a:pt x="179" y="378"/>
                  </a:lnTo>
                  <a:lnTo>
                    <a:pt x="175" y="372"/>
                  </a:lnTo>
                  <a:lnTo>
                    <a:pt x="173" y="372"/>
                  </a:lnTo>
                  <a:lnTo>
                    <a:pt x="172" y="372"/>
                  </a:lnTo>
                  <a:lnTo>
                    <a:pt x="171" y="372"/>
                  </a:lnTo>
                  <a:lnTo>
                    <a:pt x="170" y="372"/>
                  </a:lnTo>
                  <a:lnTo>
                    <a:pt x="169" y="375"/>
                  </a:lnTo>
                  <a:lnTo>
                    <a:pt x="168" y="378"/>
                  </a:lnTo>
                  <a:lnTo>
                    <a:pt x="168" y="382"/>
                  </a:lnTo>
                  <a:lnTo>
                    <a:pt x="167" y="385"/>
                  </a:lnTo>
                  <a:lnTo>
                    <a:pt x="165" y="380"/>
                  </a:lnTo>
                  <a:lnTo>
                    <a:pt x="162" y="375"/>
                  </a:lnTo>
                  <a:lnTo>
                    <a:pt x="158" y="372"/>
                  </a:lnTo>
                  <a:lnTo>
                    <a:pt x="154" y="370"/>
                  </a:lnTo>
                  <a:lnTo>
                    <a:pt x="153" y="370"/>
                  </a:lnTo>
                  <a:lnTo>
                    <a:pt x="152" y="371"/>
                  </a:lnTo>
                  <a:lnTo>
                    <a:pt x="150" y="372"/>
                  </a:lnTo>
                  <a:lnTo>
                    <a:pt x="149" y="373"/>
                  </a:lnTo>
                  <a:lnTo>
                    <a:pt x="149" y="378"/>
                  </a:lnTo>
                  <a:lnTo>
                    <a:pt x="150" y="384"/>
                  </a:lnTo>
                  <a:lnTo>
                    <a:pt x="151" y="388"/>
                  </a:lnTo>
                  <a:lnTo>
                    <a:pt x="153" y="392"/>
                  </a:lnTo>
                  <a:lnTo>
                    <a:pt x="150" y="389"/>
                  </a:lnTo>
                  <a:lnTo>
                    <a:pt x="146" y="384"/>
                  </a:lnTo>
                  <a:lnTo>
                    <a:pt x="144" y="378"/>
                  </a:lnTo>
                  <a:lnTo>
                    <a:pt x="140" y="374"/>
                  </a:lnTo>
                  <a:lnTo>
                    <a:pt x="139" y="375"/>
                  </a:lnTo>
                  <a:lnTo>
                    <a:pt x="137" y="376"/>
                  </a:lnTo>
                  <a:lnTo>
                    <a:pt x="136" y="377"/>
                  </a:lnTo>
                  <a:lnTo>
                    <a:pt x="135" y="378"/>
                  </a:lnTo>
                  <a:lnTo>
                    <a:pt x="135" y="385"/>
                  </a:lnTo>
                  <a:lnTo>
                    <a:pt x="136" y="389"/>
                  </a:lnTo>
                  <a:lnTo>
                    <a:pt x="138" y="395"/>
                  </a:lnTo>
                  <a:lnTo>
                    <a:pt x="140" y="400"/>
                  </a:lnTo>
                  <a:lnTo>
                    <a:pt x="137" y="398"/>
                  </a:lnTo>
                  <a:lnTo>
                    <a:pt x="134" y="396"/>
                  </a:lnTo>
                  <a:lnTo>
                    <a:pt x="130" y="395"/>
                  </a:lnTo>
                  <a:lnTo>
                    <a:pt x="126" y="395"/>
                  </a:lnTo>
                  <a:lnTo>
                    <a:pt x="124" y="396"/>
                  </a:lnTo>
                  <a:lnTo>
                    <a:pt x="124" y="398"/>
                  </a:lnTo>
                  <a:lnTo>
                    <a:pt x="123" y="399"/>
                  </a:lnTo>
                  <a:lnTo>
                    <a:pt x="123" y="401"/>
                  </a:lnTo>
                  <a:lnTo>
                    <a:pt x="125" y="409"/>
                  </a:lnTo>
                  <a:lnTo>
                    <a:pt x="118" y="409"/>
                  </a:lnTo>
                  <a:lnTo>
                    <a:pt x="111" y="409"/>
                  </a:lnTo>
                  <a:lnTo>
                    <a:pt x="104" y="410"/>
                  </a:lnTo>
                  <a:lnTo>
                    <a:pt x="97" y="410"/>
                  </a:lnTo>
                  <a:lnTo>
                    <a:pt x="89" y="411"/>
                  </a:lnTo>
                  <a:lnTo>
                    <a:pt x="83" y="410"/>
                  </a:lnTo>
                  <a:lnTo>
                    <a:pt x="75" y="409"/>
                  </a:lnTo>
                  <a:lnTo>
                    <a:pt x="69" y="406"/>
                  </a:lnTo>
                  <a:lnTo>
                    <a:pt x="57" y="401"/>
                  </a:lnTo>
                  <a:lnTo>
                    <a:pt x="47" y="392"/>
                  </a:lnTo>
                  <a:lnTo>
                    <a:pt x="40" y="383"/>
                  </a:lnTo>
                  <a:lnTo>
                    <a:pt x="34" y="372"/>
                  </a:lnTo>
                  <a:lnTo>
                    <a:pt x="29" y="360"/>
                  </a:lnTo>
                  <a:lnTo>
                    <a:pt x="26" y="348"/>
                  </a:lnTo>
                  <a:lnTo>
                    <a:pt x="21" y="335"/>
                  </a:lnTo>
                  <a:lnTo>
                    <a:pt x="18" y="323"/>
                  </a:lnTo>
                  <a:lnTo>
                    <a:pt x="11" y="290"/>
                  </a:lnTo>
                  <a:lnTo>
                    <a:pt x="5" y="256"/>
                  </a:lnTo>
                  <a:lnTo>
                    <a:pt x="1" y="223"/>
                  </a:lnTo>
                  <a:lnTo>
                    <a:pt x="0" y="189"/>
                  </a:lnTo>
                  <a:lnTo>
                    <a:pt x="2" y="155"/>
                  </a:lnTo>
                  <a:lnTo>
                    <a:pt x="11" y="124"/>
                  </a:lnTo>
                  <a:lnTo>
                    <a:pt x="25" y="93"/>
                  </a:lnTo>
                  <a:lnTo>
                    <a:pt x="46" y="65"/>
                  </a:lnTo>
                  <a:lnTo>
                    <a:pt x="60" y="60"/>
                  </a:lnTo>
                  <a:lnTo>
                    <a:pt x="75" y="56"/>
                  </a:lnTo>
                  <a:lnTo>
                    <a:pt x="89" y="53"/>
                  </a:lnTo>
                  <a:lnTo>
                    <a:pt x="103" y="48"/>
                  </a:lnTo>
                  <a:lnTo>
                    <a:pt x="117" y="44"/>
                  </a:lnTo>
                  <a:lnTo>
                    <a:pt x="131" y="40"/>
                  </a:lnTo>
                  <a:lnTo>
                    <a:pt x="145" y="35"/>
                  </a:lnTo>
                  <a:lnTo>
                    <a:pt x="160" y="31"/>
                  </a:lnTo>
                  <a:lnTo>
                    <a:pt x="175" y="27"/>
                  </a:lnTo>
                  <a:lnTo>
                    <a:pt x="189" y="24"/>
                  </a:lnTo>
                  <a:lnTo>
                    <a:pt x="203" y="19"/>
                  </a:lnTo>
                  <a:lnTo>
                    <a:pt x="217" y="15"/>
                  </a:lnTo>
                  <a:lnTo>
                    <a:pt x="232" y="12"/>
                  </a:lnTo>
                  <a:lnTo>
                    <a:pt x="246" y="7"/>
                  </a:lnTo>
                  <a:lnTo>
                    <a:pt x="261" y="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389" y="1832"/>
              <a:ext cx="19" cy="42"/>
            </a:xfrm>
            <a:custGeom>
              <a:avLst/>
              <a:gdLst>
                <a:gd name="T0" fmla="*/ 18 w 19"/>
                <a:gd name="T1" fmla="*/ 32 h 42"/>
                <a:gd name="T2" fmla="*/ 18 w 19"/>
                <a:gd name="T3" fmla="*/ 35 h 42"/>
                <a:gd name="T4" fmla="*/ 18 w 19"/>
                <a:gd name="T5" fmla="*/ 37 h 42"/>
                <a:gd name="T6" fmla="*/ 18 w 19"/>
                <a:gd name="T7" fmla="*/ 39 h 42"/>
                <a:gd name="T8" fmla="*/ 19 w 19"/>
                <a:gd name="T9" fmla="*/ 40 h 42"/>
                <a:gd name="T10" fmla="*/ 19 w 19"/>
                <a:gd name="T11" fmla="*/ 41 h 42"/>
                <a:gd name="T12" fmla="*/ 18 w 19"/>
                <a:gd name="T13" fmla="*/ 42 h 42"/>
                <a:gd name="T14" fmla="*/ 17 w 19"/>
                <a:gd name="T15" fmla="*/ 42 h 42"/>
                <a:gd name="T16" fmla="*/ 16 w 19"/>
                <a:gd name="T17" fmla="*/ 42 h 42"/>
                <a:gd name="T18" fmla="*/ 12 w 19"/>
                <a:gd name="T19" fmla="*/ 32 h 42"/>
                <a:gd name="T20" fmla="*/ 5 w 19"/>
                <a:gd name="T21" fmla="*/ 22 h 42"/>
                <a:gd name="T22" fmla="*/ 1 w 19"/>
                <a:gd name="T23" fmla="*/ 12 h 42"/>
                <a:gd name="T24" fmla="*/ 0 w 19"/>
                <a:gd name="T25" fmla="*/ 1 h 42"/>
                <a:gd name="T26" fmla="*/ 2 w 19"/>
                <a:gd name="T27" fmla="*/ 0 h 42"/>
                <a:gd name="T28" fmla="*/ 4 w 19"/>
                <a:gd name="T29" fmla="*/ 9 h 42"/>
                <a:gd name="T30" fmla="*/ 8 w 19"/>
                <a:gd name="T31" fmla="*/ 16 h 42"/>
                <a:gd name="T32" fmla="*/ 13 w 19"/>
                <a:gd name="T33" fmla="*/ 25 h 42"/>
                <a:gd name="T34" fmla="*/ 18 w 19"/>
                <a:gd name="T3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2">
                  <a:moveTo>
                    <a:pt x="18" y="32"/>
                  </a:moveTo>
                  <a:lnTo>
                    <a:pt x="18" y="35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2" y="32"/>
                  </a:lnTo>
                  <a:lnTo>
                    <a:pt x="5" y="22"/>
                  </a:lnTo>
                  <a:lnTo>
                    <a:pt x="1" y="12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9"/>
                  </a:lnTo>
                  <a:lnTo>
                    <a:pt x="8" y="16"/>
                  </a:lnTo>
                  <a:lnTo>
                    <a:pt x="13" y="25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574" y="1836"/>
              <a:ext cx="10" cy="25"/>
            </a:xfrm>
            <a:custGeom>
              <a:avLst/>
              <a:gdLst>
                <a:gd name="T0" fmla="*/ 9 w 10"/>
                <a:gd name="T1" fmla="*/ 6 h 25"/>
                <a:gd name="T2" fmla="*/ 7 w 10"/>
                <a:gd name="T3" fmla="*/ 10 h 25"/>
                <a:gd name="T4" fmla="*/ 6 w 10"/>
                <a:gd name="T5" fmla="*/ 15 h 25"/>
                <a:gd name="T6" fmla="*/ 3 w 10"/>
                <a:gd name="T7" fmla="*/ 20 h 25"/>
                <a:gd name="T8" fmla="*/ 1 w 10"/>
                <a:gd name="T9" fmla="*/ 25 h 25"/>
                <a:gd name="T10" fmla="*/ 0 w 10"/>
                <a:gd name="T11" fmla="*/ 25 h 25"/>
                <a:gd name="T12" fmla="*/ 0 w 10"/>
                <a:gd name="T13" fmla="*/ 19 h 25"/>
                <a:gd name="T14" fmla="*/ 3 w 10"/>
                <a:gd name="T15" fmla="*/ 12 h 25"/>
                <a:gd name="T16" fmla="*/ 6 w 10"/>
                <a:gd name="T17" fmla="*/ 6 h 25"/>
                <a:gd name="T18" fmla="*/ 9 w 10"/>
                <a:gd name="T19" fmla="*/ 0 h 25"/>
                <a:gd name="T20" fmla="*/ 10 w 10"/>
                <a:gd name="T21" fmla="*/ 1 h 25"/>
                <a:gd name="T22" fmla="*/ 10 w 10"/>
                <a:gd name="T23" fmla="*/ 3 h 25"/>
                <a:gd name="T24" fmla="*/ 9 w 10"/>
                <a:gd name="T25" fmla="*/ 5 h 25"/>
                <a:gd name="T26" fmla="*/ 9 w 10"/>
                <a:gd name="T2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25">
                  <a:moveTo>
                    <a:pt x="9" y="6"/>
                  </a:moveTo>
                  <a:lnTo>
                    <a:pt x="7" y="10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6" y="6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9" y="5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167" y="1836"/>
              <a:ext cx="322" cy="403"/>
            </a:xfrm>
            <a:custGeom>
              <a:avLst/>
              <a:gdLst>
                <a:gd name="T0" fmla="*/ 283 w 322"/>
                <a:gd name="T1" fmla="*/ 64 h 403"/>
                <a:gd name="T2" fmla="*/ 307 w 322"/>
                <a:gd name="T3" fmla="*/ 101 h 403"/>
                <a:gd name="T4" fmla="*/ 319 w 322"/>
                <a:gd name="T5" fmla="*/ 144 h 403"/>
                <a:gd name="T6" fmla="*/ 322 w 322"/>
                <a:gd name="T7" fmla="*/ 190 h 403"/>
                <a:gd name="T8" fmla="*/ 319 w 322"/>
                <a:gd name="T9" fmla="*/ 227 h 403"/>
                <a:gd name="T10" fmla="*/ 310 w 322"/>
                <a:gd name="T11" fmla="*/ 254 h 403"/>
                <a:gd name="T12" fmla="*/ 300 w 322"/>
                <a:gd name="T13" fmla="*/ 281 h 403"/>
                <a:gd name="T14" fmla="*/ 289 w 322"/>
                <a:gd name="T15" fmla="*/ 307 h 403"/>
                <a:gd name="T16" fmla="*/ 278 w 322"/>
                <a:gd name="T17" fmla="*/ 333 h 403"/>
                <a:gd name="T18" fmla="*/ 264 w 322"/>
                <a:gd name="T19" fmla="*/ 357 h 403"/>
                <a:gd name="T20" fmla="*/ 247 w 322"/>
                <a:gd name="T21" fmla="*/ 380 h 403"/>
                <a:gd name="T22" fmla="*/ 224 w 322"/>
                <a:gd name="T23" fmla="*/ 397 h 403"/>
                <a:gd name="T24" fmla="*/ 204 w 322"/>
                <a:gd name="T25" fmla="*/ 403 h 403"/>
                <a:gd name="T26" fmla="*/ 195 w 322"/>
                <a:gd name="T27" fmla="*/ 400 h 403"/>
                <a:gd name="T28" fmla="*/ 184 w 322"/>
                <a:gd name="T29" fmla="*/ 400 h 403"/>
                <a:gd name="T30" fmla="*/ 174 w 322"/>
                <a:gd name="T31" fmla="*/ 399 h 403"/>
                <a:gd name="T32" fmla="*/ 163 w 322"/>
                <a:gd name="T33" fmla="*/ 398 h 403"/>
                <a:gd name="T34" fmla="*/ 154 w 322"/>
                <a:gd name="T35" fmla="*/ 397 h 403"/>
                <a:gd name="T36" fmla="*/ 151 w 322"/>
                <a:gd name="T37" fmla="*/ 393 h 403"/>
                <a:gd name="T38" fmla="*/ 153 w 322"/>
                <a:gd name="T39" fmla="*/ 385 h 403"/>
                <a:gd name="T40" fmla="*/ 152 w 322"/>
                <a:gd name="T41" fmla="*/ 381 h 403"/>
                <a:gd name="T42" fmla="*/ 148 w 322"/>
                <a:gd name="T43" fmla="*/ 380 h 403"/>
                <a:gd name="T44" fmla="*/ 144 w 322"/>
                <a:gd name="T45" fmla="*/ 383 h 403"/>
                <a:gd name="T46" fmla="*/ 146 w 322"/>
                <a:gd name="T47" fmla="*/ 375 h 403"/>
                <a:gd name="T48" fmla="*/ 144 w 322"/>
                <a:gd name="T49" fmla="*/ 367 h 403"/>
                <a:gd name="T50" fmla="*/ 139 w 322"/>
                <a:gd name="T51" fmla="*/ 370 h 403"/>
                <a:gd name="T52" fmla="*/ 135 w 322"/>
                <a:gd name="T53" fmla="*/ 373 h 403"/>
                <a:gd name="T54" fmla="*/ 137 w 322"/>
                <a:gd name="T55" fmla="*/ 365 h 403"/>
                <a:gd name="T56" fmla="*/ 134 w 322"/>
                <a:gd name="T57" fmla="*/ 356 h 403"/>
                <a:gd name="T58" fmla="*/ 129 w 322"/>
                <a:gd name="T59" fmla="*/ 361 h 403"/>
                <a:gd name="T60" fmla="*/ 121 w 322"/>
                <a:gd name="T61" fmla="*/ 367 h 403"/>
                <a:gd name="T62" fmla="*/ 118 w 322"/>
                <a:gd name="T63" fmla="*/ 369 h 403"/>
                <a:gd name="T64" fmla="*/ 117 w 322"/>
                <a:gd name="T65" fmla="*/ 365 h 403"/>
                <a:gd name="T66" fmla="*/ 108 w 322"/>
                <a:gd name="T67" fmla="*/ 367 h 403"/>
                <a:gd name="T68" fmla="*/ 100 w 322"/>
                <a:gd name="T69" fmla="*/ 379 h 403"/>
                <a:gd name="T70" fmla="*/ 84 w 322"/>
                <a:gd name="T71" fmla="*/ 382 h 403"/>
                <a:gd name="T72" fmla="*/ 60 w 322"/>
                <a:gd name="T73" fmla="*/ 380 h 403"/>
                <a:gd name="T74" fmla="*/ 35 w 322"/>
                <a:gd name="T75" fmla="*/ 378 h 403"/>
                <a:gd name="T76" fmla="*/ 11 w 322"/>
                <a:gd name="T77" fmla="*/ 376 h 403"/>
                <a:gd name="T78" fmla="*/ 14 w 322"/>
                <a:gd name="T79" fmla="*/ 366 h 403"/>
                <a:gd name="T80" fmla="*/ 37 w 322"/>
                <a:gd name="T81" fmla="*/ 344 h 403"/>
                <a:gd name="T82" fmla="*/ 56 w 322"/>
                <a:gd name="T83" fmla="*/ 317 h 403"/>
                <a:gd name="T84" fmla="*/ 71 w 322"/>
                <a:gd name="T85" fmla="*/ 289 h 403"/>
                <a:gd name="T86" fmla="*/ 89 w 322"/>
                <a:gd name="T87" fmla="*/ 235 h 403"/>
                <a:gd name="T88" fmla="*/ 104 w 322"/>
                <a:gd name="T89" fmla="*/ 155 h 403"/>
                <a:gd name="T90" fmla="*/ 106 w 322"/>
                <a:gd name="T91" fmla="*/ 98 h 403"/>
                <a:gd name="T92" fmla="*/ 104 w 322"/>
                <a:gd name="T93" fmla="*/ 69 h 403"/>
                <a:gd name="T94" fmla="*/ 94 w 322"/>
                <a:gd name="T95" fmla="*/ 39 h 403"/>
                <a:gd name="T96" fmla="*/ 80 w 322"/>
                <a:gd name="T97" fmla="*/ 12 h 403"/>
                <a:gd name="T98" fmla="*/ 84 w 322"/>
                <a:gd name="T99" fmla="*/ 4 h 403"/>
                <a:gd name="T100" fmla="*/ 108 w 322"/>
                <a:gd name="T101" fmla="*/ 9 h 403"/>
                <a:gd name="T102" fmla="*/ 133 w 322"/>
                <a:gd name="T103" fmla="*/ 15 h 403"/>
                <a:gd name="T104" fmla="*/ 158 w 322"/>
                <a:gd name="T105" fmla="*/ 21 h 403"/>
                <a:gd name="T106" fmla="*/ 183 w 322"/>
                <a:gd name="T107" fmla="*/ 27 h 403"/>
                <a:gd name="T108" fmla="*/ 207 w 322"/>
                <a:gd name="T109" fmla="*/ 33 h 403"/>
                <a:gd name="T110" fmla="*/ 231 w 322"/>
                <a:gd name="T111" fmla="*/ 39 h 403"/>
                <a:gd name="T112" fmla="*/ 255 w 322"/>
                <a:gd name="T113" fmla="*/ 4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" h="403">
                  <a:moveTo>
                    <a:pt x="267" y="50"/>
                  </a:moveTo>
                  <a:lnTo>
                    <a:pt x="283" y="64"/>
                  </a:lnTo>
                  <a:lnTo>
                    <a:pt x="297" y="81"/>
                  </a:lnTo>
                  <a:lnTo>
                    <a:pt x="307" y="101"/>
                  </a:lnTo>
                  <a:lnTo>
                    <a:pt x="314" y="122"/>
                  </a:lnTo>
                  <a:lnTo>
                    <a:pt x="319" y="144"/>
                  </a:lnTo>
                  <a:lnTo>
                    <a:pt x="322" y="168"/>
                  </a:lnTo>
                  <a:lnTo>
                    <a:pt x="322" y="190"/>
                  </a:lnTo>
                  <a:lnTo>
                    <a:pt x="321" y="213"/>
                  </a:lnTo>
                  <a:lnTo>
                    <a:pt x="319" y="227"/>
                  </a:lnTo>
                  <a:lnTo>
                    <a:pt x="316" y="241"/>
                  </a:lnTo>
                  <a:lnTo>
                    <a:pt x="310" y="254"/>
                  </a:lnTo>
                  <a:lnTo>
                    <a:pt x="306" y="268"/>
                  </a:lnTo>
                  <a:lnTo>
                    <a:pt x="300" y="281"/>
                  </a:lnTo>
                  <a:lnTo>
                    <a:pt x="294" y="294"/>
                  </a:lnTo>
                  <a:lnTo>
                    <a:pt x="289" y="307"/>
                  </a:lnTo>
                  <a:lnTo>
                    <a:pt x="284" y="321"/>
                  </a:lnTo>
                  <a:lnTo>
                    <a:pt x="278" y="333"/>
                  </a:lnTo>
                  <a:lnTo>
                    <a:pt x="271" y="344"/>
                  </a:lnTo>
                  <a:lnTo>
                    <a:pt x="264" y="357"/>
                  </a:lnTo>
                  <a:lnTo>
                    <a:pt x="255" y="369"/>
                  </a:lnTo>
                  <a:lnTo>
                    <a:pt x="247" y="380"/>
                  </a:lnTo>
                  <a:lnTo>
                    <a:pt x="236" y="390"/>
                  </a:lnTo>
                  <a:lnTo>
                    <a:pt x="224" y="397"/>
                  </a:lnTo>
                  <a:lnTo>
                    <a:pt x="210" y="402"/>
                  </a:lnTo>
                  <a:lnTo>
                    <a:pt x="204" y="403"/>
                  </a:lnTo>
                  <a:lnTo>
                    <a:pt x="199" y="402"/>
                  </a:lnTo>
                  <a:lnTo>
                    <a:pt x="195" y="400"/>
                  </a:lnTo>
                  <a:lnTo>
                    <a:pt x="189" y="402"/>
                  </a:lnTo>
                  <a:lnTo>
                    <a:pt x="184" y="400"/>
                  </a:lnTo>
                  <a:lnTo>
                    <a:pt x="180" y="400"/>
                  </a:lnTo>
                  <a:lnTo>
                    <a:pt x="174" y="399"/>
                  </a:lnTo>
                  <a:lnTo>
                    <a:pt x="169" y="399"/>
                  </a:lnTo>
                  <a:lnTo>
                    <a:pt x="163" y="398"/>
                  </a:lnTo>
                  <a:lnTo>
                    <a:pt x="158" y="398"/>
                  </a:lnTo>
                  <a:lnTo>
                    <a:pt x="154" y="397"/>
                  </a:lnTo>
                  <a:lnTo>
                    <a:pt x="148" y="396"/>
                  </a:lnTo>
                  <a:lnTo>
                    <a:pt x="151" y="393"/>
                  </a:lnTo>
                  <a:lnTo>
                    <a:pt x="152" y="390"/>
                  </a:lnTo>
                  <a:lnTo>
                    <a:pt x="153" y="385"/>
                  </a:lnTo>
                  <a:lnTo>
                    <a:pt x="153" y="382"/>
                  </a:lnTo>
                  <a:lnTo>
                    <a:pt x="152" y="381"/>
                  </a:lnTo>
                  <a:lnTo>
                    <a:pt x="149" y="380"/>
                  </a:lnTo>
                  <a:lnTo>
                    <a:pt x="148" y="380"/>
                  </a:lnTo>
                  <a:lnTo>
                    <a:pt x="146" y="381"/>
                  </a:lnTo>
                  <a:lnTo>
                    <a:pt x="144" y="383"/>
                  </a:lnTo>
                  <a:lnTo>
                    <a:pt x="145" y="379"/>
                  </a:lnTo>
                  <a:lnTo>
                    <a:pt x="146" y="375"/>
                  </a:lnTo>
                  <a:lnTo>
                    <a:pt x="146" y="371"/>
                  </a:lnTo>
                  <a:lnTo>
                    <a:pt x="144" y="367"/>
                  </a:lnTo>
                  <a:lnTo>
                    <a:pt x="141" y="368"/>
                  </a:lnTo>
                  <a:lnTo>
                    <a:pt x="139" y="370"/>
                  </a:lnTo>
                  <a:lnTo>
                    <a:pt x="138" y="371"/>
                  </a:lnTo>
                  <a:lnTo>
                    <a:pt x="135" y="373"/>
                  </a:lnTo>
                  <a:lnTo>
                    <a:pt x="135" y="369"/>
                  </a:lnTo>
                  <a:lnTo>
                    <a:pt x="137" y="365"/>
                  </a:lnTo>
                  <a:lnTo>
                    <a:pt x="138" y="359"/>
                  </a:lnTo>
                  <a:lnTo>
                    <a:pt x="134" y="356"/>
                  </a:lnTo>
                  <a:lnTo>
                    <a:pt x="132" y="356"/>
                  </a:lnTo>
                  <a:lnTo>
                    <a:pt x="129" y="361"/>
                  </a:lnTo>
                  <a:lnTo>
                    <a:pt x="125" y="364"/>
                  </a:lnTo>
                  <a:lnTo>
                    <a:pt x="121" y="367"/>
                  </a:lnTo>
                  <a:lnTo>
                    <a:pt x="118" y="371"/>
                  </a:lnTo>
                  <a:lnTo>
                    <a:pt x="118" y="369"/>
                  </a:lnTo>
                  <a:lnTo>
                    <a:pt x="117" y="367"/>
                  </a:lnTo>
                  <a:lnTo>
                    <a:pt x="117" y="365"/>
                  </a:lnTo>
                  <a:lnTo>
                    <a:pt x="115" y="364"/>
                  </a:lnTo>
                  <a:lnTo>
                    <a:pt x="108" y="367"/>
                  </a:lnTo>
                  <a:lnTo>
                    <a:pt x="103" y="372"/>
                  </a:lnTo>
                  <a:lnTo>
                    <a:pt x="100" y="379"/>
                  </a:lnTo>
                  <a:lnTo>
                    <a:pt x="94" y="384"/>
                  </a:lnTo>
                  <a:lnTo>
                    <a:pt x="84" y="382"/>
                  </a:lnTo>
                  <a:lnTo>
                    <a:pt x="72" y="381"/>
                  </a:lnTo>
                  <a:lnTo>
                    <a:pt x="60" y="380"/>
                  </a:lnTo>
                  <a:lnTo>
                    <a:pt x="47" y="379"/>
                  </a:lnTo>
                  <a:lnTo>
                    <a:pt x="35" y="378"/>
                  </a:lnTo>
                  <a:lnTo>
                    <a:pt x="23" y="377"/>
                  </a:lnTo>
                  <a:lnTo>
                    <a:pt x="11" y="376"/>
                  </a:lnTo>
                  <a:lnTo>
                    <a:pt x="0" y="375"/>
                  </a:lnTo>
                  <a:lnTo>
                    <a:pt x="14" y="366"/>
                  </a:lnTo>
                  <a:lnTo>
                    <a:pt x="25" y="355"/>
                  </a:lnTo>
                  <a:lnTo>
                    <a:pt x="37" y="344"/>
                  </a:lnTo>
                  <a:lnTo>
                    <a:pt x="47" y="331"/>
                  </a:lnTo>
                  <a:lnTo>
                    <a:pt x="56" y="317"/>
                  </a:lnTo>
                  <a:lnTo>
                    <a:pt x="63" y="303"/>
                  </a:lnTo>
                  <a:lnTo>
                    <a:pt x="71" y="289"/>
                  </a:lnTo>
                  <a:lnTo>
                    <a:pt x="77" y="275"/>
                  </a:lnTo>
                  <a:lnTo>
                    <a:pt x="89" y="235"/>
                  </a:lnTo>
                  <a:lnTo>
                    <a:pt x="99" y="194"/>
                  </a:lnTo>
                  <a:lnTo>
                    <a:pt x="104" y="155"/>
                  </a:lnTo>
                  <a:lnTo>
                    <a:pt x="106" y="114"/>
                  </a:lnTo>
                  <a:lnTo>
                    <a:pt x="106" y="98"/>
                  </a:lnTo>
                  <a:lnTo>
                    <a:pt x="106" y="83"/>
                  </a:lnTo>
                  <a:lnTo>
                    <a:pt x="104" y="69"/>
                  </a:lnTo>
                  <a:lnTo>
                    <a:pt x="100" y="54"/>
                  </a:lnTo>
                  <a:lnTo>
                    <a:pt x="94" y="39"/>
                  </a:lnTo>
                  <a:lnTo>
                    <a:pt x="89" y="26"/>
                  </a:lnTo>
                  <a:lnTo>
                    <a:pt x="80" y="12"/>
                  </a:lnTo>
                  <a:lnTo>
                    <a:pt x="72" y="0"/>
                  </a:lnTo>
                  <a:lnTo>
                    <a:pt x="84" y="4"/>
                  </a:lnTo>
                  <a:lnTo>
                    <a:pt x="97" y="7"/>
                  </a:lnTo>
                  <a:lnTo>
                    <a:pt x="108" y="9"/>
                  </a:lnTo>
                  <a:lnTo>
                    <a:pt x="121" y="12"/>
                  </a:lnTo>
                  <a:lnTo>
                    <a:pt x="133" y="15"/>
                  </a:lnTo>
                  <a:lnTo>
                    <a:pt x="146" y="18"/>
                  </a:lnTo>
                  <a:lnTo>
                    <a:pt x="158" y="21"/>
                  </a:lnTo>
                  <a:lnTo>
                    <a:pt x="170" y="24"/>
                  </a:lnTo>
                  <a:lnTo>
                    <a:pt x="183" y="27"/>
                  </a:lnTo>
                  <a:lnTo>
                    <a:pt x="195" y="29"/>
                  </a:lnTo>
                  <a:lnTo>
                    <a:pt x="207" y="33"/>
                  </a:lnTo>
                  <a:lnTo>
                    <a:pt x="218" y="36"/>
                  </a:lnTo>
                  <a:lnTo>
                    <a:pt x="231" y="39"/>
                  </a:lnTo>
                  <a:lnTo>
                    <a:pt x="243" y="42"/>
                  </a:lnTo>
                  <a:lnTo>
                    <a:pt x="255" y="47"/>
                  </a:lnTo>
                  <a:lnTo>
                    <a:pt x="267" y="5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538" y="1837"/>
              <a:ext cx="8" cy="7"/>
            </a:xfrm>
            <a:custGeom>
              <a:avLst/>
              <a:gdLst>
                <a:gd name="T0" fmla="*/ 8 w 8"/>
                <a:gd name="T1" fmla="*/ 5 h 7"/>
                <a:gd name="T2" fmla="*/ 8 w 8"/>
                <a:gd name="T3" fmla="*/ 6 h 7"/>
                <a:gd name="T4" fmla="*/ 8 w 8"/>
                <a:gd name="T5" fmla="*/ 7 h 7"/>
                <a:gd name="T6" fmla="*/ 7 w 8"/>
                <a:gd name="T7" fmla="*/ 7 h 7"/>
                <a:gd name="T8" fmla="*/ 6 w 8"/>
                <a:gd name="T9" fmla="*/ 7 h 7"/>
                <a:gd name="T10" fmla="*/ 5 w 8"/>
                <a:gd name="T11" fmla="*/ 7 h 7"/>
                <a:gd name="T12" fmla="*/ 3 w 8"/>
                <a:gd name="T13" fmla="*/ 6 h 7"/>
                <a:gd name="T14" fmla="*/ 2 w 8"/>
                <a:gd name="T15" fmla="*/ 4 h 7"/>
                <a:gd name="T16" fmla="*/ 0 w 8"/>
                <a:gd name="T17" fmla="*/ 3 h 7"/>
                <a:gd name="T18" fmla="*/ 0 w 8"/>
                <a:gd name="T19" fmla="*/ 0 h 7"/>
                <a:gd name="T20" fmla="*/ 2 w 8"/>
                <a:gd name="T21" fmla="*/ 0 h 7"/>
                <a:gd name="T22" fmla="*/ 4 w 8"/>
                <a:gd name="T23" fmla="*/ 2 h 7"/>
                <a:gd name="T24" fmla="*/ 6 w 8"/>
                <a:gd name="T25" fmla="*/ 4 h 7"/>
                <a:gd name="T26" fmla="*/ 8 w 8"/>
                <a:gd name="T2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8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621" y="1841"/>
              <a:ext cx="12" cy="19"/>
            </a:xfrm>
            <a:custGeom>
              <a:avLst/>
              <a:gdLst>
                <a:gd name="T0" fmla="*/ 12 w 12"/>
                <a:gd name="T1" fmla="*/ 16 h 19"/>
                <a:gd name="T2" fmla="*/ 12 w 12"/>
                <a:gd name="T3" fmla="*/ 17 h 19"/>
                <a:gd name="T4" fmla="*/ 10 w 12"/>
                <a:gd name="T5" fmla="*/ 17 h 19"/>
                <a:gd name="T6" fmla="*/ 9 w 12"/>
                <a:gd name="T7" fmla="*/ 18 h 19"/>
                <a:gd name="T8" fmla="*/ 8 w 12"/>
                <a:gd name="T9" fmla="*/ 19 h 19"/>
                <a:gd name="T10" fmla="*/ 6 w 12"/>
                <a:gd name="T11" fmla="*/ 14 h 19"/>
                <a:gd name="T12" fmla="*/ 5 w 12"/>
                <a:gd name="T13" fmla="*/ 9 h 19"/>
                <a:gd name="T14" fmla="*/ 3 w 12"/>
                <a:gd name="T15" fmla="*/ 4 h 19"/>
                <a:gd name="T16" fmla="*/ 0 w 12"/>
                <a:gd name="T17" fmla="*/ 0 h 19"/>
                <a:gd name="T18" fmla="*/ 3 w 12"/>
                <a:gd name="T19" fmla="*/ 4 h 19"/>
                <a:gd name="T20" fmla="*/ 5 w 12"/>
                <a:gd name="T21" fmla="*/ 8 h 19"/>
                <a:gd name="T22" fmla="*/ 8 w 12"/>
                <a:gd name="T23" fmla="*/ 13 h 19"/>
                <a:gd name="T24" fmla="*/ 12 w 12"/>
                <a:gd name="T2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9">
                  <a:moveTo>
                    <a:pt x="12" y="16"/>
                  </a:moveTo>
                  <a:lnTo>
                    <a:pt x="12" y="17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6" y="14"/>
                  </a:lnTo>
                  <a:lnTo>
                    <a:pt x="5" y="9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8" name="Freeform 31"/>
            <p:cNvSpPr>
              <a:spLocks/>
            </p:cNvSpPr>
            <p:nvPr/>
          </p:nvSpPr>
          <p:spPr bwMode="auto">
            <a:xfrm>
              <a:off x="3599" y="1848"/>
              <a:ext cx="5" cy="9"/>
            </a:xfrm>
            <a:custGeom>
              <a:avLst/>
              <a:gdLst>
                <a:gd name="T0" fmla="*/ 5 w 5"/>
                <a:gd name="T1" fmla="*/ 5 h 9"/>
                <a:gd name="T2" fmla="*/ 5 w 5"/>
                <a:gd name="T3" fmla="*/ 6 h 9"/>
                <a:gd name="T4" fmla="*/ 4 w 5"/>
                <a:gd name="T5" fmla="*/ 8 h 9"/>
                <a:gd name="T6" fmla="*/ 2 w 5"/>
                <a:gd name="T7" fmla="*/ 9 h 9"/>
                <a:gd name="T8" fmla="*/ 1 w 5"/>
                <a:gd name="T9" fmla="*/ 9 h 9"/>
                <a:gd name="T10" fmla="*/ 1 w 5"/>
                <a:gd name="T11" fmla="*/ 9 h 9"/>
                <a:gd name="T12" fmla="*/ 0 w 5"/>
                <a:gd name="T13" fmla="*/ 7 h 9"/>
                <a:gd name="T14" fmla="*/ 0 w 5"/>
                <a:gd name="T15" fmla="*/ 5 h 9"/>
                <a:gd name="T16" fmla="*/ 0 w 5"/>
                <a:gd name="T17" fmla="*/ 2 h 9"/>
                <a:gd name="T18" fmla="*/ 0 w 5"/>
                <a:gd name="T19" fmla="*/ 0 h 9"/>
                <a:gd name="T20" fmla="*/ 1 w 5"/>
                <a:gd name="T21" fmla="*/ 1 h 9"/>
                <a:gd name="T22" fmla="*/ 3 w 5"/>
                <a:gd name="T23" fmla="*/ 2 h 9"/>
                <a:gd name="T24" fmla="*/ 4 w 5"/>
                <a:gd name="T25" fmla="*/ 3 h 9"/>
                <a:gd name="T26" fmla="*/ 5 w 5"/>
                <a:gd name="T2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9">
                  <a:moveTo>
                    <a:pt x="5" y="5"/>
                  </a:moveTo>
                  <a:lnTo>
                    <a:pt x="5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9" name="Freeform 32"/>
            <p:cNvSpPr>
              <a:spLocks/>
            </p:cNvSpPr>
            <p:nvPr/>
          </p:nvSpPr>
          <p:spPr bwMode="auto">
            <a:xfrm>
              <a:off x="2415" y="1851"/>
              <a:ext cx="37" cy="10"/>
            </a:xfrm>
            <a:custGeom>
              <a:avLst/>
              <a:gdLst>
                <a:gd name="T0" fmla="*/ 37 w 37"/>
                <a:gd name="T1" fmla="*/ 3 h 10"/>
                <a:gd name="T2" fmla="*/ 37 w 37"/>
                <a:gd name="T3" fmla="*/ 5 h 10"/>
                <a:gd name="T4" fmla="*/ 34 w 37"/>
                <a:gd name="T5" fmla="*/ 5 h 10"/>
                <a:gd name="T6" fmla="*/ 32 w 37"/>
                <a:gd name="T7" fmla="*/ 5 h 10"/>
                <a:gd name="T8" fmla="*/ 31 w 37"/>
                <a:gd name="T9" fmla="*/ 6 h 10"/>
                <a:gd name="T10" fmla="*/ 24 w 37"/>
                <a:gd name="T11" fmla="*/ 9 h 10"/>
                <a:gd name="T12" fmla="*/ 16 w 37"/>
                <a:gd name="T13" fmla="*/ 10 h 10"/>
                <a:gd name="T14" fmla="*/ 9 w 37"/>
                <a:gd name="T15" fmla="*/ 10 h 10"/>
                <a:gd name="T16" fmla="*/ 1 w 37"/>
                <a:gd name="T17" fmla="*/ 9 h 10"/>
                <a:gd name="T18" fmla="*/ 1 w 37"/>
                <a:gd name="T19" fmla="*/ 8 h 10"/>
                <a:gd name="T20" fmla="*/ 0 w 37"/>
                <a:gd name="T21" fmla="*/ 7 h 10"/>
                <a:gd name="T22" fmla="*/ 0 w 37"/>
                <a:gd name="T23" fmla="*/ 6 h 10"/>
                <a:gd name="T24" fmla="*/ 1 w 37"/>
                <a:gd name="T25" fmla="*/ 5 h 10"/>
                <a:gd name="T26" fmla="*/ 5 w 37"/>
                <a:gd name="T27" fmla="*/ 7 h 10"/>
                <a:gd name="T28" fmla="*/ 10 w 37"/>
                <a:gd name="T29" fmla="*/ 7 h 10"/>
                <a:gd name="T30" fmla="*/ 14 w 37"/>
                <a:gd name="T31" fmla="*/ 7 h 10"/>
                <a:gd name="T32" fmla="*/ 18 w 37"/>
                <a:gd name="T33" fmla="*/ 5 h 10"/>
                <a:gd name="T34" fmla="*/ 23 w 37"/>
                <a:gd name="T35" fmla="*/ 4 h 10"/>
                <a:gd name="T36" fmla="*/ 26 w 37"/>
                <a:gd name="T37" fmla="*/ 2 h 10"/>
                <a:gd name="T38" fmla="*/ 30 w 37"/>
                <a:gd name="T39" fmla="*/ 0 h 10"/>
                <a:gd name="T40" fmla="*/ 34 w 37"/>
                <a:gd name="T41" fmla="*/ 0 h 10"/>
                <a:gd name="T42" fmla="*/ 37 w 37"/>
                <a:gd name="T4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0">
                  <a:moveTo>
                    <a:pt x="37" y="3"/>
                  </a:moveTo>
                  <a:lnTo>
                    <a:pt x="37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6"/>
                  </a:lnTo>
                  <a:lnTo>
                    <a:pt x="24" y="9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5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8" y="5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1" name="Freeform 33"/>
            <p:cNvSpPr>
              <a:spLocks/>
            </p:cNvSpPr>
            <p:nvPr/>
          </p:nvSpPr>
          <p:spPr bwMode="auto">
            <a:xfrm>
              <a:off x="3532" y="1851"/>
              <a:ext cx="32" cy="14"/>
            </a:xfrm>
            <a:custGeom>
              <a:avLst/>
              <a:gdLst>
                <a:gd name="T0" fmla="*/ 32 w 32"/>
                <a:gd name="T1" fmla="*/ 7 h 14"/>
                <a:gd name="T2" fmla="*/ 29 w 32"/>
                <a:gd name="T3" fmla="*/ 10 h 14"/>
                <a:gd name="T4" fmla="*/ 25 w 32"/>
                <a:gd name="T5" fmla="*/ 12 h 14"/>
                <a:gd name="T6" fmla="*/ 21 w 32"/>
                <a:gd name="T7" fmla="*/ 13 h 14"/>
                <a:gd name="T8" fmla="*/ 15 w 32"/>
                <a:gd name="T9" fmla="*/ 14 h 14"/>
                <a:gd name="T10" fmla="*/ 9 w 32"/>
                <a:gd name="T11" fmla="*/ 12 h 14"/>
                <a:gd name="T12" fmla="*/ 3 w 32"/>
                <a:gd name="T13" fmla="*/ 9 h 14"/>
                <a:gd name="T14" fmla="*/ 0 w 32"/>
                <a:gd name="T15" fmla="*/ 5 h 14"/>
                <a:gd name="T16" fmla="*/ 1 w 32"/>
                <a:gd name="T17" fmla="*/ 0 h 14"/>
                <a:gd name="T18" fmla="*/ 9 w 32"/>
                <a:gd name="T19" fmla="*/ 4 h 14"/>
                <a:gd name="T20" fmla="*/ 17 w 32"/>
                <a:gd name="T21" fmla="*/ 4 h 14"/>
                <a:gd name="T22" fmla="*/ 25 w 32"/>
                <a:gd name="T23" fmla="*/ 5 h 14"/>
                <a:gd name="T24" fmla="*/ 32 w 32"/>
                <a:gd name="T2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4">
                  <a:moveTo>
                    <a:pt x="32" y="7"/>
                  </a:moveTo>
                  <a:lnTo>
                    <a:pt x="29" y="10"/>
                  </a:lnTo>
                  <a:lnTo>
                    <a:pt x="25" y="12"/>
                  </a:lnTo>
                  <a:lnTo>
                    <a:pt x="21" y="13"/>
                  </a:lnTo>
                  <a:lnTo>
                    <a:pt x="15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9" y="4"/>
                  </a:lnTo>
                  <a:lnTo>
                    <a:pt x="17" y="4"/>
                  </a:lnTo>
                  <a:lnTo>
                    <a:pt x="25" y="5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2" name="Freeform 34"/>
            <p:cNvSpPr>
              <a:spLocks/>
            </p:cNvSpPr>
            <p:nvPr/>
          </p:nvSpPr>
          <p:spPr bwMode="auto">
            <a:xfrm>
              <a:off x="3542" y="1858"/>
              <a:ext cx="12" cy="3"/>
            </a:xfrm>
            <a:custGeom>
              <a:avLst/>
              <a:gdLst>
                <a:gd name="T0" fmla="*/ 12 w 12"/>
                <a:gd name="T1" fmla="*/ 1 h 3"/>
                <a:gd name="T2" fmla="*/ 8 w 12"/>
                <a:gd name="T3" fmla="*/ 3 h 3"/>
                <a:gd name="T4" fmla="*/ 5 w 12"/>
                <a:gd name="T5" fmla="*/ 3 h 3"/>
                <a:gd name="T6" fmla="*/ 2 w 12"/>
                <a:gd name="T7" fmla="*/ 2 h 3"/>
                <a:gd name="T8" fmla="*/ 0 w 12"/>
                <a:gd name="T9" fmla="*/ 0 h 3"/>
                <a:gd name="T10" fmla="*/ 12 w 12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12" y="1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3" name="Freeform 35"/>
            <p:cNvSpPr>
              <a:spLocks/>
            </p:cNvSpPr>
            <p:nvPr/>
          </p:nvSpPr>
          <p:spPr bwMode="auto">
            <a:xfrm>
              <a:off x="2441" y="1859"/>
              <a:ext cx="11" cy="8"/>
            </a:xfrm>
            <a:custGeom>
              <a:avLst/>
              <a:gdLst>
                <a:gd name="T0" fmla="*/ 11 w 11"/>
                <a:gd name="T1" fmla="*/ 2 h 8"/>
                <a:gd name="T2" fmla="*/ 8 w 11"/>
                <a:gd name="T3" fmla="*/ 3 h 8"/>
                <a:gd name="T4" fmla="*/ 5 w 11"/>
                <a:gd name="T5" fmla="*/ 5 h 8"/>
                <a:gd name="T6" fmla="*/ 2 w 11"/>
                <a:gd name="T7" fmla="*/ 6 h 8"/>
                <a:gd name="T8" fmla="*/ 0 w 11"/>
                <a:gd name="T9" fmla="*/ 8 h 8"/>
                <a:gd name="T10" fmla="*/ 0 w 11"/>
                <a:gd name="T11" fmla="*/ 5 h 8"/>
                <a:gd name="T12" fmla="*/ 1 w 11"/>
                <a:gd name="T13" fmla="*/ 3 h 8"/>
                <a:gd name="T14" fmla="*/ 2 w 11"/>
                <a:gd name="T15" fmla="*/ 2 h 8"/>
                <a:gd name="T16" fmla="*/ 4 w 11"/>
                <a:gd name="T17" fmla="*/ 1 h 8"/>
                <a:gd name="T18" fmla="*/ 6 w 11"/>
                <a:gd name="T19" fmla="*/ 0 h 8"/>
                <a:gd name="T20" fmla="*/ 7 w 11"/>
                <a:gd name="T21" fmla="*/ 0 h 8"/>
                <a:gd name="T22" fmla="*/ 10 w 11"/>
                <a:gd name="T23" fmla="*/ 1 h 8"/>
                <a:gd name="T24" fmla="*/ 11 w 11"/>
                <a:gd name="T2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8">
                  <a:moveTo>
                    <a:pt x="11" y="2"/>
                  </a:moveTo>
                  <a:lnTo>
                    <a:pt x="8" y="3"/>
                  </a:lnTo>
                  <a:lnTo>
                    <a:pt x="5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4" name="Freeform 36"/>
            <p:cNvSpPr>
              <a:spLocks/>
            </p:cNvSpPr>
            <p:nvPr/>
          </p:nvSpPr>
          <p:spPr bwMode="auto">
            <a:xfrm>
              <a:off x="2353" y="1889"/>
              <a:ext cx="50" cy="70"/>
            </a:xfrm>
            <a:custGeom>
              <a:avLst/>
              <a:gdLst>
                <a:gd name="T0" fmla="*/ 50 w 50"/>
                <a:gd name="T1" fmla="*/ 43 h 70"/>
                <a:gd name="T2" fmla="*/ 45 w 50"/>
                <a:gd name="T3" fmla="*/ 50 h 70"/>
                <a:gd name="T4" fmla="*/ 40 w 50"/>
                <a:gd name="T5" fmla="*/ 56 h 70"/>
                <a:gd name="T6" fmla="*/ 38 w 50"/>
                <a:gd name="T7" fmla="*/ 63 h 70"/>
                <a:gd name="T8" fmla="*/ 36 w 50"/>
                <a:gd name="T9" fmla="*/ 70 h 70"/>
                <a:gd name="T10" fmla="*/ 26 w 50"/>
                <a:gd name="T11" fmla="*/ 63 h 70"/>
                <a:gd name="T12" fmla="*/ 19 w 50"/>
                <a:gd name="T13" fmla="*/ 53 h 70"/>
                <a:gd name="T14" fmla="*/ 12 w 50"/>
                <a:gd name="T15" fmla="*/ 42 h 70"/>
                <a:gd name="T16" fmla="*/ 5 w 50"/>
                <a:gd name="T17" fmla="*/ 33 h 70"/>
                <a:gd name="T18" fmla="*/ 2 w 50"/>
                <a:gd name="T19" fmla="*/ 25 h 70"/>
                <a:gd name="T20" fmla="*/ 0 w 50"/>
                <a:gd name="T21" fmla="*/ 16 h 70"/>
                <a:gd name="T22" fmla="*/ 0 w 50"/>
                <a:gd name="T23" fmla="*/ 9 h 70"/>
                <a:gd name="T24" fmla="*/ 2 w 50"/>
                <a:gd name="T25" fmla="*/ 0 h 70"/>
                <a:gd name="T26" fmla="*/ 5 w 50"/>
                <a:gd name="T27" fmla="*/ 8 h 70"/>
                <a:gd name="T28" fmla="*/ 8 w 50"/>
                <a:gd name="T29" fmla="*/ 15 h 70"/>
                <a:gd name="T30" fmla="*/ 13 w 50"/>
                <a:gd name="T31" fmla="*/ 23 h 70"/>
                <a:gd name="T32" fmla="*/ 20 w 50"/>
                <a:gd name="T33" fmla="*/ 28 h 70"/>
                <a:gd name="T34" fmla="*/ 26 w 50"/>
                <a:gd name="T35" fmla="*/ 34 h 70"/>
                <a:gd name="T36" fmla="*/ 34 w 50"/>
                <a:gd name="T37" fmla="*/ 38 h 70"/>
                <a:gd name="T38" fmla="*/ 43 w 50"/>
                <a:gd name="T39" fmla="*/ 41 h 70"/>
                <a:gd name="T40" fmla="*/ 50 w 50"/>
                <a:gd name="T41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50" y="43"/>
                  </a:moveTo>
                  <a:lnTo>
                    <a:pt x="45" y="50"/>
                  </a:lnTo>
                  <a:lnTo>
                    <a:pt x="40" y="56"/>
                  </a:lnTo>
                  <a:lnTo>
                    <a:pt x="38" y="63"/>
                  </a:lnTo>
                  <a:lnTo>
                    <a:pt x="36" y="70"/>
                  </a:lnTo>
                  <a:lnTo>
                    <a:pt x="26" y="63"/>
                  </a:lnTo>
                  <a:lnTo>
                    <a:pt x="19" y="53"/>
                  </a:lnTo>
                  <a:lnTo>
                    <a:pt x="12" y="42"/>
                  </a:lnTo>
                  <a:lnTo>
                    <a:pt x="5" y="33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2" y="0"/>
                  </a:lnTo>
                  <a:lnTo>
                    <a:pt x="5" y="8"/>
                  </a:lnTo>
                  <a:lnTo>
                    <a:pt x="8" y="15"/>
                  </a:lnTo>
                  <a:lnTo>
                    <a:pt x="13" y="23"/>
                  </a:lnTo>
                  <a:lnTo>
                    <a:pt x="20" y="28"/>
                  </a:lnTo>
                  <a:lnTo>
                    <a:pt x="26" y="34"/>
                  </a:lnTo>
                  <a:lnTo>
                    <a:pt x="34" y="38"/>
                  </a:lnTo>
                  <a:lnTo>
                    <a:pt x="43" y="41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5" name="Freeform 37"/>
            <p:cNvSpPr>
              <a:spLocks/>
            </p:cNvSpPr>
            <p:nvPr/>
          </p:nvSpPr>
          <p:spPr bwMode="auto">
            <a:xfrm>
              <a:off x="2250" y="2088"/>
              <a:ext cx="38" cy="30"/>
            </a:xfrm>
            <a:custGeom>
              <a:avLst/>
              <a:gdLst>
                <a:gd name="T0" fmla="*/ 38 w 38"/>
                <a:gd name="T1" fmla="*/ 27 h 30"/>
                <a:gd name="T2" fmla="*/ 36 w 38"/>
                <a:gd name="T3" fmla="*/ 28 h 30"/>
                <a:gd name="T4" fmla="*/ 33 w 38"/>
                <a:gd name="T5" fmla="*/ 28 h 30"/>
                <a:gd name="T6" fmla="*/ 31 w 38"/>
                <a:gd name="T7" fmla="*/ 29 h 30"/>
                <a:gd name="T8" fmla="*/ 29 w 38"/>
                <a:gd name="T9" fmla="*/ 30 h 30"/>
                <a:gd name="T10" fmla="*/ 19 w 38"/>
                <a:gd name="T11" fmla="*/ 28 h 30"/>
                <a:gd name="T12" fmla="*/ 12 w 38"/>
                <a:gd name="T13" fmla="*/ 19 h 30"/>
                <a:gd name="T14" fmla="*/ 6 w 38"/>
                <a:gd name="T15" fmla="*/ 8 h 30"/>
                <a:gd name="T16" fmla="*/ 0 w 38"/>
                <a:gd name="T17" fmla="*/ 0 h 30"/>
                <a:gd name="T18" fmla="*/ 4 w 38"/>
                <a:gd name="T19" fmla="*/ 0 h 30"/>
                <a:gd name="T20" fmla="*/ 8 w 38"/>
                <a:gd name="T21" fmla="*/ 1 h 30"/>
                <a:gd name="T22" fmla="*/ 11 w 38"/>
                <a:gd name="T23" fmla="*/ 2 h 30"/>
                <a:gd name="T24" fmla="*/ 14 w 38"/>
                <a:gd name="T25" fmla="*/ 2 h 30"/>
                <a:gd name="T26" fmla="*/ 38 w 38"/>
                <a:gd name="T2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8" y="27"/>
                  </a:moveTo>
                  <a:lnTo>
                    <a:pt x="36" y="28"/>
                  </a:lnTo>
                  <a:lnTo>
                    <a:pt x="33" y="28"/>
                  </a:lnTo>
                  <a:lnTo>
                    <a:pt x="31" y="29"/>
                  </a:lnTo>
                  <a:lnTo>
                    <a:pt x="29" y="30"/>
                  </a:lnTo>
                  <a:lnTo>
                    <a:pt x="19" y="28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6" name="Freeform 38"/>
            <p:cNvSpPr>
              <a:spLocks/>
            </p:cNvSpPr>
            <p:nvPr/>
          </p:nvSpPr>
          <p:spPr bwMode="auto">
            <a:xfrm>
              <a:off x="2070" y="1891"/>
              <a:ext cx="271" cy="192"/>
            </a:xfrm>
            <a:custGeom>
              <a:avLst/>
              <a:gdLst>
                <a:gd name="T0" fmla="*/ 260 w 271"/>
                <a:gd name="T1" fmla="*/ 120 h 192"/>
                <a:gd name="T2" fmla="*/ 267 w 271"/>
                <a:gd name="T3" fmla="*/ 114 h 192"/>
                <a:gd name="T4" fmla="*/ 263 w 271"/>
                <a:gd name="T5" fmla="*/ 109 h 192"/>
                <a:gd name="T6" fmla="*/ 253 w 271"/>
                <a:gd name="T7" fmla="*/ 65 h 192"/>
                <a:gd name="T8" fmla="*/ 257 w 271"/>
                <a:gd name="T9" fmla="*/ 21 h 192"/>
                <a:gd name="T10" fmla="*/ 259 w 271"/>
                <a:gd name="T11" fmla="*/ 5 h 192"/>
                <a:gd name="T12" fmla="*/ 239 w 271"/>
                <a:gd name="T13" fmla="*/ 17 h 192"/>
                <a:gd name="T14" fmla="*/ 218 w 271"/>
                <a:gd name="T15" fmla="*/ 25 h 192"/>
                <a:gd name="T16" fmla="*/ 197 w 271"/>
                <a:gd name="T17" fmla="*/ 33 h 192"/>
                <a:gd name="T18" fmla="*/ 177 w 271"/>
                <a:gd name="T19" fmla="*/ 41 h 192"/>
                <a:gd name="T20" fmla="*/ 159 w 271"/>
                <a:gd name="T21" fmla="*/ 54 h 192"/>
                <a:gd name="T22" fmla="*/ 141 w 271"/>
                <a:gd name="T23" fmla="*/ 65 h 192"/>
                <a:gd name="T24" fmla="*/ 123 w 271"/>
                <a:gd name="T25" fmla="*/ 75 h 192"/>
                <a:gd name="T26" fmla="*/ 106 w 271"/>
                <a:gd name="T27" fmla="*/ 88 h 192"/>
                <a:gd name="T28" fmla="*/ 74 w 271"/>
                <a:gd name="T29" fmla="*/ 108 h 192"/>
                <a:gd name="T30" fmla="*/ 45 w 271"/>
                <a:gd name="T31" fmla="*/ 133 h 192"/>
                <a:gd name="T32" fmla="*/ 20 w 271"/>
                <a:gd name="T33" fmla="*/ 162 h 192"/>
                <a:gd name="T34" fmla="*/ 0 w 271"/>
                <a:gd name="T35" fmla="*/ 192 h 192"/>
                <a:gd name="T36" fmla="*/ 13 w 271"/>
                <a:gd name="T37" fmla="*/ 182 h 192"/>
                <a:gd name="T38" fmla="*/ 44 w 271"/>
                <a:gd name="T39" fmla="*/ 157 h 192"/>
                <a:gd name="T40" fmla="*/ 82 w 271"/>
                <a:gd name="T41" fmla="*/ 131 h 192"/>
                <a:gd name="T42" fmla="*/ 113 w 271"/>
                <a:gd name="T43" fmla="*/ 119 h 192"/>
                <a:gd name="T44" fmla="*/ 133 w 271"/>
                <a:gd name="T45" fmla="*/ 121 h 192"/>
                <a:gd name="T46" fmla="*/ 143 w 271"/>
                <a:gd name="T47" fmla="*/ 130 h 192"/>
                <a:gd name="T48" fmla="*/ 153 w 271"/>
                <a:gd name="T49" fmla="*/ 138 h 192"/>
                <a:gd name="T50" fmla="*/ 164 w 271"/>
                <a:gd name="T51" fmla="*/ 139 h 192"/>
                <a:gd name="T52" fmla="*/ 165 w 271"/>
                <a:gd name="T53" fmla="*/ 124 h 192"/>
                <a:gd name="T54" fmla="*/ 169 w 271"/>
                <a:gd name="T55" fmla="*/ 106 h 192"/>
                <a:gd name="T56" fmla="*/ 183 w 271"/>
                <a:gd name="T57" fmla="*/ 106 h 192"/>
                <a:gd name="T58" fmla="*/ 193 w 271"/>
                <a:gd name="T59" fmla="*/ 124 h 192"/>
                <a:gd name="T60" fmla="*/ 199 w 271"/>
                <a:gd name="T61" fmla="*/ 137 h 192"/>
                <a:gd name="T62" fmla="*/ 209 w 271"/>
                <a:gd name="T63" fmla="*/ 147 h 192"/>
                <a:gd name="T64" fmla="*/ 220 w 271"/>
                <a:gd name="T65" fmla="*/ 152 h 192"/>
                <a:gd name="T66" fmla="*/ 228 w 271"/>
                <a:gd name="T67" fmla="*/ 151 h 192"/>
                <a:gd name="T68" fmla="*/ 246 w 271"/>
                <a:gd name="T69" fmla="*/ 135 h 192"/>
                <a:gd name="T70" fmla="*/ 257 w 271"/>
                <a:gd name="T71" fmla="*/ 12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1" h="192">
                  <a:moveTo>
                    <a:pt x="257" y="122"/>
                  </a:moveTo>
                  <a:lnTo>
                    <a:pt x="260" y="120"/>
                  </a:lnTo>
                  <a:lnTo>
                    <a:pt x="264" y="117"/>
                  </a:lnTo>
                  <a:lnTo>
                    <a:pt x="267" y="114"/>
                  </a:lnTo>
                  <a:lnTo>
                    <a:pt x="271" y="110"/>
                  </a:lnTo>
                  <a:lnTo>
                    <a:pt x="263" y="109"/>
                  </a:lnTo>
                  <a:lnTo>
                    <a:pt x="257" y="88"/>
                  </a:lnTo>
                  <a:lnTo>
                    <a:pt x="253" y="65"/>
                  </a:lnTo>
                  <a:lnTo>
                    <a:pt x="252" y="42"/>
                  </a:lnTo>
                  <a:lnTo>
                    <a:pt x="257" y="21"/>
                  </a:lnTo>
                  <a:lnTo>
                    <a:pt x="266" y="0"/>
                  </a:lnTo>
                  <a:lnTo>
                    <a:pt x="259" y="5"/>
                  </a:lnTo>
                  <a:lnTo>
                    <a:pt x="249" y="11"/>
                  </a:lnTo>
                  <a:lnTo>
                    <a:pt x="239" y="17"/>
                  </a:lnTo>
                  <a:lnTo>
                    <a:pt x="228" y="21"/>
                  </a:lnTo>
                  <a:lnTo>
                    <a:pt x="218" y="25"/>
                  </a:lnTo>
                  <a:lnTo>
                    <a:pt x="208" y="29"/>
                  </a:lnTo>
                  <a:lnTo>
                    <a:pt x="197" y="33"/>
                  </a:lnTo>
                  <a:lnTo>
                    <a:pt x="186" y="37"/>
                  </a:lnTo>
                  <a:lnTo>
                    <a:pt x="177" y="41"/>
                  </a:lnTo>
                  <a:lnTo>
                    <a:pt x="168" y="49"/>
                  </a:lnTo>
                  <a:lnTo>
                    <a:pt x="159" y="54"/>
                  </a:lnTo>
                  <a:lnTo>
                    <a:pt x="151" y="60"/>
                  </a:lnTo>
                  <a:lnTo>
                    <a:pt x="141" y="65"/>
                  </a:lnTo>
                  <a:lnTo>
                    <a:pt x="133" y="69"/>
                  </a:lnTo>
                  <a:lnTo>
                    <a:pt x="123" y="75"/>
                  </a:lnTo>
                  <a:lnTo>
                    <a:pt x="114" y="81"/>
                  </a:lnTo>
                  <a:lnTo>
                    <a:pt x="106" y="88"/>
                  </a:lnTo>
                  <a:lnTo>
                    <a:pt x="89" y="97"/>
                  </a:lnTo>
                  <a:lnTo>
                    <a:pt x="74" y="108"/>
                  </a:lnTo>
                  <a:lnTo>
                    <a:pt x="59" y="120"/>
                  </a:lnTo>
                  <a:lnTo>
                    <a:pt x="45" y="133"/>
                  </a:lnTo>
                  <a:lnTo>
                    <a:pt x="32" y="147"/>
                  </a:lnTo>
                  <a:lnTo>
                    <a:pt x="20" y="162"/>
                  </a:lnTo>
                  <a:lnTo>
                    <a:pt x="10" y="177"/>
                  </a:lnTo>
                  <a:lnTo>
                    <a:pt x="0" y="192"/>
                  </a:lnTo>
                  <a:lnTo>
                    <a:pt x="3" y="189"/>
                  </a:lnTo>
                  <a:lnTo>
                    <a:pt x="13" y="182"/>
                  </a:lnTo>
                  <a:lnTo>
                    <a:pt x="27" y="170"/>
                  </a:lnTo>
                  <a:lnTo>
                    <a:pt x="44" y="157"/>
                  </a:lnTo>
                  <a:lnTo>
                    <a:pt x="64" y="143"/>
                  </a:lnTo>
                  <a:lnTo>
                    <a:pt x="82" y="131"/>
                  </a:lnTo>
                  <a:lnTo>
                    <a:pt x="99" y="122"/>
                  </a:lnTo>
                  <a:lnTo>
                    <a:pt x="113" y="119"/>
                  </a:lnTo>
                  <a:lnTo>
                    <a:pt x="124" y="119"/>
                  </a:lnTo>
                  <a:lnTo>
                    <a:pt x="133" y="121"/>
                  </a:lnTo>
                  <a:lnTo>
                    <a:pt x="139" y="125"/>
                  </a:lnTo>
                  <a:lnTo>
                    <a:pt x="143" y="130"/>
                  </a:lnTo>
                  <a:lnTo>
                    <a:pt x="149" y="134"/>
                  </a:lnTo>
                  <a:lnTo>
                    <a:pt x="153" y="138"/>
                  </a:lnTo>
                  <a:lnTo>
                    <a:pt x="157" y="139"/>
                  </a:lnTo>
                  <a:lnTo>
                    <a:pt x="164" y="139"/>
                  </a:lnTo>
                  <a:lnTo>
                    <a:pt x="166" y="134"/>
                  </a:lnTo>
                  <a:lnTo>
                    <a:pt x="165" y="124"/>
                  </a:lnTo>
                  <a:lnTo>
                    <a:pt x="165" y="114"/>
                  </a:lnTo>
                  <a:lnTo>
                    <a:pt x="169" y="106"/>
                  </a:lnTo>
                  <a:lnTo>
                    <a:pt x="176" y="104"/>
                  </a:lnTo>
                  <a:lnTo>
                    <a:pt x="183" y="106"/>
                  </a:lnTo>
                  <a:lnTo>
                    <a:pt x="189" y="113"/>
                  </a:lnTo>
                  <a:lnTo>
                    <a:pt x="193" y="124"/>
                  </a:lnTo>
                  <a:lnTo>
                    <a:pt x="195" y="131"/>
                  </a:lnTo>
                  <a:lnTo>
                    <a:pt x="199" y="137"/>
                  </a:lnTo>
                  <a:lnTo>
                    <a:pt x="204" y="143"/>
                  </a:lnTo>
                  <a:lnTo>
                    <a:pt x="209" y="147"/>
                  </a:lnTo>
                  <a:lnTo>
                    <a:pt x="214" y="150"/>
                  </a:lnTo>
                  <a:lnTo>
                    <a:pt x="220" y="152"/>
                  </a:lnTo>
                  <a:lnTo>
                    <a:pt x="224" y="152"/>
                  </a:lnTo>
                  <a:lnTo>
                    <a:pt x="228" y="151"/>
                  </a:lnTo>
                  <a:lnTo>
                    <a:pt x="236" y="145"/>
                  </a:lnTo>
                  <a:lnTo>
                    <a:pt x="246" y="135"/>
                  </a:lnTo>
                  <a:lnTo>
                    <a:pt x="253" y="127"/>
                  </a:lnTo>
                  <a:lnTo>
                    <a:pt x="257" y="122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7" name="Freeform 39"/>
            <p:cNvSpPr>
              <a:spLocks/>
            </p:cNvSpPr>
            <p:nvPr/>
          </p:nvSpPr>
          <p:spPr bwMode="auto">
            <a:xfrm>
              <a:off x="2139" y="2115"/>
              <a:ext cx="40" cy="94"/>
            </a:xfrm>
            <a:custGeom>
              <a:avLst/>
              <a:gdLst>
                <a:gd name="T0" fmla="*/ 40 w 40"/>
                <a:gd name="T1" fmla="*/ 85 h 94"/>
                <a:gd name="T2" fmla="*/ 39 w 40"/>
                <a:gd name="T3" fmla="*/ 83 h 94"/>
                <a:gd name="T4" fmla="*/ 38 w 40"/>
                <a:gd name="T5" fmla="*/ 79 h 94"/>
                <a:gd name="T6" fmla="*/ 37 w 40"/>
                <a:gd name="T7" fmla="*/ 76 h 94"/>
                <a:gd name="T8" fmla="*/ 34 w 40"/>
                <a:gd name="T9" fmla="*/ 74 h 94"/>
                <a:gd name="T10" fmla="*/ 24 w 40"/>
                <a:gd name="T11" fmla="*/ 58 h 94"/>
                <a:gd name="T12" fmla="*/ 17 w 40"/>
                <a:gd name="T13" fmla="*/ 39 h 94"/>
                <a:gd name="T14" fmla="*/ 12 w 40"/>
                <a:gd name="T15" fmla="*/ 20 h 94"/>
                <a:gd name="T16" fmla="*/ 9 w 40"/>
                <a:gd name="T17" fmla="*/ 0 h 94"/>
                <a:gd name="T18" fmla="*/ 6 w 40"/>
                <a:gd name="T19" fmla="*/ 1 h 94"/>
                <a:gd name="T20" fmla="*/ 4 w 40"/>
                <a:gd name="T21" fmla="*/ 2 h 94"/>
                <a:gd name="T22" fmla="*/ 2 w 40"/>
                <a:gd name="T23" fmla="*/ 3 h 94"/>
                <a:gd name="T24" fmla="*/ 0 w 40"/>
                <a:gd name="T25" fmla="*/ 4 h 94"/>
                <a:gd name="T26" fmla="*/ 27 w 40"/>
                <a:gd name="T27" fmla="*/ 94 h 94"/>
                <a:gd name="T28" fmla="*/ 29 w 40"/>
                <a:gd name="T29" fmla="*/ 93 h 94"/>
                <a:gd name="T30" fmla="*/ 33 w 40"/>
                <a:gd name="T31" fmla="*/ 91 h 94"/>
                <a:gd name="T32" fmla="*/ 37 w 40"/>
                <a:gd name="T33" fmla="*/ 88 h 94"/>
                <a:gd name="T34" fmla="*/ 40 w 40"/>
                <a:gd name="T35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94">
                  <a:moveTo>
                    <a:pt x="40" y="85"/>
                  </a:moveTo>
                  <a:lnTo>
                    <a:pt x="39" y="83"/>
                  </a:lnTo>
                  <a:lnTo>
                    <a:pt x="38" y="79"/>
                  </a:lnTo>
                  <a:lnTo>
                    <a:pt x="37" y="76"/>
                  </a:lnTo>
                  <a:lnTo>
                    <a:pt x="34" y="74"/>
                  </a:lnTo>
                  <a:lnTo>
                    <a:pt x="24" y="58"/>
                  </a:lnTo>
                  <a:lnTo>
                    <a:pt x="17" y="39"/>
                  </a:lnTo>
                  <a:lnTo>
                    <a:pt x="12" y="2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4"/>
                  </a:lnTo>
                  <a:lnTo>
                    <a:pt x="27" y="94"/>
                  </a:lnTo>
                  <a:lnTo>
                    <a:pt x="29" y="93"/>
                  </a:lnTo>
                  <a:lnTo>
                    <a:pt x="33" y="91"/>
                  </a:lnTo>
                  <a:lnTo>
                    <a:pt x="37" y="88"/>
                  </a:lnTo>
                  <a:lnTo>
                    <a:pt x="40" y="85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8" name="Freeform 40"/>
            <p:cNvSpPr>
              <a:spLocks/>
            </p:cNvSpPr>
            <p:nvPr/>
          </p:nvSpPr>
          <p:spPr bwMode="auto">
            <a:xfrm>
              <a:off x="3556" y="1892"/>
              <a:ext cx="60" cy="178"/>
            </a:xfrm>
            <a:custGeom>
              <a:avLst/>
              <a:gdLst>
                <a:gd name="T0" fmla="*/ 58 w 60"/>
                <a:gd name="T1" fmla="*/ 12 h 178"/>
                <a:gd name="T2" fmla="*/ 60 w 60"/>
                <a:gd name="T3" fmla="*/ 34 h 178"/>
                <a:gd name="T4" fmla="*/ 58 w 60"/>
                <a:gd name="T5" fmla="*/ 55 h 178"/>
                <a:gd name="T6" fmla="*/ 53 w 60"/>
                <a:gd name="T7" fmla="*/ 77 h 178"/>
                <a:gd name="T8" fmla="*/ 44 w 60"/>
                <a:gd name="T9" fmla="*/ 97 h 178"/>
                <a:gd name="T10" fmla="*/ 35 w 60"/>
                <a:gd name="T11" fmla="*/ 118 h 178"/>
                <a:gd name="T12" fmla="*/ 26 w 60"/>
                <a:gd name="T13" fmla="*/ 138 h 178"/>
                <a:gd name="T14" fmla="*/ 16 w 60"/>
                <a:gd name="T15" fmla="*/ 159 h 178"/>
                <a:gd name="T16" fmla="*/ 7 w 60"/>
                <a:gd name="T17" fmla="*/ 178 h 178"/>
                <a:gd name="T18" fmla="*/ 5 w 60"/>
                <a:gd name="T19" fmla="*/ 178 h 178"/>
                <a:gd name="T20" fmla="*/ 2 w 60"/>
                <a:gd name="T21" fmla="*/ 176 h 178"/>
                <a:gd name="T22" fmla="*/ 0 w 60"/>
                <a:gd name="T23" fmla="*/ 175 h 178"/>
                <a:gd name="T24" fmla="*/ 0 w 60"/>
                <a:gd name="T25" fmla="*/ 175 h 178"/>
                <a:gd name="T26" fmla="*/ 10 w 60"/>
                <a:gd name="T27" fmla="*/ 157 h 178"/>
                <a:gd name="T28" fmla="*/ 18 w 60"/>
                <a:gd name="T29" fmla="*/ 137 h 178"/>
                <a:gd name="T30" fmla="*/ 27 w 60"/>
                <a:gd name="T31" fmla="*/ 117 h 178"/>
                <a:gd name="T32" fmla="*/ 33 w 60"/>
                <a:gd name="T33" fmla="*/ 97 h 178"/>
                <a:gd name="T34" fmla="*/ 39 w 60"/>
                <a:gd name="T35" fmla="*/ 76 h 178"/>
                <a:gd name="T36" fmla="*/ 44 w 60"/>
                <a:gd name="T37" fmla="*/ 55 h 178"/>
                <a:gd name="T38" fmla="*/ 48 w 60"/>
                <a:gd name="T39" fmla="*/ 35 h 178"/>
                <a:gd name="T40" fmla="*/ 52 w 60"/>
                <a:gd name="T41" fmla="*/ 13 h 178"/>
                <a:gd name="T42" fmla="*/ 51 w 60"/>
                <a:gd name="T43" fmla="*/ 0 h 178"/>
                <a:gd name="T44" fmla="*/ 55 w 60"/>
                <a:gd name="T45" fmla="*/ 0 h 178"/>
                <a:gd name="T46" fmla="*/ 56 w 60"/>
                <a:gd name="T47" fmla="*/ 5 h 178"/>
                <a:gd name="T48" fmla="*/ 57 w 60"/>
                <a:gd name="T49" fmla="*/ 9 h 178"/>
                <a:gd name="T50" fmla="*/ 58 w 60"/>
                <a:gd name="T51" fmla="*/ 1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178">
                  <a:moveTo>
                    <a:pt x="58" y="12"/>
                  </a:moveTo>
                  <a:lnTo>
                    <a:pt x="60" y="34"/>
                  </a:lnTo>
                  <a:lnTo>
                    <a:pt x="58" y="55"/>
                  </a:lnTo>
                  <a:lnTo>
                    <a:pt x="53" y="77"/>
                  </a:lnTo>
                  <a:lnTo>
                    <a:pt x="44" y="97"/>
                  </a:lnTo>
                  <a:lnTo>
                    <a:pt x="35" y="118"/>
                  </a:lnTo>
                  <a:lnTo>
                    <a:pt x="26" y="138"/>
                  </a:lnTo>
                  <a:lnTo>
                    <a:pt x="16" y="159"/>
                  </a:lnTo>
                  <a:lnTo>
                    <a:pt x="7" y="178"/>
                  </a:lnTo>
                  <a:lnTo>
                    <a:pt x="5" y="178"/>
                  </a:lnTo>
                  <a:lnTo>
                    <a:pt x="2" y="17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0" y="157"/>
                  </a:lnTo>
                  <a:lnTo>
                    <a:pt x="18" y="137"/>
                  </a:lnTo>
                  <a:lnTo>
                    <a:pt x="27" y="117"/>
                  </a:lnTo>
                  <a:lnTo>
                    <a:pt x="33" y="97"/>
                  </a:lnTo>
                  <a:lnTo>
                    <a:pt x="39" y="76"/>
                  </a:lnTo>
                  <a:lnTo>
                    <a:pt x="44" y="55"/>
                  </a:lnTo>
                  <a:lnTo>
                    <a:pt x="48" y="35"/>
                  </a:lnTo>
                  <a:lnTo>
                    <a:pt x="52" y="13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6" y="5"/>
                  </a:lnTo>
                  <a:lnTo>
                    <a:pt x="57" y="9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9" name="Freeform 41"/>
            <p:cNvSpPr>
              <a:spLocks/>
            </p:cNvSpPr>
            <p:nvPr/>
          </p:nvSpPr>
          <p:spPr bwMode="auto">
            <a:xfrm>
              <a:off x="3507" y="1894"/>
              <a:ext cx="29" cy="122"/>
            </a:xfrm>
            <a:custGeom>
              <a:avLst/>
              <a:gdLst>
                <a:gd name="T0" fmla="*/ 4 w 29"/>
                <a:gd name="T1" fmla="*/ 122 h 122"/>
                <a:gd name="T2" fmla="*/ 2 w 29"/>
                <a:gd name="T3" fmla="*/ 121 h 122"/>
                <a:gd name="T4" fmla="*/ 1 w 29"/>
                <a:gd name="T5" fmla="*/ 120 h 122"/>
                <a:gd name="T6" fmla="*/ 0 w 29"/>
                <a:gd name="T7" fmla="*/ 119 h 122"/>
                <a:gd name="T8" fmla="*/ 0 w 29"/>
                <a:gd name="T9" fmla="*/ 118 h 122"/>
                <a:gd name="T10" fmla="*/ 4 w 29"/>
                <a:gd name="T11" fmla="*/ 90 h 122"/>
                <a:gd name="T12" fmla="*/ 7 w 29"/>
                <a:gd name="T13" fmla="*/ 62 h 122"/>
                <a:gd name="T14" fmla="*/ 12 w 29"/>
                <a:gd name="T15" fmla="*/ 33 h 122"/>
                <a:gd name="T16" fmla="*/ 22 w 29"/>
                <a:gd name="T17" fmla="*/ 6 h 122"/>
                <a:gd name="T18" fmla="*/ 29 w 29"/>
                <a:gd name="T19" fmla="*/ 0 h 122"/>
                <a:gd name="T20" fmla="*/ 19 w 29"/>
                <a:gd name="T21" fmla="*/ 29 h 122"/>
                <a:gd name="T22" fmla="*/ 12 w 29"/>
                <a:gd name="T23" fmla="*/ 59 h 122"/>
                <a:gd name="T24" fmla="*/ 7 w 29"/>
                <a:gd name="T25" fmla="*/ 91 h 122"/>
                <a:gd name="T26" fmla="*/ 4 w 2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22">
                  <a:moveTo>
                    <a:pt x="4" y="122"/>
                  </a:moveTo>
                  <a:lnTo>
                    <a:pt x="2" y="121"/>
                  </a:lnTo>
                  <a:lnTo>
                    <a:pt x="1" y="120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4" y="90"/>
                  </a:lnTo>
                  <a:lnTo>
                    <a:pt x="7" y="62"/>
                  </a:lnTo>
                  <a:lnTo>
                    <a:pt x="12" y="33"/>
                  </a:lnTo>
                  <a:lnTo>
                    <a:pt x="22" y="6"/>
                  </a:lnTo>
                  <a:lnTo>
                    <a:pt x="29" y="0"/>
                  </a:lnTo>
                  <a:lnTo>
                    <a:pt x="19" y="29"/>
                  </a:lnTo>
                  <a:lnTo>
                    <a:pt x="12" y="59"/>
                  </a:lnTo>
                  <a:lnTo>
                    <a:pt x="7" y="91"/>
                  </a:lnTo>
                  <a:lnTo>
                    <a:pt x="4" y="122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0" name="Freeform 42"/>
            <p:cNvSpPr>
              <a:spLocks/>
            </p:cNvSpPr>
            <p:nvPr/>
          </p:nvSpPr>
          <p:spPr bwMode="auto">
            <a:xfrm>
              <a:off x="2329" y="1894"/>
              <a:ext cx="96" cy="190"/>
            </a:xfrm>
            <a:custGeom>
              <a:avLst/>
              <a:gdLst>
                <a:gd name="T0" fmla="*/ 18 w 96"/>
                <a:gd name="T1" fmla="*/ 36 h 190"/>
                <a:gd name="T2" fmla="*/ 23 w 96"/>
                <a:gd name="T3" fmla="*/ 56 h 190"/>
                <a:gd name="T4" fmla="*/ 31 w 96"/>
                <a:gd name="T5" fmla="*/ 74 h 190"/>
                <a:gd name="T6" fmla="*/ 39 w 96"/>
                <a:gd name="T7" fmla="*/ 92 h 190"/>
                <a:gd name="T8" fmla="*/ 48 w 96"/>
                <a:gd name="T9" fmla="*/ 111 h 190"/>
                <a:gd name="T10" fmla="*/ 58 w 96"/>
                <a:gd name="T11" fmla="*/ 128 h 190"/>
                <a:gd name="T12" fmla="*/ 70 w 96"/>
                <a:gd name="T13" fmla="*/ 145 h 190"/>
                <a:gd name="T14" fmla="*/ 82 w 96"/>
                <a:gd name="T15" fmla="*/ 161 h 190"/>
                <a:gd name="T16" fmla="*/ 95 w 96"/>
                <a:gd name="T17" fmla="*/ 177 h 190"/>
                <a:gd name="T18" fmla="*/ 96 w 96"/>
                <a:gd name="T19" fmla="*/ 180 h 190"/>
                <a:gd name="T20" fmla="*/ 90 w 96"/>
                <a:gd name="T21" fmla="*/ 182 h 190"/>
                <a:gd name="T22" fmla="*/ 86 w 96"/>
                <a:gd name="T23" fmla="*/ 184 h 190"/>
                <a:gd name="T24" fmla="*/ 81 w 96"/>
                <a:gd name="T25" fmla="*/ 185 h 190"/>
                <a:gd name="T26" fmla="*/ 75 w 96"/>
                <a:gd name="T27" fmla="*/ 186 h 190"/>
                <a:gd name="T28" fmla="*/ 70 w 96"/>
                <a:gd name="T29" fmla="*/ 187 h 190"/>
                <a:gd name="T30" fmla="*/ 64 w 96"/>
                <a:gd name="T31" fmla="*/ 188 h 190"/>
                <a:gd name="T32" fmla="*/ 60 w 96"/>
                <a:gd name="T33" fmla="*/ 189 h 190"/>
                <a:gd name="T34" fmla="*/ 55 w 96"/>
                <a:gd name="T35" fmla="*/ 190 h 190"/>
                <a:gd name="T36" fmla="*/ 46 w 96"/>
                <a:gd name="T37" fmla="*/ 184 h 190"/>
                <a:gd name="T38" fmla="*/ 39 w 96"/>
                <a:gd name="T39" fmla="*/ 177 h 190"/>
                <a:gd name="T40" fmla="*/ 31 w 96"/>
                <a:gd name="T41" fmla="*/ 171 h 190"/>
                <a:gd name="T42" fmla="*/ 23 w 96"/>
                <a:gd name="T43" fmla="*/ 163 h 190"/>
                <a:gd name="T44" fmla="*/ 17 w 96"/>
                <a:gd name="T45" fmla="*/ 157 h 190"/>
                <a:gd name="T46" fmla="*/ 10 w 96"/>
                <a:gd name="T47" fmla="*/ 148 h 190"/>
                <a:gd name="T48" fmla="*/ 5 w 96"/>
                <a:gd name="T49" fmla="*/ 140 h 190"/>
                <a:gd name="T50" fmla="*/ 0 w 96"/>
                <a:gd name="T51" fmla="*/ 131 h 190"/>
                <a:gd name="T52" fmla="*/ 0 w 96"/>
                <a:gd name="T53" fmla="*/ 129 h 190"/>
                <a:gd name="T54" fmla="*/ 0 w 96"/>
                <a:gd name="T55" fmla="*/ 128 h 190"/>
                <a:gd name="T56" fmla="*/ 0 w 96"/>
                <a:gd name="T57" fmla="*/ 126 h 190"/>
                <a:gd name="T58" fmla="*/ 0 w 96"/>
                <a:gd name="T59" fmla="*/ 125 h 190"/>
                <a:gd name="T60" fmla="*/ 5 w 96"/>
                <a:gd name="T61" fmla="*/ 120 h 190"/>
                <a:gd name="T62" fmla="*/ 12 w 96"/>
                <a:gd name="T63" fmla="*/ 117 h 190"/>
                <a:gd name="T64" fmla="*/ 16 w 96"/>
                <a:gd name="T65" fmla="*/ 113 h 190"/>
                <a:gd name="T66" fmla="*/ 20 w 96"/>
                <a:gd name="T67" fmla="*/ 107 h 190"/>
                <a:gd name="T68" fmla="*/ 19 w 96"/>
                <a:gd name="T69" fmla="*/ 104 h 190"/>
                <a:gd name="T70" fmla="*/ 15 w 96"/>
                <a:gd name="T71" fmla="*/ 101 h 190"/>
                <a:gd name="T72" fmla="*/ 10 w 96"/>
                <a:gd name="T73" fmla="*/ 100 h 190"/>
                <a:gd name="T74" fmla="*/ 6 w 96"/>
                <a:gd name="T75" fmla="*/ 101 h 190"/>
                <a:gd name="T76" fmla="*/ 3 w 96"/>
                <a:gd name="T77" fmla="*/ 78 h 190"/>
                <a:gd name="T78" fmla="*/ 1 w 96"/>
                <a:gd name="T79" fmla="*/ 53 h 190"/>
                <a:gd name="T80" fmla="*/ 2 w 96"/>
                <a:gd name="T81" fmla="*/ 29 h 190"/>
                <a:gd name="T82" fmla="*/ 10 w 96"/>
                <a:gd name="T83" fmla="*/ 7 h 190"/>
                <a:gd name="T84" fmla="*/ 15 w 96"/>
                <a:gd name="T85" fmla="*/ 0 h 190"/>
                <a:gd name="T86" fmla="*/ 13 w 96"/>
                <a:gd name="T87" fmla="*/ 9 h 190"/>
                <a:gd name="T88" fmla="*/ 14 w 96"/>
                <a:gd name="T89" fmla="*/ 18 h 190"/>
                <a:gd name="T90" fmla="*/ 16 w 96"/>
                <a:gd name="T91" fmla="*/ 28 h 190"/>
                <a:gd name="T92" fmla="*/ 18 w 96"/>
                <a:gd name="T93" fmla="*/ 3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" h="190">
                  <a:moveTo>
                    <a:pt x="18" y="36"/>
                  </a:moveTo>
                  <a:lnTo>
                    <a:pt x="23" y="56"/>
                  </a:lnTo>
                  <a:lnTo>
                    <a:pt x="31" y="74"/>
                  </a:lnTo>
                  <a:lnTo>
                    <a:pt x="39" y="92"/>
                  </a:lnTo>
                  <a:lnTo>
                    <a:pt x="48" y="111"/>
                  </a:lnTo>
                  <a:lnTo>
                    <a:pt x="58" y="128"/>
                  </a:lnTo>
                  <a:lnTo>
                    <a:pt x="70" y="145"/>
                  </a:lnTo>
                  <a:lnTo>
                    <a:pt x="82" y="161"/>
                  </a:lnTo>
                  <a:lnTo>
                    <a:pt x="95" y="177"/>
                  </a:lnTo>
                  <a:lnTo>
                    <a:pt x="96" y="180"/>
                  </a:lnTo>
                  <a:lnTo>
                    <a:pt x="90" y="182"/>
                  </a:lnTo>
                  <a:lnTo>
                    <a:pt x="86" y="184"/>
                  </a:lnTo>
                  <a:lnTo>
                    <a:pt x="81" y="185"/>
                  </a:lnTo>
                  <a:lnTo>
                    <a:pt x="75" y="186"/>
                  </a:lnTo>
                  <a:lnTo>
                    <a:pt x="70" y="187"/>
                  </a:lnTo>
                  <a:lnTo>
                    <a:pt x="64" y="188"/>
                  </a:lnTo>
                  <a:lnTo>
                    <a:pt x="60" y="189"/>
                  </a:lnTo>
                  <a:lnTo>
                    <a:pt x="55" y="190"/>
                  </a:lnTo>
                  <a:lnTo>
                    <a:pt x="46" y="184"/>
                  </a:lnTo>
                  <a:lnTo>
                    <a:pt x="39" y="177"/>
                  </a:lnTo>
                  <a:lnTo>
                    <a:pt x="31" y="171"/>
                  </a:lnTo>
                  <a:lnTo>
                    <a:pt x="23" y="163"/>
                  </a:lnTo>
                  <a:lnTo>
                    <a:pt x="17" y="157"/>
                  </a:lnTo>
                  <a:lnTo>
                    <a:pt x="10" y="148"/>
                  </a:lnTo>
                  <a:lnTo>
                    <a:pt x="5" y="140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5" y="120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07"/>
                  </a:lnTo>
                  <a:lnTo>
                    <a:pt x="19" y="104"/>
                  </a:lnTo>
                  <a:lnTo>
                    <a:pt x="15" y="101"/>
                  </a:lnTo>
                  <a:lnTo>
                    <a:pt x="10" y="100"/>
                  </a:lnTo>
                  <a:lnTo>
                    <a:pt x="6" y="101"/>
                  </a:lnTo>
                  <a:lnTo>
                    <a:pt x="3" y="78"/>
                  </a:lnTo>
                  <a:lnTo>
                    <a:pt x="1" y="53"/>
                  </a:lnTo>
                  <a:lnTo>
                    <a:pt x="2" y="29"/>
                  </a:lnTo>
                  <a:lnTo>
                    <a:pt x="10" y="7"/>
                  </a:lnTo>
                  <a:lnTo>
                    <a:pt x="15" y="0"/>
                  </a:lnTo>
                  <a:lnTo>
                    <a:pt x="13" y="9"/>
                  </a:lnTo>
                  <a:lnTo>
                    <a:pt x="14" y="18"/>
                  </a:lnTo>
                  <a:lnTo>
                    <a:pt x="16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1" name="Freeform 43"/>
            <p:cNvSpPr>
              <a:spLocks/>
            </p:cNvSpPr>
            <p:nvPr/>
          </p:nvSpPr>
          <p:spPr bwMode="auto">
            <a:xfrm>
              <a:off x="2804" y="1895"/>
              <a:ext cx="42" cy="156"/>
            </a:xfrm>
            <a:custGeom>
              <a:avLst/>
              <a:gdLst>
                <a:gd name="T0" fmla="*/ 26 w 42"/>
                <a:gd name="T1" fmla="*/ 2 h 156"/>
                <a:gd name="T2" fmla="*/ 26 w 42"/>
                <a:gd name="T3" fmla="*/ 4 h 156"/>
                <a:gd name="T4" fmla="*/ 33 w 42"/>
                <a:gd name="T5" fmla="*/ 41 h 156"/>
                <a:gd name="T6" fmla="*/ 38 w 42"/>
                <a:gd name="T7" fmla="*/ 115 h 156"/>
                <a:gd name="T8" fmla="*/ 42 w 42"/>
                <a:gd name="T9" fmla="*/ 153 h 156"/>
                <a:gd name="T10" fmla="*/ 40 w 42"/>
                <a:gd name="T11" fmla="*/ 152 h 156"/>
                <a:gd name="T12" fmla="*/ 33 w 42"/>
                <a:gd name="T13" fmla="*/ 154 h 156"/>
                <a:gd name="T14" fmla="*/ 20 w 42"/>
                <a:gd name="T15" fmla="*/ 156 h 156"/>
                <a:gd name="T16" fmla="*/ 12 w 42"/>
                <a:gd name="T17" fmla="*/ 155 h 156"/>
                <a:gd name="T18" fmla="*/ 12 w 42"/>
                <a:gd name="T19" fmla="*/ 153 h 156"/>
                <a:gd name="T20" fmla="*/ 19 w 42"/>
                <a:gd name="T21" fmla="*/ 151 h 156"/>
                <a:gd name="T22" fmla="*/ 29 w 42"/>
                <a:gd name="T23" fmla="*/ 149 h 156"/>
                <a:gd name="T24" fmla="*/ 30 w 42"/>
                <a:gd name="T25" fmla="*/ 146 h 156"/>
                <a:gd name="T26" fmla="*/ 23 w 42"/>
                <a:gd name="T27" fmla="*/ 140 h 156"/>
                <a:gd name="T28" fmla="*/ 16 w 42"/>
                <a:gd name="T29" fmla="*/ 142 h 156"/>
                <a:gd name="T30" fmla="*/ 13 w 42"/>
                <a:gd name="T31" fmla="*/ 140 h 156"/>
                <a:gd name="T32" fmla="*/ 7 w 42"/>
                <a:gd name="T33" fmla="*/ 109 h 156"/>
                <a:gd name="T34" fmla="*/ 3 w 42"/>
                <a:gd name="T35" fmla="*/ 46 h 156"/>
                <a:gd name="T36" fmla="*/ 6 w 42"/>
                <a:gd name="T37" fmla="*/ 14 h 156"/>
                <a:gd name="T38" fmla="*/ 14 w 42"/>
                <a:gd name="T39" fmla="*/ 16 h 156"/>
                <a:gd name="T40" fmla="*/ 21 w 42"/>
                <a:gd name="T41" fmla="*/ 47 h 156"/>
                <a:gd name="T42" fmla="*/ 24 w 42"/>
                <a:gd name="T43" fmla="*/ 107 h 156"/>
                <a:gd name="T44" fmla="*/ 38 w 42"/>
                <a:gd name="T45" fmla="*/ 146 h 156"/>
                <a:gd name="T46" fmla="*/ 30 w 42"/>
                <a:gd name="T47" fmla="*/ 78 h 156"/>
                <a:gd name="T48" fmla="*/ 26 w 42"/>
                <a:gd name="T49" fmla="*/ 10 h 156"/>
                <a:gd name="T50" fmla="*/ 19 w 42"/>
                <a:gd name="T51" fmla="*/ 14 h 156"/>
                <a:gd name="T52" fmla="*/ 23 w 42"/>
                <a:gd name="T53" fmla="*/ 7 h 156"/>
                <a:gd name="T54" fmla="*/ 21 w 42"/>
                <a:gd name="T55" fmla="*/ 5 h 156"/>
                <a:gd name="T56" fmla="*/ 8 w 42"/>
                <a:gd name="T57" fmla="*/ 6 h 156"/>
                <a:gd name="T58" fmla="*/ 2 w 42"/>
                <a:gd name="T59" fmla="*/ 7 h 156"/>
                <a:gd name="T60" fmla="*/ 2 w 42"/>
                <a:gd name="T61" fmla="*/ 5 h 156"/>
                <a:gd name="T62" fmla="*/ 8 w 42"/>
                <a:gd name="T63" fmla="*/ 1 h 156"/>
                <a:gd name="T64" fmla="*/ 20 w 42"/>
                <a:gd name="T6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156">
                  <a:moveTo>
                    <a:pt x="26" y="1"/>
                  </a:move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3" y="41"/>
                  </a:lnTo>
                  <a:lnTo>
                    <a:pt x="36" y="77"/>
                  </a:lnTo>
                  <a:lnTo>
                    <a:pt x="38" y="115"/>
                  </a:lnTo>
                  <a:lnTo>
                    <a:pt x="42" y="152"/>
                  </a:lnTo>
                  <a:lnTo>
                    <a:pt x="42" y="153"/>
                  </a:lnTo>
                  <a:lnTo>
                    <a:pt x="41" y="153"/>
                  </a:lnTo>
                  <a:lnTo>
                    <a:pt x="40" y="152"/>
                  </a:lnTo>
                  <a:lnTo>
                    <a:pt x="39" y="152"/>
                  </a:lnTo>
                  <a:lnTo>
                    <a:pt x="33" y="154"/>
                  </a:lnTo>
                  <a:lnTo>
                    <a:pt x="26" y="155"/>
                  </a:lnTo>
                  <a:lnTo>
                    <a:pt x="20" y="156"/>
                  </a:lnTo>
                  <a:lnTo>
                    <a:pt x="13" y="156"/>
                  </a:lnTo>
                  <a:lnTo>
                    <a:pt x="12" y="155"/>
                  </a:lnTo>
                  <a:lnTo>
                    <a:pt x="12" y="154"/>
                  </a:lnTo>
                  <a:lnTo>
                    <a:pt x="12" y="153"/>
                  </a:lnTo>
                  <a:lnTo>
                    <a:pt x="13" y="152"/>
                  </a:lnTo>
                  <a:lnTo>
                    <a:pt x="19" y="151"/>
                  </a:lnTo>
                  <a:lnTo>
                    <a:pt x="24" y="151"/>
                  </a:lnTo>
                  <a:lnTo>
                    <a:pt x="29" y="149"/>
                  </a:lnTo>
                  <a:lnTo>
                    <a:pt x="35" y="148"/>
                  </a:lnTo>
                  <a:lnTo>
                    <a:pt x="30" y="146"/>
                  </a:lnTo>
                  <a:lnTo>
                    <a:pt x="27" y="142"/>
                  </a:lnTo>
                  <a:lnTo>
                    <a:pt x="23" y="140"/>
                  </a:lnTo>
                  <a:lnTo>
                    <a:pt x="19" y="142"/>
                  </a:lnTo>
                  <a:lnTo>
                    <a:pt x="16" y="142"/>
                  </a:lnTo>
                  <a:lnTo>
                    <a:pt x="14" y="141"/>
                  </a:lnTo>
                  <a:lnTo>
                    <a:pt x="13" y="140"/>
                  </a:lnTo>
                  <a:lnTo>
                    <a:pt x="11" y="140"/>
                  </a:lnTo>
                  <a:lnTo>
                    <a:pt x="7" y="109"/>
                  </a:lnTo>
                  <a:lnTo>
                    <a:pt x="5" y="77"/>
                  </a:lnTo>
                  <a:lnTo>
                    <a:pt x="3" y="46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0" y="15"/>
                  </a:lnTo>
                  <a:lnTo>
                    <a:pt x="14" y="16"/>
                  </a:lnTo>
                  <a:lnTo>
                    <a:pt x="17" y="18"/>
                  </a:lnTo>
                  <a:lnTo>
                    <a:pt x="21" y="47"/>
                  </a:lnTo>
                  <a:lnTo>
                    <a:pt x="23" y="77"/>
                  </a:lnTo>
                  <a:lnTo>
                    <a:pt x="24" y="107"/>
                  </a:lnTo>
                  <a:lnTo>
                    <a:pt x="27" y="138"/>
                  </a:lnTo>
                  <a:lnTo>
                    <a:pt x="38" y="146"/>
                  </a:lnTo>
                  <a:lnTo>
                    <a:pt x="34" y="113"/>
                  </a:lnTo>
                  <a:lnTo>
                    <a:pt x="30" y="78"/>
                  </a:lnTo>
                  <a:lnTo>
                    <a:pt x="29" y="45"/>
                  </a:lnTo>
                  <a:lnTo>
                    <a:pt x="26" y="10"/>
                  </a:lnTo>
                  <a:lnTo>
                    <a:pt x="20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3" y="7"/>
                  </a:lnTo>
                  <a:lnTo>
                    <a:pt x="26" y="4"/>
                  </a:lnTo>
                  <a:lnTo>
                    <a:pt x="21" y="5"/>
                  </a:lnTo>
                  <a:lnTo>
                    <a:pt x="14" y="5"/>
                  </a:lnTo>
                  <a:lnTo>
                    <a:pt x="8" y="6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2" name="Freeform 44"/>
            <p:cNvSpPr>
              <a:spLocks/>
            </p:cNvSpPr>
            <p:nvPr/>
          </p:nvSpPr>
          <p:spPr bwMode="auto">
            <a:xfrm>
              <a:off x="3585" y="1895"/>
              <a:ext cx="206" cy="303"/>
            </a:xfrm>
            <a:custGeom>
              <a:avLst/>
              <a:gdLst>
                <a:gd name="T0" fmla="*/ 132 w 206"/>
                <a:gd name="T1" fmla="*/ 56 h 303"/>
                <a:gd name="T2" fmla="*/ 152 w 206"/>
                <a:gd name="T3" fmla="*/ 84 h 303"/>
                <a:gd name="T4" fmla="*/ 171 w 206"/>
                <a:gd name="T5" fmla="*/ 112 h 303"/>
                <a:gd name="T6" fmla="*/ 190 w 206"/>
                <a:gd name="T7" fmla="*/ 141 h 303"/>
                <a:gd name="T8" fmla="*/ 205 w 206"/>
                <a:gd name="T9" fmla="*/ 186 h 303"/>
                <a:gd name="T10" fmla="*/ 204 w 206"/>
                <a:gd name="T11" fmla="*/ 250 h 303"/>
                <a:gd name="T12" fmla="*/ 199 w 206"/>
                <a:gd name="T13" fmla="*/ 286 h 303"/>
                <a:gd name="T14" fmla="*/ 195 w 206"/>
                <a:gd name="T15" fmla="*/ 298 h 303"/>
                <a:gd name="T16" fmla="*/ 184 w 206"/>
                <a:gd name="T17" fmla="*/ 302 h 303"/>
                <a:gd name="T18" fmla="*/ 174 w 206"/>
                <a:gd name="T19" fmla="*/ 303 h 303"/>
                <a:gd name="T20" fmla="*/ 163 w 206"/>
                <a:gd name="T21" fmla="*/ 283 h 303"/>
                <a:gd name="T22" fmla="*/ 154 w 206"/>
                <a:gd name="T23" fmla="*/ 245 h 303"/>
                <a:gd name="T24" fmla="*/ 147 w 206"/>
                <a:gd name="T25" fmla="*/ 208 h 303"/>
                <a:gd name="T26" fmla="*/ 135 w 206"/>
                <a:gd name="T27" fmla="*/ 171 h 303"/>
                <a:gd name="T28" fmla="*/ 119 w 206"/>
                <a:gd name="T29" fmla="*/ 146 h 303"/>
                <a:gd name="T30" fmla="*/ 106 w 206"/>
                <a:gd name="T31" fmla="*/ 131 h 303"/>
                <a:gd name="T32" fmla="*/ 92 w 206"/>
                <a:gd name="T33" fmla="*/ 117 h 303"/>
                <a:gd name="T34" fmla="*/ 77 w 206"/>
                <a:gd name="T35" fmla="*/ 105 h 303"/>
                <a:gd name="T36" fmla="*/ 69 w 206"/>
                <a:gd name="T37" fmla="*/ 100 h 303"/>
                <a:gd name="T38" fmla="*/ 69 w 206"/>
                <a:gd name="T39" fmla="*/ 102 h 303"/>
                <a:gd name="T40" fmla="*/ 72 w 206"/>
                <a:gd name="T41" fmla="*/ 116 h 303"/>
                <a:gd name="T42" fmla="*/ 81 w 206"/>
                <a:gd name="T43" fmla="*/ 145 h 303"/>
                <a:gd name="T44" fmla="*/ 77 w 206"/>
                <a:gd name="T45" fmla="*/ 175 h 303"/>
                <a:gd name="T46" fmla="*/ 66 w 206"/>
                <a:gd name="T47" fmla="*/ 206 h 303"/>
                <a:gd name="T48" fmla="*/ 40 w 206"/>
                <a:gd name="T49" fmla="*/ 210 h 303"/>
                <a:gd name="T50" fmla="*/ 38 w 206"/>
                <a:gd name="T51" fmla="*/ 190 h 303"/>
                <a:gd name="T52" fmla="*/ 31 w 206"/>
                <a:gd name="T53" fmla="*/ 171 h 303"/>
                <a:gd name="T54" fmla="*/ 18 w 206"/>
                <a:gd name="T55" fmla="*/ 156 h 303"/>
                <a:gd name="T56" fmla="*/ 0 w 206"/>
                <a:gd name="T57" fmla="*/ 147 h 303"/>
                <a:gd name="T58" fmla="*/ 14 w 206"/>
                <a:gd name="T59" fmla="*/ 112 h 303"/>
                <a:gd name="T60" fmla="*/ 28 w 206"/>
                <a:gd name="T61" fmla="*/ 75 h 303"/>
                <a:gd name="T62" fmla="*/ 36 w 206"/>
                <a:gd name="T63" fmla="*/ 37 h 303"/>
                <a:gd name="T64" fmla="*/ 34 w 206"/>
                <a:gd name="T65" fmla="*/ 0 h 303"/>
                <a:gd name="T66" fmla="*/ 57 w 206"/>
                <a:gd name="T67" fmla="*/ 7 h 303"/>
                <a:gd name="T68" fmla="*/ 81 w 206"/>
                <a:gd name="T69" fmla="*/ 15 h 303"/>
                <a:gd name="T70" fmla="*/ 101 w 206"/>
                <a:gd name="T71" fmla="*/ 25 h 303"/>
                <a:gd name="T72" fmla="*/ 120 w 206"/>
                <a:gd name="T73" fmla="*/ 4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303">
                  <a:moveTo>
                    <a:pt x="120" y="43"/>
                  </a:moveTo>
                  <a:lnTo>
                    <a:pt x="132" y="56"/>
                  </a:lnTo>
                  <a:lnTo>
                    <a:pt x="142" y="70"/>
                  </a:lnTo>
                  <a:lnTo>
                    <a:pt x="152" y="84"/>
                  </a:lnTo>
                  <a:lnTo>
                    <a:pt x="162" y="98"/>
                  </a:lnTo>
                  <a:lnTo>
                    <a:pt x="171" y="112"/>
                  </a:lnTo>
                  <a:lnTo>
                    <a:pt x="181" y="127"/>
                  </a:lnTo>
                  <a:lnTo>
                    <a:pt x="190" y="141"/>
                  </a:lnTo>
                  <a:lnTo>
                    <a:pt x="199" y="155"/>
                  </a:lnTo>
                  <a:lnTo>
                    <a:pt x="205" y="186"/>
                  </a:lnTo>
                  <a:lnTo>
                    <a:pt x="206" y="217"/>
                  </a:lnTo>
                  <a:lnTo>
                    <a:pt x="204" y="250"/>
                  </a:lnTo>
                  <a:lnTo>
                    <a:pt x="202" y="281"/>
                  </a:lnTo>
                  <a:lnTo>
                    <a:pt x="199" y="286"/>
                  </a:lnTo>
                  <a:lnTo>
                    <a:pt x="198" y="293"/>
                  </a:lnTo>
                  <a:lnTo>
                    <a:pt x="195" y="298"/>
                  </a:lnTo>
                  <a:lnTo>
                    <a:pt x="190" y="302"/>
                  </a:lnTo>
                  <a:lnTo>
                    <a:pt x="184" y="302"/>
                  </a:lnTo>
                  <a:lnTo>
                    <a:pt x="179" y="303"/>
                  </a:lnTo>
                  <a:lnTo>
                    <a:pt x="174" y="303"/>
                  </a:lnTo>
                  <a:lnTo>
                    <a:pt x="168" y="302"/>
                  </a:lnTo>
                  <a:lnTo>
                    <a:pt x="163" y="283"/>
                  </a:lnTo>
                  <a:lnTo>
                    <a:pt x="157" y="264"/>
                  </a:lnTo>
                  <a:lnTo>
                    <a:pt x="154" y="245"/>
                  </a:lnTo>
                  <a:lnTo>
                    <a:pt x="151" y="226"/>
                  </a:lnTo>
                  <a:lnTo>
                    <a:pt x="147" y="208"/>
                  </a:lnTo>
                  <a:lnTo>
                    <a:pt x="141" y="189"/>
                  </a:lnTo>
                  <a:lnTo>
                    <a:pt x="135" y="171"/>
                  </a:lnTo>
                  <a:lnTo>
                    <a:pt x="125" y="154"/>
                  </a:lnTo>
                  <a:lnTo>
                    <a:pt x="119" y="146"/>
                  </a:lnTo>
                  <a:lnTo>
                    <a:pt x="113" y="139"/>
                  </a:lnTo>
                  <a:lnTo>
                    <a:pt x="106" y="131"/>
                  </a:lnTo>
                  <a:lnTo>
                    <a:pt x="99" y="125"/>
                  </a:lnTo>
                  <a:lnTo>
                    <a:pt x="92" y="117"/>
                  </a:lnTo>
                  <a:lnTo>
                    <a:pt x="84" y="111"/>
                  </a:lnTo>
                  <a:lnTo>
                    <a:pt x="77" y="105"/>
                  </a:lnTo>
                  <a:lnTo>
                    <a:pt x="70" y="99"/>
                  </a:lnTo>
                  <a:lnTo>
                    <a:pt x="69" y="100"/>
                  </a:lnTo>
                  <a:lnTo>
                    <a:pt x="69" y="101"/>
                  </a:lnTo>
                  <a:lnTo>
                    <a:pt x="69" y="102"/>
                  </a:lnTo>
                  <a:lnTo>
                    <a:pt x="68" y="102"/>
                  </a:lnTo>
                  <a:lnTo>
                    <a:pt x="72" y="116"/>
                  </a:lnTo>
                  <a:lnTo>
                    <a:pt x="77" y="131"/>
                  </a:lnTo>
                  <a:lnTo>
                    <a:pt x="81" y="145"/>
                  </a:lnTo>
                  <a:lnTo>
                    <a:pt x="84" y="160"/>
                  </a:lnTo>
                  <a:lnTo>
                    <a:pt x="77" y="175"/>
                  </a:lnTo>
                  <a:lnTo>
                    <a:pt x="71" y="190"/>
                  </a:lnTo>
                  <a:lnTo>
                    <a:pt x="66" y="206"/>
                  </a:lnTo>
                  <a:lnTo>
                    <a:pt x="58" y="221"/>
                  </a:lnTo>
                  <a:lnTo>
                    <a:pt x="40" y="210"/>
                  </a:lnTo>
                  <a:lnTo>
                    <a:pt x="40" y="200"/>
                  </a:lnTo>
                  <a:lnTo>
                    <a:pt x="38" y="190"/>
                  </a:lnTo>
                  <a:lnTo>
                    <a:pt x="36" y="181"/>
                  </a:lnTo>
                  <a:lnTo>
                    <a:pt x="31" y="171"/>
                  </a:lnTo>
                  <a:lnTo>
                    <a:pt x="26" y="162"/>
                  </a:lnTo>
                  <a:lnTo>
                    <a:pt x="18" y="156"/>
                  </a:lnTo>
                  <a:lnTo>
                    <a:pt x="10" y="151"/>
                  </a:lnTo>
                  <a:lnTo>
                    <a:pt x="0" y="147"/>
                  </a:lnTo>
                  <a:lnTo>
                    <a:pt x="6" y="129"/>
                  </a:lnTo>
                  <a:lnTo>
                    <a:pt x="14" y="112"/>
                  </a:lnTo>
                  <a:lnTo>
                    <a:pt x="22" y="93"/>
                  </a:lnTo>
                  <a:lnTo>
                    <a:pt x="28" y="75"/>
                  </a:lnTo>
                  <a:lnTo>
                    <a:pt x="32" y="57"/>
                  </a:lnTo>
                  <a:lnTo>
                    <a:pt x="36" y="37"/>
                  </a:lnTo>
                  <a:lnTo>
                    <a:pt x="37" y="19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7" y="7"/>
                  </a:lnTo>
                  <a:lnTo>
                    <a:pt x="69" y="10"/>
                  </a:lnTo>
                  <a:lnTo>
                    <a:pt x="81" y="15"/>
                  </a:lnTo>
                  <a:lnTo>
                    <a:pt x="92" y="20"/>
                  </a:lnTo>
                  <a:lnTo>
                    <a:pt x="101" y="25"/>
                  </a:lnTo>
                  <a:lnTo>
                    <a:pt x="111" y="33"/>
                  </a:lnTo>
                  <a:lnTo>
                    <a:pt x="120" y="43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3" name="Freeform 45"/>
            <p:cNvSpPr>
              <a:spLocks/>
            </p:cNvSpPr>
            <p:nvPr/>
          </p:nvSpPr>
          <p:spPr bwMode="auto">
            <a:xfrm>
              <a:off x="2745" y="1897"/>
              <a:ext cx="44" cy="160"/>
            </a:xfrm>
            <a:custGeom>
              <a:avLst/>
              <a:gdLst>
                <a:gd name="T0" fmla="*/ 26 w 44"/>
                <a:gd name="T1" fmla="*/ 0 h 160"/>
                <a:gd name="T2" fmla="*/ 36 w 44"/>
                <a:gd name="T3" fmla="*/ 37 h 160"/>
                <a:gd name="T4" fmla="*/ 39 w 44"/>
                <a:gd name="T5" fmla="*/ 76 h 160"/>
                <a:gd name="T6" fmla="*/ 41 w 44"/>
                <a:gd name="T7" fmla="*/ 115 h 160"/>
                <a:gd name="T8" fmla="*/ 44 w 44"/>
                <a:gd name="T9" fmla="*/ 154 h 160"/>
                <a:gd name="T10" fmla="*/ 25 w 44"/>
                <a:gd name="T11" fmla="*/ 160 h 160"/>
                <a:gd name="T12" fmla="*/ 25 w 44"/>
                <a:gd name="T13" fmla="*/ 156 h 160"/>
                <a:gd name="T14" fmla="*/ 41 w 44"/>
                <a:gd name="T15" fmla="*/ 152 h 160"/>
                <a:gd name="T16" fmla="*/ 37 w 44"/>
                <a:gd name="T17" fmla="*/ 116 h 160"/>
                <a:gd name="T18" fmla="*/ 34 w 44"/>
                <a:gd name="T19" fmla="*/ 81 h 160"/>
                <a:gd name="T20" fmla="*/ 31 w 44"/>
                <a:gd name="T21" fmla="*/ 45 h 160"/>
                <a:gd name="T22" fmla="*/ 25 w 44"/>
                <a:gd name="T23" fmla="*/ 9 h 160"/>
                <a:gd name="T24" fmla="*/ 16 w 44"/>
                <a:gd name="T25" fmla="*/ 20 h 160"/>
                <a:gd name="T26" fmla="*/ 20 w 44"/>
                <a:gd name="T27" fmla="*/ 46 h 160"/>
                <a:gd name="T28" fmla="*/ 24 w 44"/>
                <a:gd name="T29" fmla="*/ 73 h 160"/>
                <a:gd name="T30" fmla="*/ 26 w 44"/>
                <a:gd name="T31" fmla="*/ 101 h 160"/>
                <a:gd name="T32" fmla="*/ 30 w 44"/>
                <a:gd name="T33" fmla="*/ 128 h 160"/>
                <a:gd name="T34" fmla="*/ 30 w 44"/>
                <a:gd name="T35" fmla="*/ 130 h 160"/>
                <a:gd name="T36" fmla="*/ 30 w 44"/>
                <a:gd name="T37" fmla="*/ 133 h 160"/>
                <a:gd name="T38" fmla="*/ 30 w 44"/>
                <a:gd name="T39" fmla="*/ 137 h 160"/>
                <a:gd name="T40" fmla="*/ 30 w 44"/>
                <a:gd name="T41" fmla="*/ 139 h 160"/>
                <a:gd name="T42" fmla="*/ 26 w 44"/>
                <a:gd name="T43" fmla="*/ 141 h 160"/>
                <a:gd name="T44" fmla="*/ 21 w 44"/>
                <a:gd name="T45" fmla="*/ 142 h 160"/>
                <a:gd name="T46" fmla="*/ 17 w 44"/>
                <a:gd name="T47" fmla="*/ 142 h 160"/>
                <a:gd name="T48" fmla="*/ 14 w 44"/>
                <a:gd name="T49" fmla="*/ 142 h 160"/>
                <a:gd name="T50" fmla="*/ 9 w 44"/>
                <a:gd name="T51" fmla="*/ 118 h 160"/>
                <a:gd name="T52" fmla="*/ 6 w 44"/>
                <a:gd name="T53" fmla="*/ 95 h 160"/>
                <a:gd name="T54" fmla="*/ 4 w 44"/>
                <a:gd name="T55" fmla="*/ 71 h 160"/>
                <a:gd name="T56" fmla="*/ 1 w 44"/>
                <a:gd name="T57" fmla="*/ 46 h 160"/>
                <a:gd name="T58" fmla="*/ 1 w 44"/>
                <a:gd name="T59" fmla="*/ 40 h 160"/>
                <a:gd name="T60" fmla="*/ 1 w 44"/>
                <a:gd name="T61" fmla="*/ 33 h 160"/>
                <a:gd name="T62" fmla="*/ 1 w 44"/>
                <a:gd name="T63" fmla="*/ 27 h 160"/>
                <a:gd name="T64" fmla="*/ 1 w 44"/>
                <a:gd name="T65" fmla="*/ 20 h 160"/>
                <a:gd name="T66" fmla="*/ 4 w 44"/>
                <a:gd name="T67" fmla="*/ 20 h 160"/>
                <a:gd name="T68" fmla="*/ 6 w 44"/>
                <a:gd name="T69" fmla="*/ 19 h 160"/>
                <a:gd name="T70" fmla="*/ 10 w 44"/>
                <a:gd name="T71" fmla="*/ 18 h 160"/>
                <a:gd name="T72" fmla="*/ 13 w 44"/>
                <a:gd name="T73" fmla="*/ 18 h 160"/>
                <a:gd name="T74" fmla="*/ 15 w 44"/>
                <a:gd name="T75" fmla="*/ 15 h 160"/>
                <a:gd name="T76" fmla="*/ 17 w 44"/>
                <a:gd name="T77" fmla="*/ 12 h 160"/>
                <a:gd name="T78" fmla="*/ 18 w 44"/>
                <a:gd name="T79" fmla="*/ 8 h 160"/>
                <a:gd name="T80" fmla="*/ 20 w 44"/>
                <a:gd name="T81" fmla="*/ 5 h 160"/>
                <a:gd name="T82" fmla="*/ 15 w 44"/>
                <a:gd name="T83" fmla="*/ 6 h 160"/>
                <a:gd name="T84" fmla="*/ 11 w 44"/>
                <a:gd name="T85" fmla="*/ 7 h 160"/>
                <a:gd name="T86" fmla="*/ 5 w 44"/>
                <a:gd name="T87" fmla="*/ 8 h 160"/>
                <a:gd name="T88" fmla="*/ 0 w 44"/>
                <a:gd name="T89" fmla="*/ 9 h 160"/>
                <a:gd name="T90" fmla="*/ 0 w 44"/>
                <a:gd name="T91" fmla="*/ 8 h 160"/>
                <a:gd name="T92" fmla="*/ 0 w 44"/>
                <a:gd name="T93" fmla="*/ 7 h 160"/>
                <a:gd name="T94" fmla="*/ 0 w 44"/>
                <a:gd name="T95" fmla="*/ 6 h 160"/>
                <a:gd name="T96" fmla="*/ 0 w 44"/>
                <a:gd name="T97" fmla="*/ 5 h 160"/>
                <a:gd name="T98" fmla="*/ 6 w 44"/>
                <a:gd name="T99" fmla="*/ 2 h 160"/>
                <a:gd name="T100" fmla="*/ 13 w 44"/>
                <a:gd name="T101" fmla="*/ 1 h 160"/>
                <a:gd name="T102" fmla="*/ 19 w 44"/>
                <a:gd name="T103" fmla="*/ 0 h 160"/>
                <a:gd name="T104" fmla="*/ 26 w 44"/>
                <a:gd name="T10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" h="160">
                  <a:moveTo>
                    <a:pt x="26" y="0"/>
                  </a:moveTo>
                  <a:lnTo>
                    <a:pt x="36" y="37"/>
                  </a:lnTo>
                  <a:lnTo>
                    <a:pt x="39" y="76"/>
                  </a:lnTo>
                  <a:lnTo>
                    <a:pt x="41" y="115"/>
                  </a:lnTo>
                  <a:lnTo>
                    <a:pt x="44" y="154"/>
                  </a:lnTo>
                  <a:lnTo>
                    <a:pt x="25" y="160"/>
                  </a:lnTo>
                  <a:lnTo>
                    <a:pt x="25" y="156"/>
                  </a:lnTo>
                  <a:lnTo>
                    <a:pt x="41" y="152"/>
                  </a:lnTo>
                  <a:lnTo>
                    <a:pt x="37" y="116"/>
                  </a:lnTo>
                  <a:lnTo>
                    <a:pt x="34" y="81"/>
                  </a:lnTo>
                  <a:lnTo>
                    <a:pt x="31" y="45"/>
                  </a:lnTo>
                  <a:lnTo>
                    <a:pt x="25" y="9"/>
                  </a:lnTo>
                  <a:lnTo>
                    <a:pt x="16" y="20"/>
                  </a:lnTo>
                  <a:lnTo>
                    <a:pt x="20" y="46"/>
                  </a:lnTo>
                  <a:lnTo>
                    <a:pt x="24" y="73"/>
                  </a:lnTo>
                  <a:lnTo>
                    <a:pt x="26" y="101"/>
                  </a:lnTo>
                  <a:lnTo>
                    <a:pt x="30" y="128"/>
                  </a:lnTo>
                  <a:lnTo>
                    <a:pt x="30" y="130"/>
                  </a:lnTo>
                  <a:lnTo>
                    <a:pt x="30" y="133"/>
                  </a:lnTo>
                  <a:lnTo>
                    <a:pt x="30" y="137"/>
                  </a:lnTo>
                  <a:lnTo>
                    <a:pt x="30" y="139"/>
                  </a:lnTo>
                  <a:lnTo>
                    <a:pt x="26" y="141"/>
                  </a:lnTo>
                  <a:lnTo>
                    <a:pt x="21" y="142"/>
                  </a:lnTo>
                  <a:lnTo>
                    <a:pt x="17" y="142"/>
                  </a:lnTo>
                  <a:lnTo>
                    <a:pt x="14" y="142"/>
                  </a:lnTo>
                  <a:lnTo>
                    <a:pt x="9" y="118"/>
                  </a:lnTo>
                  <a:lnTo>
                    <a:pt x="6" y="95"/>
                  </a:lnTo>
                  <a:lnTo>
                    <a:pt x="4" y="71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1" y="33"/>
                  </a:lnTo>
                  <a:lnTo>
                    <a:pt x="1" y="27"/>
                  </a:lnTo>
                  <a:lnTo>
                    <a:pt x="1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18" y="8"/>
                  </a:lnTo>
                  <a:lnTo>
                    <a:pt x="20" y="5"/>
                  </a:lnTo>
                  <a:lnTo>
                    <a:pt x="15" y="6"/>
                  </a:lnTo>
                  <a:lnTo>
                    <a:pt x="11" y="7"/>
                  </a:lnTo>
                  <a:lnTo>
                    <a:pt x="5" y="8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6" y="2"/>
                  </a:lnTo>
                  <a:lnTo>
                    <a:pt x="13" y="1"/>
                  </a:lnTo>
                  <a:lnTo>
                    <a:pt x="19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4" name="Freeform 46"/>
            <p:cNvSpPr>
              <a:spLocks/>
            </p:cNvSpPr>
            <p:nvPr/>
          </p:nvSpPr>
          <p:spPr bwMode="auto">
            <a:xfrm>
              <a:off x="3516" y="1901"/>
              <a:ext cx="81" cy="165"/>
            </a:xfrm>
            <a:custGeom>
              <a:avLst/>
              <a:gdLst>
                <a:gd name="T0" fmla="*/ 81 w 81"/>
                <a:gd name="T1" fmla="*/ 18 h 165"/>
                <a:gd name="T2" fmla="*/ 78 w 81"/>
                <a:gd name="T3" fmla="*/ 37 h 165"/>
                <a:gd name="T4" fmla="*/ 73 w 81"/>
                <a:gd name="T5" fmla="*/ 56 h 165"/>
                <a:gd name="T6" fmla="*/ 69 w 81"/>
                <a:gd name="T7" fmla="*/ 74 h 165"/>
                <a:gd name="T8" fmla="*/ 64 w 81"/>
                <a:gd name="T9" fmla="*/ 93 h 165"/>
                <a:gd name="T10" fmla="*/ 58 w 81"/>
                <a:gd name="T11" fmla="*/ 111 h 165"/>
                <a:gd name="T12" fmla="*/ 51 w 81"/>
                <a:gd name="T13" fmla="*/ 129 h 165"/>
                <a:gd name="T14" fmla="*/ 44 w 81"/>
                <a:gd name="T15" fmla="*/ 148 h 165"/>
                <a:gd name="T16" fmla="*/ 36 w 81"/>
                <a:gd name="T17" fmla="*/ 165 h 165"/>
                <a:gd name="T18" fmla="*/ 22 w 81"/>
                <a:gd name="T19" fmla="*/ 160 h 165"/>
                <a:gd name="T20" fmla="*/ 19 w 81"/>
                <a:gd name="T21" fmla="*/ 148 h 165"/>
                <a:gd name="T22" fmla="*/ 15 w 81"/>
                <a:gd name="T23" fmla="*/ 138 h 165"/>
                <a:gd name="T24" fmla="*/ 9 w 81"/>
                <a:gd name="T25" fmla="*/ 128 h 165"/>
                <a:gd name="T26" fmla="*/ 0 w 81"/>
                <a:gd name="T27" fmla="*/ 120 h 165"/>
                <a:gd name="T28" fmla="*/ 5 w 81"/>
                <a:gd name="T29" fmla="*/ 91 h 165"/>
                <a:gd name="T30" fmla="*/ 10 w 81"/>
                <a:gd name="T31" fmla="*/ 60 h 165"/>
                <a:gd name="T32" fmla="*/ 16 w 81"/>
                <a:gd name="T33" fmla="*/ 30 h 165"/>
                <a:gd name="T34" fmla="*/ 25 w 81"/>
                <a:gd name="T35" fmla="*/ 0 h 165"/>
                <a:gd name="T36" fmla="*/ 27 w 81"/>
                <a:gd name="T37" fmla="*/ 10 h 165"/>
                <a:gd name="T38" fmla="*/ 32 w 81"/>
                <a:gd name="T39" fmla="*/ 17 h 165"/>
                <a:gd name="T40" fmla="*/ 39 w 81"/>
                <a:gd name="T41" fmla="*/ 24 h 165"/>
                <a:gd name="T42" fmla="*/ 47 w 81"/>
                <a:gd name="T43" fmla="*/ 28 h 165"/>
                <a:gd name="T44" fmla="*/ 57 w 81"/>
                <a:gd name="T45" fmla="*/ 29 h 165"/>
                <a:gd name="T46" fmla="*/ 66 w 81"/>
                <a:gd name="T47" fmla="*/ 28 h 165"/>
                <a:gd name="T48" fmla="*/ 74 w 81"/>
                <a:gd name="T49" fmla="*/ 25 h 165"/>
                <a:gd name="T50" fmla="*/ 81 w 81"/>
                <a:gd name="T51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165">
                  <a:moveTo>
                    <a:pt x="81" y="18"/>
                  </a:moveTo>
                  <a:lnTo>
                    <a:pt x="78" y="37"/>
                  </a:lnTo>
                  <a:lnTo>
                    <a:pt x="73" y="56"/>
                  </a:lnTo>
                  <a:lnTo>
                    <a:pt x="69" y="74"/>
                  </a:lnTo>
                  <a:lnTo>
                    <a:pt x="64" y="93"/>
                  </a:lnTo>
                  <a:lnTo>
                    <a:pt x="58" y="111"/>
                  </a:lnTo>
                  <a:lnTo>
                    <a:pt x="51" y="129"/>
                  </a:lnTo>
                  <a:lnTo>
                    <a:pt x="44" y="148"/>
                  </a:lnTo>
                  <a:lnTo>
                    <a:pt x="36" y="165"/>
                  </a:lnTo>
                  <a:lnTo>
                    <a:pt x="22" y="160"/>
                  </a:lnTo>
                  <a:lnTo>
                    <a:pt x="19" y="148"/>
                  </a:lnTo>
                  <a:lnTo>
                    <a:pt x="15" y="138"/>
                  </a:lnTo>
                  <a:lnTo>
                    <a:pt x="9" y="128"/>
                  </a:lnTo>
                  <a:lnTo>
                    <a:pt x="0" y="120"/>
                  </a:lnTo>
                  <a:lnTo>
                    <a:pt x="5" y="91"/>
                  </a:lnTo>
                  <a:lnTo>
                    <a:pt x="10" y="60"/>
                  </a:lnTo>
                  <a:lnTo>
                    <a:pt x="16" y="30"/>
                  </a:lnTo>
                  <a:lnTo>
                    <a:pt x="25" y="0"/>
                  </a:lnTo>
                  <a:lnTo>
                    <a:pt x="27" y="10"/>
                  </a:lnTo>
                  <a:lnTo>
                    <a:pt x="32" y="17"/>
                  </a:lnTo>
                  <a:lnTo>
                    <a:pt x="39" y="24"/>
                  </a:lnTo>
                  <a:lnTo>
                    <a:pt x="47" y="28"/>
                  </a:lnTo>
                  <a:lnTo>
                    <a:pt x="57" y="29"/>
                  </a:lnTo>
                  <a:lnTo>
                    <a:pt x="66" y="28"/>
                  </a:lnTo>
                  <a:lnTo>
                    <a:pt x="74" y="25"/>
                  </a:lnTo>
                  <a:lnTo>
                    <a:pt x="8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5" name="Freeform 47"/>
            <p:cNvSpPr>
              <a:spLocks/>
            </p:cNvSpPr>
            <p:nvPr/>
          </p:nvSpPr>
          <p:spPr bwMode="auto">
            <a:xfrm>
              <a:off x="3038" y="1909"/>
              <a:ext cx="135" cy="83"/>
            </a:xfrm>
            <a:custGeom>
              <a:avLst/>
              <a:gdLst>
                <a:gd name="T0" fmla="*/ 135 w 135"/>
                <a:gd name="T1" fmla="*/ 5 h 83"/>
                <a:gd name="T2" fmla="*/ 135 w 135"/>
                <a:gd name="T3" fmla="*/ 11 h 83"/>
                <a:gd name="T4" fmla="*/ 126 w 135"/>
                <a:gd name="T5" fmla="*/ 16 h 83"/>
                <a:gd name="T6" fmla="*/ 112 w 135"/>
                <a:gd name="T7" fmla="*/ 16 h 83"/>
                <a:gd name="T8" fmla="*/ 97 w 135"/>
                <a:gd name="T9" fmla="*/ 16 h 83"/>
                <a:gd name="T10" fmla="*/ 83 w 135"/>
                <a:gd name="T11" fmla="*/ 17 h 83"/>
                <a:gd name="T12" fmla="*/ 72 w 135"/>
                <a:gd name="T13" fmla="*/ 15 h 83"/>
                <a:gd name="T14" fmla="*/ 66 w 135"/>
                <a:gd name="T15" fmla="*/ 15 h 83"/>
                <a:gd name="T16" fmla="*/ 60 w 135"/>
                <a:gd name="T17" fmla="*/ 18 h 83"/>
                <a:gd name="T18" fmla="*/ 55 w 135"/>
                <a:gd name="T19" fmla="*/ 22 h 83"/>
                <a:gd name="T20" fmla="*/ 51 w 135"/>
                <a:gd name="T21" fmla="*/ 36 h 83"/>
                <a:gd name="T22" fmla="*/ 49 w 135"/>
                <a:gd name="T23" fmla="*/ 59 h 83"/>
                <a:gd name="T24" fmla="*/ 15 w 135"/>
                <a:gd name="T25" fmla="*/ 65 h 83"/>
                <a:gd name="T26" fmla="*/ 11 w 135"/>
                <a:gd name="T27" fmla="*/ 38 h 83"/>
                <a:gd name="T28" fmla="*/ 12 w 135"/>
                <a:gd name="T29" fmla="*/ 11 h 83"/>
                <a:gd name="T30" fmla="*/ 9 w 135"/>
                <a:gd name="T31" fmla="*/ 15 h 83"/>
                <a:gd name="T32" fmla="*/ 8 w 135"/>
                <a:gd name="T33" fmla="*/ 19 h 83"/>
                <a:gd name="T34" fmla="*/ 6 w 135"/>
                <a:gd name="T35" fmla="*/ 45 h 83"/>
                <a:gd name="T36" fmla="*/ 10 w 135"/>
                <a:gd name="T37" fmla="*/ 69 h 83"/>
                <a:gd name="T38" fmla="*/ 19 w 135"/>
                <a:gd name="T39" fmla="*/ 73 h 83"/>
                <a:gd name="T40" fmla="*/ 27 w 135"/>
                <a:gd name="T41" fmla="*/ 75 h 83"/>
                <a:gd name="T42" fmla="*/ 37 w 135"/>
                <a:gd name="T43" fmla="*/ 76 h 83"/>
                <a:gd name="T44" fmla="*/ 47 w 135"/>
                <a:gd name="T45" fmla="*/ 78 h 83"/>
                <a:gd name="T46" fmla="*/ 41 w 135"/>
                <a:gd name="T47" fmla="*/ 83 h 83"/>
                <a:gd name="T48" fmla="*/ 29 w 135"/>
                <a:gd name="T49" fmla="*/ 78 h 83"/>
                <a:gd name="T50" fmla="*/ 17 w 135"/>
                <a:gd name="T51" fmla="*/ 78 h 83"/>
                <a:gd name="T52" fmla="*/ 5 w 135"/>
                <a:gd name="T53" fmla="*/ 74 h 83"/>
                <a:gd name="T54" fmla="*/ 0 w 135"/>
                <a:gd name="T55" fmla="*/ 52 h 83"/>
                <a:gd name="T56" fmla="*/ 2 w 135"/>
                <a:gd name="T57" fmla="*/ 22 h 83"/>
                <a:gd name="T58" fmla="*/ 9 w 135"/>
                <a:gd name="T59" fmla="*/ 4 h 83"/>
                <a:gd name="T60" fmla="*/ 16 w 135"/>
                <a:gd name="T61" fmla="*/ 2 h 83"/>
                <a:gd name="T62" fmla="*/ 25 w 135"/>
                <a:gd name="T63" fmla="*/ 2 h 83"/>
                <a:gd name="T64" fmla="*/ 34 w 135"/>
                <a:gd name="T65" fmla="*/ 1 h 83"/>
                <a:gd name="T66" fmla="*/ 50 w 135"/>
                <a:gd name="T67" fmla="*/ 1 h 83"/>
                <a:gd name="T68" fmla="*/ 75 w 135"/>
                <a:gd name="T69" fmla="*/ 1 h 83"/>
                <a:gd name="T70" fmla="*/ 98 w 135"/>
                <a:gd name="T71" fmla="*/ 1 h 83"/>
                <a:gd name="T72" fmla="*/ 121 w 135"/>
                <a:gd name="T7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83">
                  <a:moveTo>
                    <a:pt x="133" y="3"/>
                  </a:moveTo>
                  <a:lnTo>
                    <a:pt x="135" y="5"/>
                  </a:lnTo>
                  <a:lnTo>
                    <a:pt x="135" y="8"/>
                  </a:lnTo>
                  <a:lnTo>
                    <a:pt x="135" y="11"/>
                  </a:lnTo>
                  <a:lnTo>
                    <a:pt x="134" y="16"/>
                  </a:lnTo>
                  <a:lnTo>
                    <a:pt x="126" y="16"/>
                  </a:lnTo>
                  <a:lnTo>
                    <a:pt x="120" y="16"/>
                  </a:lnTo>
                  <a:lnTo>
                    <a:pt x="112" y="16"/>
                  </a:lnTo>
                  <a:lnTo>
                    <a:pt x="105" y="16"/>
                  </a:lnTo>
                  <a:lnTo>
                    <a:pt x="97" y="16"/>
                  </a:lnTo>
                  <a:lnTo>
                    <a:pt x="91" y="16"/>
                  </a:lnTo>
                  <a:lnTo>
                    <a:pt x="83" y="17"/>
                  </a:lnTo>
                  <a:lnTo>
                    <a:pt x="76" y="17"/>
                  </a:lnTo>
                  <a:lnTo>
                    <a:pt x="72" y="15"/>
                  </a:lnTo>
                  <a:lnTo>
                    <a:pt x="69" y="15"/>
                  </a:lnTo>
                  <a:lnTo>
                    <a:pt x="66" y="15"/>
                  </a:lnTo>
                  <a:lnTo>
                    <a:pt x="63" y="16"/>
                  </a:lnTo>
                  <a:lnTo>
                    <a:pt x="60" y="18"/>
                  </a:lnTo>
                  <a:lnTo>
                    <a:pt x="57" y="20"/>
                  </a:lnTo>
                  <a:lnTo>
                    <a:pt x="55" y="22"/>
                  </a:lnTo>
                  <a:lnTo>
                    <a:pt x="54" y="25"/>
                  </a:lnTo>
                  <a:lnTo>
                    <a:pt x="51" y="36"/>
                  </a:lnTo>
                  <a:lnTo>
                    <a:pt x="50" y="47"/>
                  </a:lnTo>
                  <a:lnTo>
                    <a:pt x="49" y="59"/>
                  </a:lnTo>
                  <a:lnTo>
                    <a:pt x="47" y="70"/>
                  </a:lnTo>
                  <a:lnTo>
                    <a:pt x="15" y="65"/>
                  </a:lnTo>
                  <a:lnTo>
                    <a:pt x="11" y="52"/>
                  </a:lnTo>
                  <a:lnTo>
                    <a:pt x="11" y="38"/>
                  </a:lnTo>
                  <a:lnTo>
                    <a:pt x="12" y="25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6" y="32"/>
                  </a:lnTo>
                  <a:lnTo>
                    <a:pt x="6" y="45"/>
                  </a:lnTo>
                  <a:lnTo>
                    <a:pt x="6" y="57"/>
                  </a:lnTo>
                  <a:lnTo>
                    <a:pt x="10" y="69"/>
                  </a:lnTo>
                  <a:lnTo>
                    <a:pt x="14" y="72"/>
                  </a:lnTo>
                  <a:lnTo>
                    <a:pt x="19" y="73"/>
                  </a:lnTo>
                  <a:lnTo>
                    <a:pt x="23" y="75"/>
                  </a:lnTo>
                  <a:lnTo>
                    <a:pt x="27" y="75"/>
                  </a:lnTo>
                  <a:lnTo>
                    <a:pt x="33" y="76"/>
                  </a:lnTo>
                  <a:lnTo>
                    <a:pt x="37" y="76"/>
                  </a:lnTo>
                  <a:lnTo>
                    <a:pt x="42" y="77"/>
                  </a:lnTo>
                  <a:lnTo>
                    <a:pt x="47" y="78"/>
                  </a:lnTo>
                  <a:lnTo>
                    <a:pt x="48" y="83"/>
                  </a:lnTo>
                  <a:lnTo>
                    <a:pt x="41" y="83"/>
                  </a:lnTo>
                  <a:lnTo>
                    <a:pt x="35" y="80"/>
                  </a:lnTo>
                  <a:lnTo>
                    <a:pt x="29" y="78"/>
                  </a:lnTo>
                  <a:lnTo>
                    <a:pt x="24" y="79"/>
                  </a:lnTo>
                  <a:lnTo>
                    <a:pt x="17" y="78"/>
                  </a:lnTo>
                  <a:lnTo>
                    <a:pt x="11" y="77"/>
                  </a:lnTo>
                  <a:lnTo>
                    <a:pt x="5" y="74"/>
                  </a:lnTo>
                  <a:lnTo>
                    <a:pt x="0" y="68"/>
                  </a:lnTo>
                  <a:lnTo>
                    <a:pt x="0" y="52"/>
                  </a:lnTo>
                  <a:lnTo>
                    <a:pt x="1" y="37"/>
                  </a:lnTo>
                  <a:lnTo>
                    <a:pt x="2" y="22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38" y="0"/>
                  </a:lnTo>
                  <a:lnTo>
                    <a:pt x="50" y="1"/>
                  </a:lnTo>
                  <a:lnTo>
                    <a:pt x="62" y="1"/>
                  </a:lnTo>
                  <a:lnTo>
                    <a:pt x="75" y="1"/>
                  </a:lnTo>
                  <a:lnTo>
                    <a:pt x="87" y="1"/>
                  </a:lnTo>
                  <a:lnTo>
                    <a:pt x="98" y="1"/>
                  </a:lnTo>
                  <a:lnTo>
                    <a:pt x="110" y="1"/>
                  </a:lnTo>
                  <a:lnTo>
                    <a:pt x="121" y="2"/>
                  </a:lnTo>
                  <a:lnTo>
                    <a:pt x="13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6" name="Freeform 48"/>
            <p:cNvSpPr>
              <a:spLocks/>
            </p:cNvSpPr>
            <p:nvPr/>
          </p:nvSpPr>
          <p:spPr bwMode="auto">
            <a:xfrm>
              <a:off x="2421" y="1910"/>
              <a:ext cx="18" cy="33"/>
            </a:xfrm>
            <a:custGeom>
              <a:avLst/>
              <a:gdLst>
                <a:gd name="T0" fmla="*/ 18 w 18"/>
                <a:gd name="T1" fmla="*/ 33 h 33"/>
                <a:gd name="T2" fmla="*/ 14 w 18"/>
                <a:gd name="T3" fmla="*/ 29 h 33"/>
                <a:gd name="T4" fmla="*/ 9 w 18"/>
                <a:gd name="T5" fmla="*/ 26 h 33"/>
                <a:gd name="T6" fmla="*/ 5 w 18"/>
                <a:gd name="T7" fmla="*/ 22 h 33"/>
                <a:gd name="T8" fmla="*/ 0 w 18"/>
                <a:gd name="T9" fmla="*/ 19 h 33"/>
                <a:gd name="T10" fmla="*/ 3 w 18"/>
                <a:gd name="T11" fmla="*/ 15 h 33"/>
                <a:gd name="T12" fmla="*/ 5 w 18"/>
                <a:gd name="T13" fmla="*/ 9 h 33"/>
                <a:gd name="T14" fmla="*/ 7 w 18"/>
                <a:gd name="T15" fmla="*/ 5 h 33"/>
                <a:gd name="T16" fmla="*/ 9 w 18"/>
                <a:gd name="T17" fmla="*/ 0 h 33"/>
                <a:gd name="T18" fmla="*/ 12 w 18"/>
                <a:gd name="T19" fmla="*/ 8 h 33"/>
                <a:gd name="T20" fmla="*/ 16 w 18"/>
                <a:gd name="T21" fmla="*/ 16 h 33"/>
                <a:gd name="T22" fmla="*/ 18 w 18"/>
                <a:gd name="T23" fmla="*/ 24 h 33"/>
                <a:gd name="T24" fmla="*/ 18 w 18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3">
                  <a:moveTo>
                    <a:pt x="18" y="33"/>
                  </a:moveTo>
                  <a:lnTo>
                    <a:pt x="14" y="29"/>
                  </a:lnTo>
                  <a:lnTo>
                    <a:pt x="9" y="26"/>
                  </a:lnTo>
                  <a:lnTo>
                    <a:pt x="5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5" y="9"/>
                  </a:lnTo>
                  <a:lnTo>
                    <a:pt x="7" y="5"/>
                  </a:lnTo>
                  <a:lnTo>
                    <a:pt x="9" y="0"/>
                  </a:lnTo>
                  <a:lnTo>
                    <a:pt x="12" y="8"/>
                  </a:lnTo>
                  <a:lnTo>
                    <a:pt x="16" y="16"/>
                  </a:lnTo>
                  <a:lnTo>
                    <a:pt x="18" y="24"/>
                  </a:lnTo>
                  <a:lnTo>
                    <a:pt x="1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7" name="Freeform 49"/>
            <p:cNvSpPr>
              <a:spLocks/>
            </p:cNvSpPr>
            <p:nvPr/>
          </p:nvSpPr>
          <p:spPr bwMode="auto">
            <a:xfrm>
              <a:off x="3484" y="1912"/>
              <a:ext cx="32" cy="99"/>
            </a:xfrm>
            <a:custGeom>
              <a:avLst/>
              <a:gdLst>
                <a:gd name="T0" fmla="*/ 19 w 32"/>
                <a:gd name="T1" fmla="*/ 99 h 99"/>
                <a:gd name="T2" fmla="*/ 14 w 32"/>
                <a:gd name="T3" fmla="*/ 98 h 99"/>
                <a:gd name="T4" fmla="*/ 11 w 32"/>
                <a:gd name="T5" fmla="*/ 94 h 99"/>
                <a:gd name="T6" fmla="*/ 11 w 32"/>
                <a:gd name="T7" fmla="*/ 87 h 99"/>
                <a:gd name="T8" fmla="*/ 11 w 32"/>
                <a:gd name="T9" fmla="*/ 81 h 99"/>
                <a:gd name="T10" fmla="*/ 9 w 32"/>
                <a:gd name="T11" fmla="*/ 67 h 99"/>
                <a:gd name="T12" fmla="*/ 7 w 32"/>
                <a:gd name="T13" fmla="*/ 54 h 99"/>
                <a:gd name="T14" fmla="*/ 4 w 32"/>
                <a:gd name="T15" fmla="*/ 41 h 99"/>
                <a:gd name="T16" fmla="*/ 0 w 32"/>
                <a:gd name="T17" fmla="*/ 28 h 99"/>
                <a:gd name="T18" fmla="*/ 3 w 32"/>
                <a:gd name="T19" fmla="*/ 24 h 99"/>
                <a:gd name="T20" fmla="*/ 7 w 32"/>
                <a:gd name="T21" fmla="*/ 20 h 99"/>
                <a:gd name="T22" fmla="*/ 10 w 32"/>
                <a:gd name="T23" fmla="*/ 17 h 99"/>
                <a:gd name="T24" fmla="*/ 15 w 32"/>
                <a:gd name="T25" fmla="*/ 14 h 99"/>
                <a:gd name="T26" fmla="*/ 19 w 32"/>
                <a:gd name="T27" fmla="*/ 11 h 99"/>
                <a:gd name="T28" fmla="*/ 23 w 32"/>
                <a:gd name="T29" fmla="*/ 7 h 99"/>
                <a:gd name="T30" fmla="*/ 28 w 32"/>
                <a:gd name="T31" fmla="*/ 4 h 99"/>
                <a:gd name="T32" fmla="*/ 32 w 32"/>
                <a:gd name="T33" fmla="*/ 0 h 99"/>
                <a:gd name="T34" fmla="*/ 24 w 32"/>
                <a:gd name="T35" fmla="*/ 25 h 99"/>
                <a:gd name="T36" fmla="*/ 22 w 32"/>
                <a:gd name="T37" fmla="*/ 49 h 99"/>
                <a:gd name="T38" fmla="*/ 20 w 32"/>
                <a:gd name="T39" fmla="*/ 74 h 99"/>
                <a:gd name="T40" fmla="*/ 19 w 32"/>
                <a:gd name="T4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99">
                  <a:moveTo>
                    <a:pt x="19" y="99"/>
                  </a:moveTo>
                  <a:lnTo>
                    <a:pt x="14" y="98"/>
                  </a:lnTo>
                  <a:lnTo>
                    <a:pt x="11" y="94"/>
                  </a:lnTo>
                  <a:lnTo>
                    <a:pt x="11" y="87"/>
                  </a:lnTo>
                  <a:lnTo>
                    <a:pt x="11" y="81"/>
                  </a:lnTo>
                  <a:lnTo>
                    <a:pt x="9" y="67"/>
                  </a:lnTo>
                  <a:lnTo>
                    <a:pt x="7" y="54"/>
                  </a:lnTo>
                  <a:lnTo>
                    <a:pt x="4" y="41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7" y="20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9" y="11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24" y="25"/>
                  </a:lnTo>
                  <a:lnTo>
                    <a:pt x="22" y="49"/>
                  </a:lnTo>
                  <a:lnTo>
                    <a:pt x="20" y="74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8" name="Freeform 50"/>
            <p:cNvSpPr>
              <a:spLocks/>
            </p:cNvSpPr>
            <p:nvPr/>
          </p:nvSpPr>
          <p:spPr bwMode="auto">
            <a:xfrm>
              <a:off x="2444" y="1913"/>
              <a:ext cx="37" cy="125"/>
            </a:xfrm>
            <a:custGeom>
              <a:avLst/>
              <a:gdLst>
                <a:gd name="T0" fmla="*/ 9 w 37"/>
                <a:gd name="T1" fmla="*/ 3 h 125"/>
                <a:gd name="T2" fmla="*/ 19 w 37"/>
                <a:gd name="T3" fmla="*/ 16 h 125"/>
                <a:gd name="T4" fmla="*/ 27 w 37"/>
                <a:gd name="T5" fmla="*/ 30 h 125"/>
                <a:gd name="T6" fmla="*/ 32 w 37"/>
                <a:gd name="T7" fmla="*/ 46 h 125"/>
                <a:gd name="T8" fmla="*/ 37 w 37"/>
                <a:gd name="T9" fmla="*/ 62 h 125"/>
                <a:gd name="T10" fmla="*/ 34 w 37"/>
                <a:gd name="T11" fmla="*/ 75 h 125"/>
                <a:gd name="T12" fmla="*/ 32 w 37"/>
                <a:gd name="T13" fmla="*/ 88 h 125"/>
                <a:gd name="T14" fmla="*/ 32 w 37"/>
                <a:gd name="T15" fmla="*/ 102 h 125"/>
                <a:gd name="T16" fmla="*/ 30 w 37"/>
                <a:gd name="T17" fmla="*/ 115 h 125"/>
                <a:gd name="T18" fmla="*/ 27 w 37"/>
                <a:gd name="T19" fmla="*/ 119 h 125"/>
                <a:gd name="T20" fmla="*/ 24 w 37"/>
                <a:gd name="T21" fmla="*/ 122 h 125"/>
                <a:gd name="T22" fmla="*/ 21 w 37"/>
                <a:gd name="T23" fmla="*/ 124 h 125"/>
                <a:gd name="T24" fmla="*/ 17 w 37"/>
                <a:gd name="T25" fmla="*/ 125 h 125"/>
                <a:gd name="T26" fmla="*/ 18 w 37"/>
                <a:gd name="T27" fmla="*/ 93 h 125"/>
                <a:gd name="T28" fmla="*/ 15 w 37"/>
                <a:gd name="T29" fmla="*/ 60 h 125"/>
                <a:gd name="T30" fmla="*/ 10 w 37"/>
                <a:gd name="T31" fmla="*/ 30 h 125"/>
                <a:gd name="T32" fmla="*/ 0 w 37"/>
                <a:gd name="T33" fmla="*/ 0 h 125"/>
                <a:gd name="T34" fmla="*/ 2 w 37"/>
                <a:gd name="T35" fmla="*/ 0 h 125"/>
                <a:gd name="T36" fmla="*/ 4 w 37"/>
                <a:gd name="T37" fmla="*/ 1 h 125"/>
                <a:gd name="T38" fmla="*/ 7 w 37"/>
                <a:gd name="T39" fmla="*/ 3 h 125"/>
                <a:gd name="T40" fmla="*/ 9 w 37"/>
                <a:gd name="T41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25">
                  <a:moveTo>
                    <a:pt x="9" y="3"/>
                  </a:moveTo>
                  <a:lnTo>
                    <a:pt x="19" y="16"/>
                  </a:lnTo>
                  <a:lnTo>
                    <a:pt x="27" y="30"/>
                  </a:lnTo>
                  <a:lnTo>
                    <a:pt x="32" y="46"/>
                  </a:lnTo>
                  <a:lnTo>
                    <a:pt x="37" y="62"/>
                  </a:lnTo>
                  <a:lnTo>
                    <a:pt x="34" y="75"/>
                  </a:lnTo>
                  <a:lnTo>
                    <a:pt x="32" y="88"/>
                  </a:lnTo>
                  <a:lnTo>
                    <a:pt x="32" y="102"/>
                  </a:lnTo>
                  <a:lnTo>
                    <a:pt x="30" y="115"/>
                  </a:lnTo>
                  <a:lnTo>
                    <a:pt x="27" y="119"/>
                  </a:lnTo>
                  <a:lnTo>
                    <a:pt x="24" y="122"/>
                  </a:lnTo>
                  <a:lnTo>
                    <a:pt x="21" y="124"/>
                  </a:lnTo>
                  <a:lnTo>
                    <a:pt x="17" y="125"/>
                  </a:lnTo>
                  <a:lnTo>
                    <a:pt x="18" y="93"/>
                  </a:lnTo>
                  <a:lnTo>
                    <a:pt x="15" y="60"/>
                  </a:lnTo>
                  <a:lnTo>
                    <a:pt x="10" y="3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7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9" name="Freeform 51"/>
            <p:cNvSpPr>
              <a:spLocks/>
            </p:cNvSpPr>
            <p:nvPr/>
          </p:nvSpPr>
          <p:spPr bwMode="auto">
            <a:xfrm>
              <a:off x="2465" y="1920"/>
              <a:ext cx="25" cy="40"/>
            </a:xfrm>
            <a:custGeom>
              <a:avLst/>
              <a:gdLst>
                <a:gd name="T0" fmla="*/ 25 w 25"/>
                <a:gd name="T1" fmla="*/ 14 h 40"/>
                <a:gd name="T2" fmla="*/ 23 w 25"/>
                <a:gd name="T3" fmla="*/ 21 h 40"/>
                <a:gd name="T4" fmla="*/ 21 w 25"/>
                <a:gd name="T5" fmla="*/ 27 h 40"/>
                <a:gd name="T6" fmla="*/ 19 w 25"/>
                <a:gd name="T7" fmla="*/ 34 h 40"/>
                <a:gd name="T8" fmla="*/ 18 w 25"/>
                <a:gd name="T9" fmla="*/ 40 h 40"/>
                <a:gd name="T10" fmla="*/ 16 w 25"/>
                <a:gd name="T11" fmla="*/ 30 h 40"/>
                <a:gd name="T12" fmla="*/ 11 w 25"/>
                <a:gd name="T13" fmla="*/ 20 h 40"/>
                <a:gd name="T14" fmla="*/ 6 w 25"/>
                <a:gd name="T15" fmla="*/ 10 h 40"/>
                <a:gd name="T16" fmla="*/ 0 w 25"/>
                <a:gd name="T17" fmla="*/ 0 h 40"/>
                <a:gd name="T18" fmla="*/ 6 w 25"/>
                <a:gd name="T19" fmla="*/ 3 h 40"/>
                <a:gd name="T20" fmla="*/ 11 w 25"/>
                <a:gd name="T21" fmla="*/ 7 h 40"/>
                <a:gd name="T22" fmla="*/ 18 w 25"/>
                <a:gd name="T23" fmla="*/ 11 h 40"/>
                <a:gd name="T24" fmla="*/ 25 w 25"/>
                <a:gd name="T25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40">
                  <a:moveTo>
                    <a:pt x="25" y="14"/>
                  </a:moveTo>
                  <a:lnTo>
                    <a:pt x="23" y="21"/>
                  </a:lnTo>
                  <a:lnTo>
                    <a:pt x="21" y="27"/>
                  </a:lnTo>
                  <a:lnTo>
                    <a:pt x="19" y="34"/>
                  </a:lnTo>
                  <a:lnTo>
                    <a:pt x="18" y="40"/>
                  </a:lnTo>
                  <a:lnTo>
                    <a:pt x="16" y="30"/>
                  </a:lnTo>
                  <a:lnTo>
                    <a:pt x="11" y="20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0" name="Freeform 52"/>
            <p:cNvSpPr>
              <a:spLocks/>
            </p:cNvSpPr>
            <p:nvPr/>
          </p:nvSpPr>
          <p:spPr bwMode="auto">
            <a:xfrm>
              <a:off x="3064" y="1924"/>
              <a:ext cx="14" cy="33"/>
            </a:xfrm>
            <a:custGeom>
              <a:avLst/>
              <a:gdLst>
                <a:gd name="T0" fmla="*/ 12 w 14"/>
                <a:gd name="T1" fmla="*/ 6 h 33"/>
                <a:gd name="T2" fmla="*/ 13 w 14"/>
                <a:gd name="T3" fmla="*/ 12 h 33"/>
                <a:gd name="T4" fmla="*/ 14 w 14"/>
                <a:gd name="T5" fmla="*/ 18 h 33"/>
                <a:gd name="T6" fmla="*/ 13 w 14"/>
                <a:gd name="T7" fmla="*/ 25 h 33"/>
                <a:gd name="T8" fmla="*/ 12 w 14"/>
                <a:gd name="T9" fmla="*/ 30 h 33"/>
                <a:gd name="T10" fmla="*/ 10 w 14"/>
                <a:gd name="T11" fmla="*/ 33 h 33"/>
                <a:gd name="T12" fmla="*/ 8 w 14"/>
                <a:gd name="T13" fmla="*/ 30 h 33"/>
                <a:gd name="T14" fmla="*/ 4 w 14"/>
                <a:gd name="T15" fmla="*/ 27 h 33"/>
                <a:gd name="T16" fmla="*/ 2 w 14"/>
                <a:gd name="T17" fmla="*/ 25 h 33"/>
                <a:gd name="T18" fmla="*/ 0 w 14"/>
                <a:gd name="T19" fmla="*/ 21 h 33"/>
                <a:gd name="T20" fmla="*/ 0 w 14"/>
                <a:gd name="T21" fmla="*/ 16 h 33"/>
                <a:gd name="T22" fmla="*/ 1 w 14"/>
                <a:gd name="T23" fmla="*/ 10 h 33"/>
                <a:gd name="T24" fmla="*/ 2 w 14"/>
                <a:gd name="T25" fmla="*/ 5 h 33"/>
                <a:gd name="T26" fmla="*/ 2 w 14"/>
                <a:gd name="T27" fmla="*/ 0 h 33"/>
                <a:gd name="T28" fmla="*/ 6 w 14"/>
                <a:gd name="T29" fmla="*/ 0 h 33"/>
                <a:gd name="T30" fmla="*/ 9 w 14"/>
                <a:gd name="T31" fmla="*/ 1 h 33"/>
                <a:gd name="T32" fmla="*/ 11 w 14"/>
                <a:gd name="T33" fmla="*/ 4 h 33"/>
                <a:gd name="T34" fmla="*/ 12 w 14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3">
                  <a:moveTo>
                    <a:pt x="12" y="6"/>
                  </a:moveTo>
                  <a:lnTo>
                    <a:pt x="13" y="12"/>
                  </a:lnTo>
                  <a:lnTo>
                    <a:pt x="14" y="18"/>
                  </a:lnTo>
                  <a:lnTo>
                    <a:pt x="13" y="25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2" y="5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4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1" name="Freeform 53"/>
            <p:cNvSpPr>
              <a:spLocks/>
            </p:cNvSpPr>
            <p:nvPr/>
          </p:nvSpPr>
          <p:spPr bwMode="auto">
            <a:xfrm>
              <a:off x="3070" y="1931"/>
              <a:ext cx="3" cy="16"/>
            </a:xfrm>
            <a:custGeom>
              <a:avLst/>
              <a:gdLst>
                <a:gd name="T0" fmla="*/ 3 w 3"/>
                <a:gd name="T1" fmla="*/ 16 h 16"/>
                <a:gd name="T2" fmla="*/ 0 w 3"/>
                <a:gd name="T3" fmla="*/ 13 h 16"/>
                <a:gd name="T4" fmla="*/ 0 w 3"/>
                <a:gd name="T5" fmla="*/ 9 h 16"/>
                <a:gd name="T6" fmla="*/ 0 w 3"/>
                <a:gd name="T7" fmla="*/ 5 h 16"/>
                <a:gd name="T8" fmla="*/ 1 w 3"/>
                <a:gd name="T9" fmla="*/ 0 h 16"/>
                <a:gd name="T10" fmla="*/ 2 w 3"/>
                <a:gd name="T11" fmla="*/ 3 h 16"/>
                <a:gd name="T12" fmla="*/ 3 w 3"/>
                <a:gd name="T13" fmla="*/ 8 h 16"/>
                <a:gd name="T14" fmla="*/ 3 w 3"/>
                <a:gd name="T15" fmla="*/ 12 h 16"/>
                <a:gd name="T16" fmla="*/ 3 w 3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6">
                  <a:moveTo>
                    <a:pt x="3" y="16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2" y="3"/>
                  </a:lnTo>
                  <a:lnTo>
                    <a:pt x="3" y="8"/>
                  </a:lnTo>
                  <a:lnTo>
                    <a:pt x="3" y="12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2" name="Freeform 54"/>
            <p:cNvSpPr>
              <a:spLocks/>
            </p:cNvSpPr>
            <p:nvPr/>
          </p:nvSpPr>
          <p:spPr bwMode="auto">
            <a:xfrm>
              <a:off x="2406" y="1931"/>
              <a:ext cx="17" cy="29"/>
            </a:xfrm>
            <a:custGeom>
              <a:avLst/>
              <a:gdLst>
                <a:gd name="T0" fmla="*/ 15 w 17"/>
                <a:gd name="T1" fmla="*/ 29 h 29"/>
                <a:gd name="T2" fmla="*/ 12 w 17"/>
                <a:gd name="T3" fmla="*/ 24 h 29"/>
                <a:gd name="T4" fmla="*/ 8 w 17"/>
                <a:gd name="T5" fmla="*/ 20 h 29"/>
                <a:gd name="T6" fmla="*/ 4 w 17"/>
                <a:gd name="T7" fmla="*/ 14 h 29"/>
                <a:gd name="T8" fmla="*/ 0 w 17"/>
                <a:gd name="T9" fmla="*/ 8 h 29"/>
                <a:gd name="T10" fmla="*/ 2 w 17"/>
                <a:gd name="T11" fmla="*/ 5 h 29"/>
                <a:gd name="T12" fmla="*/ 6 w 17"/>
                <a:gd name="T13" fmla="*/ 3 h 29"/>
                <a:gd name="T14" fmla="*/ 9 w 17"/>
                <a:gd name="T15" fmla="*/ 1 h 29"/>
                <a:gd name="T16" fmla="*/ 12 w 17"/>
                <a:gd name="T17" fmla="*/ 0 h 29"/>
                <a:gd name="T18" fmla="*/ 17 w 17"/>
                <a:gd name="T19" fmla="*/ 7 h 29"/>
                <a:gd name="T20" fmla="*/ 17 w 17"/>
                <a:gd name="T21" fmla="*/ 14 h 29"/>
                <a:gd name="T22" fmla="*/ 15 w 17"/>
                <a:gd name="T23" fmla="*/ 22 h 29"/>
                <a:gd name="T24" fmla="*/ 15 w 1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9">
                  <a:moveTo>
                    <a:pt x="15" y="29"/>
                  </a:moveTo>
                  <a:lnTo>
                    <a:pt x="12" y="24"/>
                  </a:lnTo>
                  <a:lnTo>
                    <a:pt x="8" y="20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7"/>
                  </a:lnTo>
                  <a:lnTo>
                    <a:pt x="17" y="14"/>
                  </a:lnTo>
                  <a:lnTo>
                    <a:pt x="15" y="22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3" name="Freeform 55"/>
            <p:cNvSpPr>
              <a:spLocks/>
            </p:cNvSpPr>
            <p:nvPr/>
          </p:nvSpPr>
          <p:spPr bwMode="auto">
            <a:xfrm>
              <a:off x="2359" y="1934"/>
              <a:ext cx="57" cy="117"/>
            </a:xfrm>
            <a:custGeom>
              <a:avLst/>
              <a:gdLst>
                <a:gd name="T0" fmla="*/ 33 w 57"/>
                <a:gd name="T1" fmla="*/ 32 h 117"/>
                <a:gd name="T2" fmla="*/ 43 w 57"/>
                <a:gd name="T3" fmla="*/ 12 h 117"/>
                <a:gd name="T4" fmla="*/ 46 w 57"/>
                <a:gd name="T5" fmla="*/ 16 h 117"/>
                <a:gd name="T6" fmla="*/ 48 w 57"/>
                <a:gd name="T7" fmla="*/ 19 h 117"/>
                <a:gd name="T8" fmla="*/ 51 w 57"/>
                <a:gd name="T9" fmla="*/ 22 h 117"/>
                <a:gd name="T10" fmla="*/ 53 w 57"/>
                <a:gd name="T11" fmla="*/ 26 h 117"/>
                <a:gd name="T12" fmla="*/ 52 w 57"/>
                <a:gd name="T13" fmla="*/ 45 h 117"/>
                <a:gd name="T14" fmla="*/ 52 w 57"/>
                <a:gd name="T15" fmla="*/ 63 h 117"/>
                <a:gd name="T16" fmla="*/ 52 w 57"/>
                <a:gd name="T17" fmla="*/ 81 h 117"/>
                <a:gd name="T18" fmla="*/ 54 w 57"/>
                <a:gd name="T19" fmla="*/ 101 h 117"/>
                <a:gd name="T20" fmla="*/ 57 w 57"/>
                <a:gd name="T21" fmla="*/ 117 h 117"/>
                <a:gd name="T22" fmla="*/ 48 w 57"/>
                <a:gd name="T23" fmla="*/ 103 h 117"/>
                <a:gd name="T24" fmla="*/ 40 w 57"/>
                <a:gd name="T25" fmla="*/ 90 h 117"/>
                <a:gd name="T26" fmla="*/ 31 w 57"/>
                <a:gd name="T27" fmla="*/ 76 h 117"/>
                <a:gd name="T28" fmla="*/ 24 w 57"/>
                <a:gd name="T29" fmla="*/ 61 h 117"/>
                <a:gd name="T30" fmla="*/ 17 w 57"/>
                <a:gd name="T31" fmla="*/ 47 h 117"/>
                <a:gd name="T32" fmla="*/ 11 w 57"/>
                <a:gd name="T33" fmla="*/ 32 h 117"/>
                <a:gd name="T34" fmla="*/ 4 w 57"/>
                <a:gd name="T35" fmla="*/ 16 h 117"/>
                <a:gd name="T36" fmla="*/ 0 w 57"/>
                <a:gd name="T37" fmla="*/ 0 h 117"/>
                <a:gd name="T38" fmla="*/ 3 w 57"/>
                <a:gd name="T39" fmla="*/ 5 h 117"/>
                <a:gd name="T40" fmla="*/ 6 w 57"/>
                <a:gd name="T41" fmla="*/ 10 h 117"/>
                <a:gd name="T42" fmla="*/ 11 w 57"/>
                <a:gd name="T43" fmla="*/ 15 h 117"/>
                <a:gd name="T44" fmla="*/ 14 w 57"/>
                <a:gd name="T45" fmla="*/ 19 h 117"/>
                <a:gd name="T46" fmla="*/ 18 w 57"/>
                <a:gd name="T47" fmla="*/ 23 h 117"/>
                <a:gd name="T48" fmla="*/ 23 w 57"/>
                <a:gd name="T49" fmla="*/ 26 h 117"/>
                <a:gd name="T50" fmla="*/ 28 w 57"/>
                <a:gd name="T51" fmla="*/ 30 h 117"/>
                <a:gd name="T52" fmla="*/ 33 w 57"/>
                <a:gd name="T53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117">
                  <a:moveTo>
                    <a:pt x="33" y="32"/>
                  </a:moveTo>
                  <a:lnTo>
                    <a:pt x="43" y="12"/>
                  </a:lnTo>
                  <a:lnTo>
                    <a:pt x="46" y="16"/>
                  </a:lnTo>
                  <a:lnTo>
                    <a:pt x="48" y="19"/>
                  </a:lnTo>
                  <a:lnTo>
                    <a:pt x="51" y="22"/>
                  </a:lnTo>
                  <a:lnTo>
                    <a:pt x="53" y="26"/>
                  </a:lnTo>
                  <a:lnTo>
                    <a:pt x="52" y="45"/>
                  </a:lnTo>
                  <a:lnTo>
                    <a:pt x="52" y="63"/>
                  </a:lnTo>
                  <a:lnTo>
                    <a:pt x="52" y="81"/>
                  </a:lnTo>
                  <a:lnTo>
                    <a:pt x="54" y="101"/>
                  </a:lnTo>
                  <a:lnTo>
                    <a:pt x="57" y="117"/>
                  </a:lnTo>
                  <a:lnTo>
                    <a:pt x="48" y="103"/>
                  </a:lnTo>
                  <a:lnTo>
                    <a:pt x="40" y="90"/>
                  </a:lnTo>
                  <a:lnTo>
                    <a:pt x="31" y="76"/>
                  </a:lnTo>
                  <a:lnTo>
                    <a:pt x="24" y="61"/>
                  </a:lnTo>
                  <a:lnTo>
                    <a:pt x="17" y="47"/>
                  </a:lnTo>
                  <a:lnTo>
                    <a:pt x="11" y="32"/>
                  </a:lnTo>
                  <a:lnTo>
                    <a:pt x="4" y="16"/>
                  </a:lnTo>
                  <a:lnTo>
                    <a:pt x="0" y="0"/>
                  </a:lnTo>
                  <a:lnTo>
                    <a:pt x="3" y="5"/>
                  </a:lnTo>
                  <a:lnTo>
                    <a:pt x="6" y="10"/>
                  </a:lnTo>
                  <a:lnTo>
                    <a:pt x="11" y="15"/>
                  </a:lnTo>
                  <a:lnTo>
                    <a:pt x="14" y="19"/>
                  </a:lnTo>
                  <a:lnTo>
                    <a:pt x="18" y="23"/>
                  </a:lnTo>
                  <a:lnTo>
                    <a:pt x="23" y="26"/>
                  </a:lnTo>
                  <a:lnTo>
                    <a:pt x="28" y="30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4" name="Freeform 56"/>
            <p:cNvSpPr>
              <a:spLocks/>
            </p:cNvSpPr>
            <p:nvPr/>
          </p:nvSpPr>
          <p:spPr bwMode="auto">
            <a:xfrm>
              <a:off x="2428" y="1941"/>
              <a:ext cx="26" cy="94"/>
            </a:xfrm>
            <a:custGeom>
              <a:avLst/>
              <a:gdLst>
                <a:gd name="T0" fmla="*/ 17 w 26"/>
                <a:gd name="T1" fmla="*/ 3 h 94"/>
                <a:gd name="T2" fmla="*/ 21 w 26"/>
                <a:gd name="T3" fmla="*/ 25 h 94"/>
                <a:gd name="T4" fmla="*/ 24 w 26"/>
                <a:gd name="T5" fmla="*/ 48 h 94"/>
                <a:gd name="T6" fmla="*/ 25 w 26"/>
                <a:gd name="T7" fmla="*/ 71 h 94"/>
                <a:gd name="T8" fmla="*/ 26 w 26"/>
                <a:gd name="T9" fmla="*/ 94 h 94"/>
                <a:gd name="T10" fmla="*/ 21 w 26"/>
                <a:gd name="T11" fmla="*/ 75 h 94"/>
                <a:gd name="T12" fmla="*/ 16 w 26"/>
                <a:gd name="T13" fmla="*/ 57 h 94"/>
                <a:gd name="T14" fmla="*/ 10 w 26"/>
                <a:gd name="T15" fmla="*/ 40 h 94"/>
                <a:gd name="T16" fmla="*/ 0 w 26"/>
                <a:gd name="T17" fmla="*/ 24 h 94"/>
                <a:gd name="T18" fmla="*/ 0 w 26"/>
                <a:gd name="T19" fmla="*/ 18 h 94"/>
                <a:gd name="T20" fmla="*/ 0 w 26"/>
                <a:gd name="T21" fmla="*/ 12 h 94"/>
                <a:gd name="T22" fmla="*/ 0 w 26"/>
                <a:gd name="T23" fmla="*/ 5 h 94"/>
                <a:gd name="T24" fmla="*/ 1 w 26"/>
                <a:gd name="T25" fmla="*/ 0 h 94"/>
                <a:gd name="T26" fmla="*/ 6 w 26"/>
                <a:gd name="T27" fmla="*/ 2 h 94"/>
                <a:gd name="T28" fmla="*/ 12 w 26"/>
                <a:gd name="T29" fmla="*/ 9 h 94"/>
                <a:gd name="T30" fmla="*/ 16 w 26"/>
                <a:gd name="T31" fmla="*/ 12 h 94"/>
                <a:gd name="T32" fmla="*/ 17 w 26"/>
                <a:gd name="T33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94">
                  <a:moveTo>
                    <a:pt x="17" y="3"/>
                  </a:moveTo>
                  <a:lnTo>
                    <a:pt x="21" y="25"/>
                  </a:lnTo>
                  <a:lnTo>
                    <a:pt x="24" y="48"/>
                  </a:lnTo>
                  <a:lnTo>
                    <a:pt x="25" y="71"/>
                  </a:lnTo>
                  <a:lnTo>
                    <a:pt x="26" y="94"/>
                  </a:lnTo>
                  <a:lnTo>
                    <a:pt x="21" y="75"/>
                  </a:lnTo>
                  <a:lnTo>
                    <a:pt x="16" y="57"/>
                  </a:lnTo>
                  <a:lnTo>
                    <a:pt x="10" y="4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5"/>
                  </a:lnTo>
                  <a:lnTo>
                    <a:pt x="1" y="0"/>
                  </a:lnTo>
                  <a:lnTo>
                    <a:pt x="6" y="2"/>
                  </a:lnTo>
                  <a:lnTo>
                    <a:pt x="12" y="9"/>
                  </a:lnTo>
                  <a:lnTo>
                    <a:pt x="16" y="12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5" name="Freeform 57"/>
            <p:cNvSpPr>
              <a:spLocks/>
            </p:cNvSpPr>
            <p:nvPr/>
          </p:nvSpPr>
          <p:spPr bwMode="auto">
            <a:xfrm>
              <a:off x="2250" y="1945"/>
              <a:ext cx="13" cy="43"/>
            </a:xfrm>
            <a:custGeom>
              <a:avLst/>
              <a:gdLst>
                <a:gd name="T0" fmla="*/ 12 w 13"/>
                <a:gd name="T1" fmla="*/ 18 h 43"/>
                <a:gd name="T2" fmla="*/ 13 w 13"/>
                <a:gd name="T3" fmla="*/ 24 h 43"/>
                <a:gd name="T4" fmla="*/ 13 w 13"/>
                <a:gd name="T5" fmla="*/ 30 h 43"/>
                <a:gd name="T6" fmla="*/ 12 w 13"/>
                <a:gd name="T7" fmla="*/ 37 h 43"/>
                <a:gd name="T8" fmla="*/ 11 w 13"/>
                <a:gd name="T9" fmla="*/ 43 h 43"/>
                <a:gd name="T10" fmla="*/ 10 w 13"/>
                <a:gd name="T11" fmla="*/ 43 h 43"/>
                <a:gd name="T12" fmla="*/ 10 w 13"/>
                <a:gd name="T13" fmla="*/ 42 h 43"/>
                <a:gd name="T14" fmla="*/ 9 w 13"/>
                <a:gd name="T15" fmla="*/ 41 h 43"/>
                <a:gd name="T16" fmla="*/ 9 w 13"/>
                <a:gd name="T17" fmla="*/ 39 h 43"/>
                <a:gd name="T18" fmla="*/ 10 w 13"/>
                <a:gd name="T19" fmla="*/ 29 h 43"/>
                <a:gd name="T20" fmla="*/ 8 w 13"/>
                <a:gd name="T21" fmla="*/ 20 h 43"/>
                <a:gd name="T22" fmla="*/ 4 w 13"/>
                <a:gd name="T23" fmla="*/ 11 h 43"/>
                <a:gd name="T24" fmla="*/ 0 w 13"/>
                <a:gd name="T25" fmla="*/ 2 h 43"/>
                <a:gd name="T26" fmla="*/ 1 w 13"/>
                <a:gd name="T27" fmla="*/ 0 h 43"/>
                <a:gd name="T28" fmla="*/ 5 w 13"/>
                <a:gd name="T29" fmla="*/ 4 h 43"/>
                <a:gd name="T30" fmla="*/ 8 w 13"/>
                <a:gd name="T31" fmla="*/ 8 h 43"/>
                <a:gd name="T32" fmla="*/ 10 w 13"/>
                <a:gd name="T33" fmla="*/ 13 h 43"/>
                <a:gd name="T34" fmla="*/ 12 w 13"/>
                <a:gd name="T3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43">
                  <a:moveTo>
                    <a:pt x="12" y="18"/>
                  </a:moveTo>
                  <a:lnTo>
                    <a:pt x="13" y="24"/>
                  </a:lnTo>
                  <a:lnTo>
                    <a:pt x="13" y="30"/>
                  </a:lnTo>
                  <a:lnTo>
                    <a:pt x="12" y="37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10" y="29"/>
                  </a:lnTo>
                  <a:lnTo>
                    <a:pt x="8" y="20"/>
                  </a:lnTo>
                  <a:lnTo>
                    <a:pt x="4" y="11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4"/>
                  </a:lnTo>
                  <a:lnTo>
                    <a:pt x="8" y="8"/>
                  </a:lnTo>
                  <a:lnTo>
                    <a:pt x="10" y="13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6" name="Freeform 58"/>
            <p:cNvSpPr>
              <a:spLocks/>
            </p:cNvSpPr>
            <p:nvPr/>
          </p:nvSpPr>
          <p:spPr bwMode="auto">
            <a:xfrm>
              <a:off x="3120" y="1957"/>
              <a:ext cx="16" cy="28"/>
            </a:xfrm>
            <a:custGeom>
              <a:avLst/>
              <a:gdLst>
                <a:gd name="T0" fmla="*/ 15 w 16"/>
                <a:gd name="T1" fmla="*/ 3 h 28"/>
                <a:gd name="T2" fmla="*/ 16 w 16"/>
                <a:gd name="T3" fmla="*/ 9 h 28"/>
                <a:gd name="T4" fmla="*/ 16 w 16"/>
                <a:gd name="T5" fmla="*/ 14 h 28"/>
                <a:gd name="T6" fmla="*/ 15 w 16"/>
                <a:gd name="T7" fmla="*/ 20 h 28"/>
                <a:gd name="T8" fmla="*/ 13 w 16"/>
                <a:gd name="T9" fmla="*/ 24 h 28"/>
                <a:gd name="T10" fmla="*/ 14 w 16"/>
                <a:gd name="T11" fmla="*/ 27 h 28"/>
                <a:gd name="T12" fmla="*/ 13 w 16"/>
                <a:gd name="T13" fmla="*/ 28 h 28"/>
                <a:gd name="T14" fmla="*/ 11 w 16"/>
                <a:gd name="T15" fmla="*/ 28 h 28"/>
                <a:gd name="T16" fmla="*/ 9 w 16"/>
                <a:gd name="T17" fmla="*/ 28 h 28"/>
                <a:gd name="T18" fmla="*/ 8 w 16"/>
                <a:gd name="T19" fmla="*/ 27 h 28"/>
                <a:gd name="T20" fmla="*/ 3 w 16"/>
                <a:gd name="T21" fmla="*/ 23 h 28"/>
                <a:gd name="T22" fmla="*/ 1 w 16"/>
                <a:gd name="T23" fmla="*/ 18 h 28"/>
                <a:gd name="T24" fmla="*/ 0 w 16"/>
                <a:gd name="T25" fmla="*/ 12 h 28"/>
                <a:gd name="T26" fmla="*/ 0 w 16"/>
                <a:gd name="T27" fmla="*/ 7 h 28"/>
                <a:gd name="T28" fmla="*/ 3 w 16"/>
                <a:gd name="T29" fmla="*/ 3 h 28"/>
                <a:gd name="T30" fmla="*/ 8 w 16"/>
                <a:gd name="T31" fmla="*/ 0 h 28"/>
                <a:gd name="T32" fmla="*/ 12 w 16"/>
                <a:gd name="T33" fmla="*/ 0 h 28"/>
                <a:gd name="T34" fmla="*/ 15 w 16"/>
                <a:gd name="T3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8">
                  <a:moveTo>
                    <a:pt x="15" y="3"/>
                  </a:moveTo>
                  <a:lnTo>
                    <a:pt x="16" y="9"/>
                  </a:lnTo>
                  <a:lnTo>
                    <a:pt x="16" y="14"/>
                  </a:lnTo>
                  <a:lnTo>
                    <a:pt x="15" y="20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8" y="27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7" name="Freeform 59"/>
            <p:cNvSpPr>
              <a:spLocks/>
            </p:cNvSpPr>
            <p:nvPr/>
          </p:nvSpPr>
          <p:spPr bwMode="auto">
            <a:xfrm>
              <a:off x="3126" y="1963"/>
              <a:ext cx="6" cy="16"/>
            </a:xfrm>
            <a:custGeom>
              <a:avLst/>
              <a:gdLst>
                <a:gd name="T0" fmla="*/ 4 w 6"/>
                <a:gd name="T1" fmla="*/ 16 h 16"/>
                <a:gd name="T2" fmla="*/ 1 w 6"/>
                <a:gd name="T3" fmla="*/ 14 h 16"/>
                <a:gd name="T4" fmla="*/ 1 w 6"/>
                <a:gd name="T5" fmla="*/ 11 h 16"/>
                <a:gd name="T6" fmla="*/ 0 w 6"/>
                <a:gd name="T7" fmla="*/ 7 h 16"/>
                <a:gd name="T8" fmla="*/ 0 w 6"/>
                <a:gd name="T9" fmla="*/ 4 h 16"/>
                <a:gd name="T10" fmla="*/ 3 w 6"/>
                <a:gd name="T11" fmla="*/ 0 h 16"/>
                <a:gd name="T12" fmla="*/ 5 w 6"/>
                <a:gd name="T13" fmla="*/ 4 h 16"/>
                <a:gd name="T14" fmla="*/ 6 w 6"/>
                <a:gd name="T15" fmla="*/ 8 h 16"/>
                <a:gd name="T16" fmla="*/ 6 w 6"/>
                <a:gd name="T17" fmla="*/ 12 h 16"/>
                <a:gd name="T18" fmla="*/ 4 w 6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6">
                  <a:moveTo>
                    <a:pt x="4" y="16"/>
                  </a:moveTo>
                  <a:lnTo>
                    <a:pt x="1" y="14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5" y="4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8" name="Freeform 60"/>
            <p:cNvSpPr>
              <a:spLocks/>
            </p:cNvSpPr>
            <p:nvPr/>
          </p:nvSpPr>
          <p:spPr bwMode="auto">
            <a:xfrm>
              <a:off x="2417" y="1968"/>
              <a:ext cx="28" cy="105"/>
            </a:xfrm>
            <a:custGeom>
              <a:avLst/>
              <a:gdLst>
                <a:gd name="T0" fmla="*/ 11 w 28"/>
                <a:gd name="T1" fmla="*/ 11 h 105"/>
                <a:gd name="T2" fmla="*/ 17 w 28"/>
                <a:gd name="T3" fmla="*/ 26 h 105"/>
                <a:gd name="T4" fmla="*/ 23 w 28"/>
                <a:gd name="T5" fmla="*/ 42 h 105"/>
                <a:gd name="T6" fmla="*/ 27 w 28"/>
                <a:gd name="T7" fmla="*/ 58 h 105"/>
                <a:gd name="T8" fmla="*/ 28 w 28"/>
                <a:gd name="T9" fmla="*/ 75 h 105"/>
                <a:gd name="T10" fmla="*/ 28 w 28"/>
                <a:gd name="T11" fmla="*/ 83 h 105"/>
                <a:gd name="T12" fmla="*/ 27 w 28"/>
                <a:gd name="T13" fmla="*/ 89 h 105"/>
                <a:gd name="T14" fmla="*/ 26 w 28"/>
                <a:gd name="T15" fmla="*/ 97 h 105"/>
                <a:gd name="T16" fmla="*/ 25 w 28"/>
                <a:gd name="T17" fmla="*/ 103 h 105"/>
                <a:gd name="T18" fmla="*/ 14 w 28"/>
                <a:gd name="T19" fmla="*/ 105 h 105"/>
                <a:gd name="T20" fmla="*/ 4 w 28"/>
                <a:gd name="T21" fmla="*/ 81 h 105"/>
                <a:gd name="T22" fmla="*/ 0 w 28"/>
                <a:gd name="T23" fmla="*/ 56 h 105"/>
                <a:gd name="T24" fmla="*/ 0 w 28"/>
                <a:gd name="T25" fmla="*/ 30 h 105"/>
                <a:gd name="T26" fmla="*/ 1 w 28"/>
                <a:gd name="T27" fmla="*/ 3 h 105"/>
                <a:gd name="T28" fmla="*/ 1 w 28"/>
                <a:gd name="T29" fmla="*/ 0 h 105"/>
                <a:gd name="T30" fmla="*/ 6 w 28"/>
                <a:gd name="T31" fmla="*/ 1 h 105"/>
                <a:gd name="T32" fmla="*/ 8 w 28"/>
                <a:gd name="T33" fmla="*/ 3 h 105"/>
                <a:gd name="T34" fmla="*/ 9 w 28"/>
                <a:gd name="T35" fmla="*/ 7 h 105"/>
                <a:gd name="T36" fmla="*/ 11 w 28"/>
                <a:gd name="T3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05">
                  <a:moveTo>
                    <a:pt x="11" y="11"/>
                  </a:moveTo>
                  <a:lnTo>
                    <a:pt x="17" y="26"/>
                  </a:lnTo>
                  <a:lnTo>
                    <a:pt x="23" y="42"/>
                  </a:lnTo>
                  <a:lnTo>
                    <a:pt x="27" y="58"/>
                  </a:lnTo>
                  <a:lnTo>
                    <a:pt x="28" y="75"/>
                  </a:lnTo>
                  <a:lnTo>
                    <a:pt x="28" y="83"/>
                  </a:lnTo>
                  <a:lnTo>
                    <a:pt x="27" y="89"/>
                  </a:lnTo>
                  <a:lnTo>
                    <a:pt x="26" y="97"/>
                  </a:lnTo>
                  <a:lnTo>
                    <a:pt x="25" y="103"/>
                  </a:lnTo>
                  <a:lnTo>
                    <a:pt x="14" y="105"/>
                  </a:lnTo>
                  <a:lnTo>
                    <a:pt x="4" y="81"/>
                  </a:lnTo>
                  <a:lnTo>
                    <a:pt x="0" y="56"/>
                  </a:lnTo>
                  <a:lnTo>
                    <a:pt x="0" y="30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9" y="7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9" name="Freeform 61"/>
            <p:cNvSpPr>
              <a:spLocks/>
            </p:cNvSpPr>
            <p:nvPr/>
          </p:nvSpPr>
          <p:spPr bwMode="auto">
            <a:xfrm>
              <a:off x="3150" y="2016"/>
              <a:ext cx="32" cy="4"/>
            </a:xfrm>
            <a:custGeom>
              <a:avLst/>
              <a:gdLst>
                <a:gd name="T0" fmla="*/ 32 w 32"/>
                <a:gd name="T1" fmla="*/ 4 h 4"/>
                <a:gd name="T2" fmla="*/ 23 w 32"/>
                <a:gd name="T3" fmla="*/ 4 h 4"/>
                <a:gd name="T4" fmla="*/ 15 w 32"/>
                <a:gd name="T5" fmla="*/ 3 h 4"/>
                <a:gd name="T6" fmla="*/ 8 w 32"/>
                <a:gd name="T7" fmla="*/ 2 h 4"/>
                <a:gd name="T8" fmla="*/ 0 w 32"/>
                <a:gd name="T9" fmla="*/ 0 h 4"/>
                <a:gd name="T10" fmla="*/ 8 w 32"/>
                <a:gd name="T11" fmla="*/ 0 h 4"/>
                <a:gd name="T12" fmla="*/ 15 w 32"/>
                <a:gd name="T13" fmla="*/ 2 h 4"/>
                <a:gd name="T14" fmla="*/ 24 w 32"/>
                <a:gd name="T15" fmla="*/ 3 h 4"/>
                <a:gd name="T16" fmla="*/ 32 w 3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">
                  <a:moveTo>
                    <a:pt x="32" y="4"/>
                  </a:moveTo>
                  <a:lnTo>
                    <a:pt x="23" y="4"/>
                  </a:lnTo>
                  <a:lnTo>
                    <a:pt x="15" y="3"/>
                  </a:lnTo>
                  <a:lnTo>
                    <a:pt x="8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2"/>
                  </a:lnTo>
                  <a:lnTo>
                    <a:pt x="24" y="3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0" name="Freeform 62"/>
            <p:cNvSpPr>
              <a:spLocks/>
            </p:cNvSpPr>
            <p:nvPr/>
          </p:nvSpPr>
          <p:spPr bwMode="auto">
            <a:xfrm>
              <a:off x="3450" y="2019"/>
              <a:ext cx="76" cy="157"/>
            </a:xfrm>
            <a:custGeom>
              <a:avLst/>
              <a:gdLst>
                <a:gd name="T0" fmla="*/ 76 w 76"/>
                <a:gd name="T1" fmla="*/ 34 h 157"/>
                <a:gd name="T2" fmla="*/ 76 w 76"/>
                <a:gd name="T3" fmla="*/ 59 h 157"/>
                <a:gd name="T4" fmla="*/ 70 w 76"/>
                <a:gd name="T5" fmla="*/ 82 h 157"/>
                <a:gd name="T6" fmla="*/ 62 w 76"/>
                <a:gd name="T7" fmla="*/ 103 h 157"/>
                <a:gd name="T8" fmla="*/ 52 w 76"/>
                <a:gd name="T9" fmla="*/ 125 h 157"/>
                <a:gd name="T10" fmla="*/ 45 w 76"/>
                <a:gd name="T11" fmla="*/ 129 h 157"/>
                <a:gd name="T12" fmla="*/ 40 w 76"/>
                <a:gd name="T13" fmla="*/ 134 h 157"/>
                <a:gd name="T14" fmla="*/ 34 w 76"/>
                <a:gd name="T15" fmla="*/ 139 h 157"/>
                <a:gd name="T16" fmla="*/ 27 w 76"/>
                <a:gd name="T17" fmla="*/ 143 h 157"/>
                <a:gd name="T18" fmla="*/ 21 w 76"/>
                <a:gd name="T19" fmla="*/ 147 h 157"/>
                <a:gd name="T20" fmla="*/ 14 w 76"/>
                <a:gd name="T21" fmla="*/ 151 h 157"/>
                <a:gd name="T22" fmla="*/ 8 w 76"/>
                <a:gd name="T23" fmla="*/ 154 h 157"/>
                <a:gd name="T24" fmla="*/ 0 w 76"/>
                <a:gd name="T25" fmla="*/ 157 h 157"/>
                <a:gd name="T26" fmla="*/ 9 w 76"/>
                <a:gd name="T27" fmla="*/ 138 h 157"/>
                <a:gd name="T28" fmla="*/ 17 w 76"/>
                <a:gd name="T29" fmla="*/ 119 h 157"/>
                <a:gd name="T30" fmla="*/ 25 w 76"/>
                <a:gd name="T31" fmla="*/ 100 h 157"/>
                <a:gd name="T32" fmla="*/ 33 w 76"/>
                <a:gd name="T33" fmla="*/ 79 h 157"/>
                <a:gd name="T34" fmla="*/ 39 w 76"/>
                <a:gd name="T35" fmla="*/ 60 h 157"/>
                <a:gd name="T36" fmla="*/ 44 w 76"/>
                <a:gd name="T37" fmla="*/ 41 h 157"/>
                <a:gd name="T38" fmla="*/ 48 w 76"/>
                <a:gd name="T39" fmla="*/ 20 h 157"/>
                <a:gd name="T40" fmla="*/ 48 w 76"/>
                <a:gd name="T41" fmla="*/ 0 h 157"/>
                <a:gd name="T42" fmla="*/ 57 w 76"/>
                <a:gd name="T43" fmla="*/ 7 h 157"/>
                <a:gd name="T44" fmla="*/ 66 w 76"/>
                <a:gd name="T45" fmla="*/ 15 h 157"/>
                <a:gd name="T46" fmla="*/ 72 w 76"/>
                <a:gd name="T47" fmla="*/ 23 h 157"/>
                <a:gd name="T48" fmla="*/ 76 w 76"/>
                <a:gd name="T49" fmla="*/ 3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157">
                  <a:moveTo>
                    <a:pt x="76" y="34"/>
                  </a:moveTo>
                  <a:lnTo>
                    <a:pt x="76" y="59"/>
                  </a:lnTo>
                  <a:lnTo>
                    <a:pt x="70" y="82"/>
                  </a:lnTo>
                  <a:lnTo>
                    <a:pt x="62" y="103"/>
                  </a:lnTo>
                  <a:lnTo>
                    <a:pt x="52" y="125"/>
                  </a:lnTo>
                  <a:lnTo>
                    <a:pt x="45" y="129"/>
                  </a:lnTo>
                  <a:lnTo>
                    <a:pt x="40" y="134"/>
                  </a:lnTo>
                  <a:lnTo>
                    <a:pt x="34" y="139"/>
                  </a:lnTo>
                  <a:lnTo>
                    <a:pt x="27" y="143"/>
                  </a:lnTo>
                  <a:lnTo>
                    <a:pt x="21" y="147"/>
                  </a:lnTo>
                  <a:lnTo>
                    <a:pt x="14" y="151"/>
                  </a:lnTo>
                  <a:lnTo>
                    <a:pt x="8" y="154"/>
                  </a:lnTo>
                  <a:lnTo>
                    <a:pt x="0" y="157"/>
                  </a:lnTo>
                  <a:lnTo>
                    <a:pt x="9" y="138"/>
                  </a:lnTo>
                  <a:lnTo>
                    <a:pt x="17" y="119"/>
                  </a:lnTo>
                  <a:lnTo>
                    <a:pt x="25" y="100"/>
                  </a:lnTo>
                  <a:lnTo>
                    <a:pt x="33" y="79"/>
                  </a:lnTo>
                  <a:lnTo>
                    <a:pt x="39" y="60"/>
                  </a:lnTo>
                  <a:lnTo>
                    <a:pt x="44" y="41"/>
                  </a:lnTo>
                  <a:lnTo>
                    <a:pt x="48" y="20"/>
                  </a:lnTo>
                  <a:lnTo>
                    <a:pt x="48" y="0"/>
                  </a:lnTo>
                  <a:lnTo>
                    <a:pt x="57" y="7"/>
                  </a:lnTo>
                  <a:lnTo>
                    <a:pt x="66" y="15"/>
                  </a:lnTo>
                  <a:lnTo>
                    <a:pt x="72" y="23"/>
                  </a:lnTo>
                  <a:lnTo>
                    <a:pt x="76" y="3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1" name="Freeform 63"/>
            <p:cNvSpPr>
              <a:spLocks/>
            </p:cNvSpPr>
            <p:nvPr/>
          </p:nvSpPr>
          <p:spPr bwMode="auto">
            <a:xfrm>
              <a:off x="2448" y="2037"/>
              <a:ext cx="44" cy="117"/>
            </a:xfrm>
            <a:custGeom>
              <a:avLst/>
              <a:gdLst>
                <a:gd name="T0" fmla="*/ 44 w 44"/>
                <a:gd name="T1" fmla="*/ 116 h 117"/>
                <a:gd name="T2" fmla="*/ 39 w 44"/>
                <a:gd name="T3" fmla="*/ 117 h 117"/>
                <a:gd name="T4" fmla="*/ 34 w 44"/>
                <a:gd name="T5" fmla="*/ 116 h 117"/>
                <a:gd name="T6" fmla="*/ 30 w 44"/>
                <a:gd name="T7" fmla="*/ 115 h 117"/>
                <a:gd name="T8" fmla="*/ 25 w 44"/>
                <a:gd name="T9" fmla="*/ 113 h 117"/>
                <a:gd name="T10" fmla="*/ 21 w 44"/>
                <a:gd name="T11" fmla="*/ 111 h 117"/>
                <a:gd name="T12" fmla="*/ 18 w 44"/>
                <a:gd name="T13" fmla="*/ 108 h 117"/>
                <a:gd name="T14" fmla="*/ 14 w 44"/>
                <a:gd name="T15" fmla="*/ 105 h 117"/>
                <a:gd name="T16" fmla="*/ 11 w 44"/>
                <a:gd name="T17" fmla="*/ 101 h 117"/>
                <a:gd name="T18" fmla="*/ 5 w 44"/>
                <a:gd name="T19" fmla="*/ 84 h 117"/>
                <a:gd name="T20" fmla="*/ 1 w 44"/>
                <a:gd name="T21" fmla="*/ 67 h 117"/>
                <a:gd name="T22" fmla="*/ 0 w 44"/>
                <a:gd name="T23" fmla="*/ 50 h 117"/>
                <a:gd name="T24" fmla="*/ 1 w 44"/>
                <a:gd name="T25" fmla="*/ 31 h 117"/>
                <a:gd name="T26" fmla="*/ 7 w 44"/>
                <a:gd name="T27" fmla="*/ 23 h 117"/>
                <a:gd name="T28" fmla="*/ 12 w 44"/>
                <a:gd name="T29" fmla="*/ 14 h 117"/>
                <a:gd name="T30" fmla="*/ 19 w 44"/>
                <a:gd name="T31" fmla="*/ 6 h 117"/>
                <a:gd name="T32" fmla="*/ 27 w 44"/>
                <a:gd name="T33" fmla="*/ 0 h 117"/>
                <a:gd name="T34" fmla="*/ 28 w 44"/>
                <a:gd name="T35" fmla="*/ 29 h 117"/>
                <a:gd name="T36" fmla="*/ 33 w 44"/>
                <a:gd name="T37" fmla="*/ 58 h 117"/>
                <a:gd name="T38" fmla="*/ 37 w 44"/>
                <a:gd name="T39" fmla="*/ 87 h 117"/>
                <a:gd name="T40" fmla="*/ 44 w 44"/>
                <a:gd name="T41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17">
                  <a:moveTo>
                    <a:pt x="44" y="116"/>
                  </a:moveTo>
                  <a:lnTo>
                    <a:pt x="39" y="117"/>
                  </a:lnTo>
                  <a:lnTo>
                    <a:pt x="34" y="116"/>
                  </a:lnTo>
                  <a:lnTo>
                    <a:pt x="30" y="115"/>
                  </a:lnTo>
                  <a:lnTo>
                    <a:pt x="25" y="113"/>
                  </a:lnTo>
                  <a:lnTo>
                    <a:pt x="21" y="111"/>
                  </a:lnTo>
                  <a:lnTo>
                    <a:pt x="18" y="108"/>
                  </a:lnTo>
                  <a:lnTo>
                    <a:pt x="14" y="105"/>
                  </a:lnTo>
                  <a:lnTo>
                    <a:pt x="11" y="101"/>
                  </a:lnTo>
                  <a:lnTo>
                    <a:pt x="5" y="84"/>
                  </a:lnTo>
                  <a:lnTo>
                    <a:pt x="1" y="67"/>
                  </a:lnTo>
                  <a:lnTo>
                    <a:pt x="0" y="50"/>
                  </a:lnTo>
                  <a:lnTo>
                    <a:pt x="1" y="31"/>
                  </a:lnTo>
                  <a:lnTo>
                    <a:pt x="7" y="23"/>
                  </a:lnTo>
                  <a:lnTo>
                    <a:pt x="12" y="14"/>
                  </a:lnTo>
                  <a:lnTo>
                    <a:pt x="19" y="6"/>
                  </a:lnTo>
                  <a:lnTo>
                    <a:pt x="27" y="0"/>
                  </a:lnTo>
                  <a:lnTo>
                    <a:pt x="28" y="29"/>
                  </a:lnTo>
                  <a:lnTo>
                    <a:pt x="33" y="58"/>
                  </a:lnTo>
                  <a:lnTo>
                    <a:pt x="37" y="87"/>
                  </a:lnTo>
                  <a:lnTo>
                    <a:pt x="44" y="11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2" name="Freeform 64"/>
            <p:cNvSpPr>
              <a:spLocks/>
            </p:cNvSpPr>
            <p:nvPr/>
          </p:nvSpPr>
          <p:spPr bwMode="auto">
            <a:xfrm>
              <a:off x="3525" y="2071"/>
              <a:ext cx="221" cy="169"/>
            </a:xfrm>
            <a:custGeom>
              <a:avLst/>
              <a:gdLst>
                <a:gd name="T0" fmla="*/ 221 w 221"/>
                <a:gd name="T1" fmla="*/ 130 h 169"/>
                <a:gd name="T2" fmla="*/ 218 w 221"/>
                <a:gd name="T3" fmla="*/ 141 h 169"/>
                <a:gd name="T4" fmla="*/ 213 w 221"/>
                <a:gd name="T5" fmla="*/ 149 h 169"/>
                <a:gd name="T6" fmla="*/ 207 w 221"/>
                <a:gd name="T7" fmla="*/ 158 h 169"/>
                <a:gd name="T8" fmla="*/ 202 w 221"/>
                <a:gd name="T9" fmla="*/ 169 h 169"/>
                <a:gd name="T10" fmla="*/ 190 w 221"/>
                <a:gd name="T11" fmla="*/ 160 h 169"/>
                <a:gd name="T12" fmla="*/ 180 w 221"/>
                <a:gd name="T13" fmla="*/ 150 h 169"/>
                <a:gd name="T14" fmla="*/ 168 w 221"/>
                <a:gd name="T15" fmla="*/ 142 h 169"/>
                <a:gd name="T16" fmla="*/ 156 w 221"/>
                <a:gd name="T17" fmla="*/ 134 h 169"/>
                <a:gd name="T18" fmla="*/ 143 w 221"/>
                <a:gd name="T19" fmla="*/ 126 h 169"/>
                <a:gd name="T20" fmla="*/ 131 w 221"/>
                <a:gd name="T21" fmla="*/ 118 h 169"/>
                <a:gd name="T22" fmla="*/ 119 w 221"/>
                <a:gd name="T23" fmla="*/ 110 h 169"/>
                <a:gd name="T24" fmla="*/ 106 w 221"/>
                <a:gd name="T25" fmla="*/ 103 h 169"/>
                <a:gd name="T26" fmla="*/ 93 w 221"/>
                <a:gd name="T27" fmla="*/ 95 h 169"/>
                <a:gd name="T28" fmla="*/ 80 w 221"/>
                <a:gd name="T29" fmla="*/ 89 h 169"/>
                <a:gd name="T30" fmla="*/ 68 w 221"/>
                <a:gd name="T31" fmla="*/ 82 h 169"/>
                <a:gd name="T32" fmla="*/ 55 w 221"/>
                <a:gd name="T33" fmla="*/ 77 h 169"/>
                <a:gd name="T34" fmla="*/ 41 w 221"/>
                <a:gd name="T35" fmla="*/ 72 h 169"/>
                <a:gd name="T36" fmla="*/ 28 w 221"/>
                <a:gd name="T37" fmla="*/ 66 h 169"/>
                <a:gd name="T38" fmla="*/ 14 w 221"/>
                <a:gd name="T39" fmla="*/ 61 h 169"/>
                <a:gd name="T40" fmla="*/ 0 w 221"/>
                <a:gd name="T41" fmla="*/ 57 h 169"/>
                <a:gd name="T42" fmla="*/ 4 w 221"/>
                <a:gd name="T43" fmla="*/ 43 h 169"/>
                <a:gd name="T44" fmla="*/ 9 w 221"/>
                <a:gd name="T45" fmla="*/ 30 h 169"/>
                <a:gd name="T46" fmla="*/ 13 w 221"/>
                <a:gd name="T47" fmla="*/ 16 h 169"/>
                <a:gd name="T48" fmla="*/ 14 w 221"/>
                <a:gd name="T49" fmla="*/ 0 h 169"/>
                <a:gd name="T50" fmla="*/ 28 w 221"/>
                <a:gd name="T51" fmla="*/ 7 h 169"/>
                <a:gd name="T52" fmla="*/ 42 w 221"/>
                <a:gd name="T53" fmla="*/ 12 h 169"/>
                <a:gd name="T54" fmla="*/ 56 w 221"/>
                <a:gd name="T55" fmla="*/ 19 h 169"/>
                <a:gd name="T56" fmla="*/ 70 w 221"/>
                <a:gd name="T57" fmla="*/ 25 h 169"/>
                <a:gd name="T58" fmla="*/ 83 w 221"/>
                <a:gd name="T59" fmla="*/ 32 h 169"/>
                <a:gd name="T60" fmla="*/ 97 w 221"/>
                <a:gd name="T61" fmla="*/ 39 h 169"/>
                <a:gd name="T62" fmla="*/ 111 w 221"/>
                <a:gd name="T63" fmla="*/ 47 h 169"/>
                <a:gd name="T64" fmla="*/ 124 w 221"/>
                <a:gd name="T65" fmla="*/ 54 h 169"/>
                <a:gd name="T66" fmla="*/ 137 w 221"/>
                <a:gd name="T67" fmla="*/ 62 h 169"/>
                <a:gd name="T68" fmla="*/ 149 w 221"/>
                <a:gd name="T69" fmla="*/ 71 h 169"/>
                <a:gd name="T70" fmla="*/ 162 w 221"/>
                <a:gd name="T71" fmla="*/ 79 h 169"/>
                <a:gd name="T72" fmla="*/ 174 w 221"/>
                <a:gd name="T73" fmla="*/ 89 h 169"/>
                <a:gd name="T74" fmla="*/ 187 w 221"/>
                <a:gd name="T75" fmla="*/ 99 h 169"/>
                <a:gd name="T76" fmla="*/ 198 w 221"/>
                <a:gd name="T77" fmla="*/ 108 h 169"/>
                <a:gd name="T78" fmla="*/ 210 w 221"/>
                <a:gd name="T79" fmla="*/ 119 h 169"/>
                <a:gd name="T80" fmla="*/ 221 w 221"/>
                <a:gd name="T81" fmla="*/ 13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1" h="169">
                  <a:moveTo>
                    <a:pt x="221" y="130"/>
                  </a:moveTo>
                  <a:lnTo>
                    <a:pt x="218" y="141"/>
                  </a:lnTo>
                  <a:lnTo>
                    <a:pt x="213" y="149"/>
                  </a:lnTo>
                  <a:lnTo>
                    <a:pt x="207" y="158"/>
                  </a:lnTo>
                  <a:lnTo>
                    <a:pt x="202" y="169"/>
                  </a:lnTo>
                  <a:lnTo>
                    <a:pt x="190" y="160"/>
                  </a:lnTo>
                  <a:lnTo>
                    <a:pt x="180" y="150"/>
                  </a:lnTo>
                  <a:lnTo>
                    <a:pt x="168" y="142"/>
                  </a:lnTo>
                  <a:lnTo>
                    <a:pt x="156" y="134"/>
                  </a:lnTo>
                  <a:lnTo>
                    <a:pt x="143" y="126"/>
                  </a:lnTo>
                  <a:lnTo>
                    <a:pt x="131" y="118"/>
                  </a:lnTo>
                  <a:lnTo>
                    <a:pt x="119" y="110"/>
                  </a:lnTo>
                  <a:lnTo>
                    <a:pt x="106" y="103"/>
                  </a:lnTo>
                  <a:lnTo>
                    <a:pt x="93" y="95"/>
                  </a:lnTo>
                  <a:lnTo>
                    <a:pt x="80" y="89"/>
                  </a:lnTo>
                  <a:lnTo>
                    <a:pt x="68" y="82"/>
                  </a:lnTo>
                  <a:lnTo>
                    <a:pt x="55" y="77"/>
                  </a:lnTo>
                  <a:lnTo>
                    <a:pt x="41" y="72"/>
                  </a:lnTo>
                  <a:lnTo>
                    <a:pt x="28" y="66"/>
                  </a:lnTo>
                  <a:lnTo>
                    <a:pt x="14" y="61"/>
                  </a:lnTo>
                  <a:lnTo>
                    <a:pt x="0" y="57"/>
                  </a:lnTo>
                  <a:lnTo>
                    <a:pt x="4" y="43"/>
                  </a:lnTo>
                  <a:lnTo>
                    <a:pt x="9" y="30"/>
                  </a:lnTo>
                  <a:lnTo>
                    <a:pt x="13" y="16"/>
                  </a:lnTo>
                  <a:lnTo>
                    <a:pt x="14" y="0"/>
                  </a:lnTo>
                  <a:lnTo>
                    <a:pt x="28" y="7"/>
                  </a:lnTo>
                  <a:lnTo>
                    <a:pt x="42" y="12"/>
                  </a:lnTo>
                  <a:lnTo>
                    <a:pt x="56" y="19"/>
                  </a:lnTo>
                  <a:lnTo>
                    <a:pt x="70" y="25"/>
                  </a:lnTo>
                  <a:lnTo>
                    <a:pt x="83" y="32"/>
                  </a:lnTo>
                  <a:lnTo>
                    <a:pt x="97" y="39"/>
                  </a:lnTo>
                  <a:lnTo>
                    <a:pt x="111" y="47"/>
                  </a:lnTo>
                  <a:lnTo>
                    <a:pt x="124" y="54"/>
                  </a:lnTo>
                  <a:lnTo>
                    <a:pt x="137" y="62"/>
                  </a:lnTo>
                  <a:lnTo>
                    <a:pt x="149" y="71"/>
                  </a:lnTo>
                  <a:lnTo>
                    <a:pt x="162" y="79"/>
                  </a:lnTo>
                  <a:lnTo>
                    <a:pt x="174" y="89"/>
                  </a:lnTo>
                  <a:lnTo>
                    <a:pt x="187" y="99"/>
                  </a:lnTo>
                  <a:lnTo>
                    <a:pt x="198" y="108"/>
                  </a:lnTo>
                  <a:lnTo>
                    <a:pt x="210" y="119"/>
                  </a:lnTo>
                  <a:lnTo>
                    <a:pt x="221" y="13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3" name="Freeform 65"/>
            <p:cNvSpPr>
              <a:spLocks/>
            </p:cNvSpPr>
            <p:nvPr/>
          </p:nvSpPr>
          <p:spPr bwMode="auto">
            <a:xfrm>
              <a:off x="2180" y="2080"/>
              <a:ext cx="273" cy="146"/>
            </a:xfrm>
            <a:custGeom>
              <a:avLst/>
              <a:gdLst>
                <a:gd name="T0" fmla="*/ 273 w 273"/>
                <a:gd name="T1" fmla="*/ 57 h 146"/>
                <a:gd name="T2" fmla="*/ 257 w 273"/>
                <a:gd name="T3" fmla="*/ 58 h 146"/>
                <a:gd name="T4" fmla="*/ 239 w 273"/>
                <a:gd name="T5" fmla="*/ 60 h 146"/>
                <a:gd name="T6" fmla="*/ 223 w 273"/>
                <a:gd name="T7" fmla="*/ 63 h 146"/>
                <a:gd name="T8" fmla="*/ 207 w 273"/>
                <a:gd name="T9" fmla="*/ 66 h 146"/>
                <a:gd name="T10" fmla="*/ 192 w 273"/>
                <a:gd name="T11" fmla="*/ 70 h 146"/>
                <a:gd name="T12" fmla="*/ 176 w 273"/>
                <a:gd name="T13" fmla="*/ 74 h 146"/>
                <a:gd name="T14" fmla="*/ 159 w 273"/>
                <a:gd name="T15" fmla="*/ 80 h 146"/>
                <a:gd name="T16" fmla="*/ 144 w 273"/>
                <a:gd name="T17" fmla="*/ 85 h 146"/>
                <a:gd name="T18" fmla="*/ 129 w 273"/>
                <a:gd name="T19" fmla="*/ 92 h 146"/>
                <a:gd name="T20" fmla="*/ 114 w 273"/>
                <a:gd name="T21" fmla="*/ 98 h 146"/>
                <a:gd name="T22" fmla="*/ 99 w 273"/>
                <a:gd name="T23" fmla="*/ 106 h 146"/>
                <a:gd name="T24" fmla="*/ 84 w 273"/>
                <a:gd name="T25" fmla="*/ 112 h 146"/>
                <a:gd name="T26" fmla="*/ 69 w 273"/>
                <a:gd name="T27" fmla="*/ 121 h 146"/>
                <a:gd name="T28" fmla="*/ 54 w 273"/>
                <a:gd name="T29" fmla="*/ 128 h 146"/>
                <a:gd name="T30" fmla="*/ 39 w 273"/>
                <a:gd name="T31" fmla="*/ 137 h 146"/>
                <a:gd name="T32" fmla="*/ 24 w 273"/>
                <a:gd name="T33" fmla="*/ 146 h 146"/>
                <a:gd name="T34" fmla="*/ 19 w 273"/>
                <a:gd name="T35" fmla="*/ 144 h 146"/>
                <a:gd name="T36" fmla="*/ 16 w 273"/>
                <a:gd name="T37" fmla="*/ 141 h 146"/>
                <a:gd name="T38" fmla="*/ 12 w 273"/>
                <a:gd name="T39" fmla="*/ 140 h 146"/>
                <a:gd name="T40" fmla="*/ 7 w 273"/>
                <a:gd name="T41" fmla="*/ 138 h 146"/>
                <a:gd name="T42" fmla="*/ 9 w 273"/>
                <a:gd name="T43" fmla="*/ 134 h 146"/>
                <a:gd name="T44" fmla="*/ 7 w 273"/>
                <a:gd name="T45" fmla="*/ 129 h 146"/>
                <a:gd name="T46" fmla="*/ 6 w 273"/>
                <a:gd name="T47" fmla="*/ 125 h 146"/>
                <a:gd name="T48" fmla="*/ 4 w 273"/>
                <a:gd name="T49" fmla="*/ 121 h 146"/>
                <a:gd name="T50" fmla="*/ 4 w 273"/>
                <a:gd name="T51" fmla="*/ 118 h 146"/>
                <a:gd name="T52" fmla="*/ 3 w 273"/>
                <a:gd name="T53" fmla="*/ 113 h 146"/>
                <a:gd name="T54" fmla="*/ 2 w 273"/>
                <a:gd name="T55" fmla="*/ 110 h 146"/>
                <a:gd name="T56" fmla="*/ 0 w 273"/>
                <a:gd name="T57" fmla="*/ 107 h 146"/>
                <a:gd name="T58" fmla="*/ 15 w 273"/>
                <a:gd name="T59" fmla="*/ 97 h 146"/>
                <a:gd name="T60" fmla="*/ 30 w 273"/>
                <a:gd name="T61" fmla="*/ 87 h 146"/>
                <a:gd name="T62" fmla="*/ 45 w 273"/>
                <a:gd name="T63" fmla="*/ 78 h 146"/>
                <a:gd name="T64" fmla="*/ 60 w 273"/>
                <a:gd name="T65" fmla="*/ 69 h 146"/>
                <a:gd name="T66" fmla="*/ 76 w 273"/>
                <a:gd name="T67" fmla="*/ 62 h 146"/>
                <a:gd name="T68" fmla="*/ 93 w 273"/>
                <a:gd name="T69" fmla="*/ 54 h 146"/>
                <a:gd name="T70" fmla="*/ 109 w 273"/>
                <a:gd name="T71" fmla="*/ 46 h 146"/>
                <a:gd name="T72" fmla="*/ 125 w 273"/>
                <a:gd name="T73" fmla="*/ 40 h 146"/>
                <a:gd name="T74" fmla="*/ 141 w 273"/>
                <a:gd name="T75" fmla="*/ 34 h 146"/>
                <a:gd name="T76" fmla="*/ 157 w 273"/>
                <a:gd name="T77" fmla="*/ 28 h 146"/>
                <a:gd name="T78" fmla="*/ 175 w 273"/>
                <a:gd name="T79" fmla="*/ 22 h 146"/>
                <a:gd name="T80" fmla="*/ 192 w 273"/>
                <a:gd name="T81" fmla="*/ 17 h 146"/>
                <a:gd name="T82" fmla="*/ 209 w 273"/>
                <a:gd name="T83" fmla="*/ 12 h 146"/>
                <a:gd name="T84" fmla="*/ 226 w 273"/>
                <a:gd name="T85" fmla="*/ 8 h 146"/>
                <a:gd name="T86" fmla="*/ 244 w 273"/>
                <a:gd name="T87" fmla="*/ 4 h 146"/>
                <a:gd name="T88" fmla="*/ 261 w 273"/>
                <a:gd name="T89" fmla="*/ 0 h 146"/>
                <a:gd name="T90" fmla="*/ 262 w 273"/>
                <a:gd name="T91" fmla="*/ 14 h 146"/>
                <a:gd name="T92" fmla="*/ 264 w 273"/>
                <a:gd name="T93" fmla="*/ 28 h 146"/>
                <a:gd name="T94" fmla="*/ 267 w 273"/>
                <a:gd name="T95" fmla="*/ 43 h 146"/>
                <a:gd name="T96" fmla="*/ 273 w 273"/>
                <a:gd name="T97" fmla="*/ 5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3" h="146">
                  <a:moveTo>
                    <a:pt x="273" y="57"/>
                  </a:moveTo>
                  <a:lnTo>
                    <a:pt x="257" y="58"/>
                  </a:lnTo>
                  <a:lnTo>
                    <a:pt x="239" y="60"/>
                  </a:lnTo>
                  <a:lnTo>
                    <a:pt x="223" y="63"/>
                  </a:lnTo>
                  <a:lnTo>
                    <a:pt x="207" y="66"/>
                  </a:lnTo>
                  <a:lnTo>
                    <a:pt x="192" y="70"/>
                  </a:lnTo>
                  <a:lnTo>
                    <a:pt x="176" y="74"/>
                  </a:lnTo>
                  <a:lnTo>
                    <a:pt x="159" y="80"/>
                  </a:lnTo>
                  <a:lnTo>
                    <a:pt x="144" y="85"/>
                  </a:lnTo>
                  <a:lnTo>
                    <a:pt x="129" y="92"/>
                  </a:lnTo>
                  <a:lnTo>
                    <a:pt x="114" y="98"/>
                  </a:lnTo>
                  <a:lnTo>
                    <a:pt x="99" y="106"/>
                  </a:lnTo>
                  <a:lnTo>
                    <a:pt x="84" y="112"/>
                  </a:lnTo>
                  <a:lnTo>
                    <a:pt x="69" y="121"/>
                  </a:lnTo>
                  <a:lnTo>
                    <a:pt x="54" y="128"/>
                  </a:lnTo>
                  <a:lnTo>
                    <a:pt x="39" y="137"/>
                  </a:lnTo>
                  <a:lnTo>
                    <a:pt x="24" y="146"/>
                  </a:lnTo>
                  <a:lnTo>
                    <a:pt x="19" y="144"/>
                  </a:lnTo>
                  <a:lnTo>
                    <a:pt x="16" y="141"/>
                  </a:lnTo>
                  <a:lnTo>
                    <a:pt x="12" y="140"/>
                  </a:lnTo>
                  <a:lnTo>
                    <a:pt x="7" y="138"/>
                  </a:lnTo>
                  <a:lnTo>
                    <a:pt x="9" y="134"/>
                  </a:lnTo>
                  <a:lnTo>
                    <a:pt x="7" y="129"/>
                  </a:lnTo>
                  <a:lnTo>
                    <a:pt x="6" y="125"/>
                  </a:lnTo>
                  <a:lnTo>
                    <a:pt x="4" y="121"/>
                  </a:lnTo>
                  <a:lnTo>
                    <a:pt x="4" y="118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0" y="107"/>
                  </a:lnTo>
                  <a:lnTo>
                    <a:pt x="15" y="97"/>
                  </a:lnTo>
                  <a:lnTo>
                    <a:pt x="30" y="87"/>
                  </a:lnTo>
                  <a:lnTo>
                    <a:pt x="45" y="78"/>
                  </a:lnTo>
                  <a:lnTo>
                    <a:pt x="60" y="69"/>
                  </a:lnTo>
                  <a:lnTo>
                    <a:pt x="76" y="62"/>
                  </a:lnTo>
                  <a:lnTo>
                    <a:pt x="93" y="54"/>
                  </a:lnTo>
                  <a:lnTo>
                    <a:pt x="109" y="46"/>
                  </a:lnTo>
                  <a:lnTo>
                    <a:pt x="125" y="40"/>
                  </a:lnTo>
                  <a:lnTo>
                    <a:pt x="141" y="34"/>
                  </a:lnTo>
                  <a:lnTo>
                    <a:pt x="157" y="28"/>
                  </a:lnTo>
                  <a:lnTo>
                    <a:pt x="175" y="22"/>
                  </a:lnTo>
                  <a:lnTo>
                    <a:pt x="192" y="17"/>
                  </a:lnTo>
                  <a:lnTo>
                    <a:pt x="209" y="12"/>
                  </a:lnTo>
                  <a:lnTo>
                    <a:pt x="226" y="8"/>
                  </a:lnTo>
                  <a:lnTo>
                    <a:pt x="244" y="4"/>
                  </a:lnTo>
                  <a:lnTo>
                    <a:pt x="261" y="0"/>
                  </a:lnTo>
                  <a:lnTo>
                    <a:pt x="262" y="14"/>
                  </a:lnTo>
                  <a:lnTo>
                    <a:pt x="264" y="28"/>
                  </a:lnTo>
                  <a:lnTo>
                    <a:pt x="267" y="43"/>
                  </a:lnTo>
                  <a:lnTo>
                    <a:pt x="273" y="57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4" name="Freeform 66"/>
            <p:cNvSpPr>
              <a:spLocks/>
            </p:cNvSpPr>
            <p:nvPr/>
          </p:nvSpPr>
          <p:spPr bwMode="auto">
            <a:xfrm>
              <a:off x="2788" y="2088"/>
              <a:ext cx="39" cy="69"/>
            </a:xfrm>
            <a:custGeom>
              <a:avLst/>
              <a:gdLst>
                <a:gd name="T0" fmla="*/ 31 w 39"/>
                <a:gd name="T1" fmla="*/ 11 h 69"/>
                <a:gd name="T2" fmla="*/ 36 w 39"/>
                <a:gd name="T3" fmla="*/ 24 h 69"/>
                <a:gd name="T4" fmla="*/ 39 w 39"/>
                <a:gd name="T5" fmla="*/ 37 h 69"/>
                <a:gd name="T6" fmla="*/ 39 w 39"/>
                <a:gd name="T7" fmla="*/ 51 h 69"/>
                <a:gd name="T8" fmla="*/ 39 w 39"/>
                <a:gd name="T9" fmla="*/ 64 h 69"/>
                <a:gd name="T10" fmla="*/ 35 w 39"/>
                <a:gd name="T11" fmla="*/ 64 h 69"/>
                <a:gd name="T12" fmla="*/ 30 w 39"/>
                <a:gd name="T13" fmla="*/ 65 h 69"/>
                <a:gd name="T14" fmla="*/ 25 w 39"/>
                <a:gd name="T15" fmla="*/ 66 h 69"/>
                <a:gd name="T16" fmla="*/ 21 w 39"/>
                <a:gd name="T17" fmla="*/ 68 h 69"/>
                <a:gd name="T18" fmla="*/ 17 w 39"/>
                <a:gd name="T19" fmla="*/ 68 h 69"/>
                <a:gd name="T20" fmla="*/ 13 w 39"/>
                <a:gd name="T21" fmla="*/ 68 h 69"/>
                <a:gd name="T22" fmla="*/ 11 w 39"/>
                <a:gd name="T23" fmla="*/ 69 h 69"/>
                <a:gd name="T24" fmla="*/ 9 w 39"/>
                <a:gd name="T25" fmla="*/ 65 h 69"/>
                <a:gd name="T26" fmla="*/ 5 w 39"/>
                <a:gd name="T27" fmla="*/ 55 h 69"/>
                <a:gd name="T28" fmla="*/ 3 w 39"/>
                <a:gd name="T29" fmla="*/ 44 h 69"/>
                <a:gd name="T30" fmla="*/ 1 w 39"/>
                <a:gd name="T31" fmla="*/ 33 h 69"/>
                <a:gd name="T32" fmla="*/ 0 w 39"/>
                <a:gd name="T33" fmla="*/ 23 h 69"/>
                <a:gd name="T34" fmla="*/ 1 w 39"/>
                <a:gd name="T35" fmla="*/ 17 h 69"/>
                <a:gd name="T36" fmla="*/ 1 w 39"/>
                <a:gd name="T37" fmla="*/ 10 h 69"/>
                <a:gd name="T38" fmla="*/ 3 w 39"/>
                <a:gd name="T39" fmla="*/ 5 h 69"/>
                <a:gd name="T40" fmla="*/ 9 w 39"/>
                <a:gd name="T41" fmla="*/ 2 h 69"/>
                <a:gd name="T42" fmla="*/ 10 w 39"/>
                <a:gd name="T43" fmla="*/ 2 h 69"/>
                <a:gd name="T44" fmla="*/ 11 w 39"/>
                <a:gd name="T45" fmla="*/ 1 h 69"/>
                <a:gd name="T46" fmla="*/ 12 w 39"/>
                <a:gd name="T47" fmla="*/ 0 h 69"/>
                <a:gd name="T48" fmla="*/ 13 w 39"/>
                <a:gd name="T49" fmla="*/ 0 h 69"/>
                <a:gd name="T50" fmla="*/ 18 w 39"/>
                <a:gd name="T51" fmla="*/ 1 h 69"/>
                <a:gd name="T52" fmla="*/ 23 w 39"/>
                <a:gd name="T53" fmla="*/ 4 h 69"/>
                <a:gd name="T54" fmla="*/ 27 w 39"/>
                <a:gd name="T55" fmla="*/ 7 h 69"/>
                <a:gd name="T56" fmla="*/ 31 w 39"/>
                <a:gd name="T57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69">
                  <a:moveTo>
                    <a:pt x="31" y="11"/>
                  </a:moveTo>
                  <a:lnTo>
                    <a:pt x="36" y="24"/>
                  </a:lnTo>
                  <a:lnTo>
                    <a:pt x="39" y="37"/>
                  </a:lnTo>
                  <a:lnTo>
                    <a:pt x="39" y="51"/>
                  </a:lnTo>
                  <a:lnTo>
                    <a:pt x="39" y="64"/>
                  </a:lnTo>
                  <a:lnTo>
                    <a:pt x="35" y="64"/>
                  </a:lnTo>
                  <a:lnTo>
                    <a:pt x="30" y="65"/>
                  </a:lnTo>
                  <a:lnTo>
                    <a:pt x="25" y="66"/>
                  </a:lnTo>
                  <a:lnTo>
                    <a:pt x="21" y="68"/>
                  </a:lnTo>
                  <a:lnTo>
                    <a:pt x="17" y="68"/>
                  </a:lnTo>
                  <a:lnTo>
                    <a:pt x="13" y="68"/>
                  </a:lnTo>
                  <a:lnTo>
                    <a:pt x="11" y="69"/>
                  </a:lnTo>
                  <a:lnTo>
                    <a:pt x="9" y="65"/>
                  </a:lnTo>
                  <a:lnTo>
                    <a:pt x="5" y="55"/>
                  </a:lnTo>
                  <a:lnTo>
                    <a:pt x="3" y="44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0"/>
                  </a:lnTo>
                  <a:lnTo>
                    <a:pt x="3" y="5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7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5" name="Freeform 67"/>
            <p:cNvSpPr>
              <a:spLocks/>
            </p:cNvSpPr>
            <p:nvPr/>
          </p:nvSpPr>
          <p:spPr bwMode="auto">
            <a:xfrm>
              <a:off x="3054" y="2090"/>
              <a:ext cx="141" cy="38"/>
            </a:xfrm>
            <a:custGeom>
              <a:avLst/>
              <a:gdLst>
                <a:gd name="T0" fmla="*/ 141 w 141"/>
                <a:gd name="T1" fmla="*/ 11 h 38"/>
                <a:gd name="T2" fmla="*/ 141 w 141"/>
                <a:gd name="T3" fmla="*/ 18 h 38"/>
                <a:gd name="T4" fmla="*/ 140 w 141"/>
                <a:gd name="T5" fmla="*/ 26 h 38"/>
                <a:gd name="T6" fmla="*/ 137 w 141"/>
                <a:gd name="T7" fmla="*/ 32 h 38"/>
                <a:gd name="T8" fmla="*/ 132 w 141"/>
                <a:gd name="T9" fmla="*/ 38 h 38"/>
                <a:gd name="T10" fmla="*/ 116 w 141"/>
                <a:gd name="T11" fmla="*/ 38 h 38"/>
                <a:gd name="T12" fmla="*/ 100 w 141"/>
                <a:gd name="T13" fmla="*/ 38 h 38"/>
                <a:gd name="T14" fmla="*/ 82 w 141"/>
                <a:gd name="T15" fmla="*/ 35 h 38"/>
                <a:gd name="T16" fmla="*/ 66 w 141"/>
                <a:gd name="T17" fmla="*/ 33 h 38"/>
                <a:gd name="T18" fmla="*/ 50 w 141"/>
                <a:gd name="T19" fmla="*/ 31 h 38"/>
                <a:gd name="T20" fmla="*/ 34 w 141"/>
                <a:gd name="T21" fmla="*/ 27 h 38"/>
                <a:gd name="T22" fmla="*/ 18 w 141"/>
                <a:gd name="T23" fmla="*/ 22 h 38"/>
                <a:gd name="T24" fmla="*/ 3 w 141"/>
                <a:gd name="T25" fmla="*/ 17 h 38"/>
                <a:gd name="T26" fmla="*/ 0 w 141"/>
                <a:gd name="T27" fmla="*/ 16 h 38"/>
                <a:gd name="T28" fmla="*/ 0 w 141"/>
                <a:gd name="T29" fmla="*/ 14 h 38"/>
                <a:gd name="T30" fmla="*/ 0 w 141"/>
                <a:gd name="T31" fmla="*/ 11 h 38"/>
                <a:gd name="T32" fmla="*/ 1 w 141"/>
                <a:gd name="T33" fmla="*/ 8 h 38"/>
                <a:gd name="T34" fmla="*/ 5 w 141"/>
                <a:gd name="T35" fmla="*/ 4 h 38"/>
                <a:gd name="T36" fmla="*/ 8 w 141"/>
                <a:gd name="T37" fmla="*/ 2 h 38"/>
                <a:gd name="T38" fmla="*/ 12 w 141"/>
                <a:gd name="T39" fmla="*/ 1 h 38"/>
                <a:gd name="T40" fmla="*/ 18 w 141"/>
                <a:gd name="T41" fmla="*/ 0 h 38"/>
                <a:gd name="T42" fmla="*/ 22 w 141"/>
                <a:gd name="T43" fmla="*/ 0 h 38"/>
                <a:gd name="T44" fmla="*/ 27 w 141"/>
                <a:gd name="T45" fmla="*/ 0 h 38"/>
                <a:gd name="T46" fmla="*/ 33 w 141"/>
                <a:gd name="T47" fmla="*/ 1 h 38"/>
                <a:gd name="T48" fmla="*/ 37 w 141"/>
                <a:gd name="T49" fmla="*/ 1 h 38"/>
                <a:gd name="T50" fmla="*/ 50 w 141"/>
                <a:gd name="T51" fmla="*/ 1 h 38"/>
                <a:gd name="T52" fmla="*/ 63 w 141"/>
                <a:gd name="T53" fmla="*/ 1 h 38"/>
                <a:gd name="T54" fmla="*/ 77 w 141"/>
                <a:gd name="T55" fmla="*/ 1 h 38"/>
                <a:gd name="T56" fmla="*/ 90 w 141"/>
                <a:gd name="T57" fmla="*/ 2 h 38"/>
                <a:gd name="T58" fmla="*/ 103 w 141"/>
                <a:gd name="T59" fmla="*/ 3 h 38"/>
                <a:gd name="T60" fmla="*/ 116 w 141"/>
                <a:gd name="T61" fmla="*/ 5 h 38"/>
                <a:gd name="T62" fmla="*/ 129 w 141"/>
                <a:gd name="T63" fmla="*/ 7 h 38"/>
                <a:gd name="T64" fmla="*/ 141 w 141"/>
                <a:gd name="T65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38">
                  <a:moveTo>
                    <a:pt x="141" y="11"/>
                  </a:moveTo>
                  <a:lnTo>
                    <a:pt x="141" y="18"/>
                  </a:lnTo>
                  <a:lnTo>
                    <a:pt x="140" y="26"/>
                  </a:lnTo>
                  <a:lnTo>
                    <a:pt x="137" y="32"/>
                  </a:lnTo>
                  <a:lnTo>
                    <a:pt x="132" y="38"/>
                  </a:lnTo>
                  <a:lnTo>
                    <a:pt x="116" y="38"/>
                  </a:lnTo>
                  <a:lnTo>
                    <a:pt x="100" y="38"/>
                  </a:lnTo>
                  <a:lnTo>
                    <a:pt x="82" y="35"/>
                  </a:lnTo>
                  <a:lnTo>
                    <a:pt x="66" y="33"/>
                  </a:lnTo>
                  <a:lnTo>
                    <a:pt x="50" y="31"/>
                  </a:lnTo>
                  <a:lnTo>
                    <a:pt x="34" y="27"/>
                  </a:lnTo>
                  <a:lnTo>
                    <a:pt x="18" y="22"/>
                  </a:lnTo>
                  <a:lnTo>
                    <a:pt x="3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50" y="1"/>
                  </a:lnTo>
                  <a:lnTo>
                    <a:pt x="63" y="1"/>
                  </a:lnTo>
                  <a:lnTo>
                    <a:pt x="77" y="1"/>
                  </a:lnTo>
                  <a:lnTo>
                    <a:pt x="90" y="2"/>
                  </a:lnTo>
                  <a:lnTo>
                    <a:pt x="103" y="3"/>
                  </a:lnTo>
                  <a:lnTo>
                    <a:pt x="116" y="5"/>
                  </a:lnTo>
                  <a:lnTo>
                    <a:pt x="129" y="7"/>
                  </a:lnTo>
                  <a:lnTo>
                    <a:pt x="14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6" name="Freeform 68"/>
            <p:cNvSpPr>
              <a:spLocks/>
            </p:cNvSpPr>
            <p:nvPr/>
          </p:nvSpPr>
          <p:spPr bwMode="auto">
            <a:xfrm>
              <a:off x="2798" y="2091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7" name="Freeform 69"/>
            <p:cNvSpPr>
              <a:spLocks/>
            </p:cNvSpPr>
            <p:nvPr/>
          </p:nvSpPr>
          <p:spPr bwMode="auto">
            <a:xfrm>
              <a:off x="2792" y="2094"/>
              <a:ext cx="32" cy="54"/>
            </a:xfrm>
            <a:custGeom>
              <a:avLst/>
              <a:gdLst>
                <a:gd name="T0" fmla="*/ 27 w 32"/>
                <a:gd name="T1" fmla="*/ 22 h 54"/>
                <a:gd name="T2" fmla="*/ 28 w 32"/>
                <a:gd name="T3" fmla="*/ 29 h 54"/>
                <a:gd name="T4" fmla="*/ 29 w 32"/>
                <a:gd name="T5" fmla="*/ 38 h 54"/>
                <a:gd name="T6" fmla="*/ 32 w 32"/>
                <a:gd name="T7" fmla="*/ 45 h 54"/>
                <a:gd name="T8" fmla="*/ 32 w 32"/>
                <a:gd name="T9" fmla="*/ 53 h 54"/>
                <a:gd name="T10" fmla="*/ 29 w 32"/>
                <a:gd name="T11" fmla="*/ 53 h 54"/>
                <a:gd name="T12" fmla="*/ 28 w 32"/>
                <a:gd name="T13" fmla="*/ 53 h 54"/>
                <a:gd name="T14" fmla="*/ 26 w 32"/>
                <a:gd name="T15" fmla="*/ 54 h 54"/>
                <a:gd name="T16" fmla="*/ 25 w 32"/>
                <a:gd name="T17" fmla="*/ 54 h 54"/>
                <a:gd name="T18" fmla="*/ 24 w 32"/>
                <a:gd name="T19" fmla="*/ 46 h 54"/>
                <a:gd name="T20" fmla="*/ 22 w 32"/>
                <a:gd name="T21" fmla="*/ 40 h 54"/>
                <a:gd name="T22" fmla="*/ 20 w 32"/>
                <a:gd name="T23" fmla="*/ 34 h 54"/>
                <a:gd name="T24" fmla="*/ 17 w 32"/>
                <a:gd name="T25" fmla="*/ 27 h 54"/>
                <a:gd name="T26" fmla="*/ 18 w 32"/>
                <a:gd name="T27" fmla="*/ 23 h 54"/>
                <a:gd name="T28" fmla="*/ 20 w 32"/>
                <a:gd name="T29" fmla="*/ 20 h 54"/>
                <a:gd name="T30" fmla="*/ 21 w 32"/>
                <a:gd name="T31" fmla="*/ 15 h 54"/>
                <a:gd name="T32" fmla="*/ 22 w 32"/>
                <a:gd name="T33" fmla="*/ 11 h 54"/>
                <a:gd name="T34" fmla="*/ 21 w 32"/>
                <a:gd name="T35" fmla="*/ 11 h 54"/>
                <a:gd name="T36" fmla="*/ 19 w 32"/>
                <a:gd name="T37" fmla="*/ 13 h 54"/>
                <a:gd name="T38" fmla="*/ 17 w 32"/>
                <a:gd name="T39" fmla="*/ 16 h 54"/>
                <a:gd name="T40" fmla="*/ 15 w 32"/>
                <a:gd name="T41" fmla="*/ 20 h 54"/>
                <a:gd name="T42" fmla="*/ 14 w 32"/>
                <a:gd name="T43" fmla="*/ 23 h 54"/>
                <a:gd name="T44" fmla="*/ 13 w 32"/>
                <a:gd name="T45" fmla="*/ 22 h 54"/>
                <a:gd name="T46" fmla="*/ 10 w 32"/>
                <a:gd name="T47" fmla="*/ 20 h 54"/>
                <a:gd name="T48" fmla="*/ 8 w 32"/>
                <a:gd name="T49" fmla="*/ 20 h 54"/>
                <a:gd name="T50" fmla="*/ 5 w 32"/>
                <a:gd name="T51" fmla="*/ 21 h 54"/>
                <a:gd name="T52" fmla="*/ 0 w 32"/>
                <a:gd name="T53" fmla="*/ 26 h 54"/>
                <a:gd name="T54" fmla="*/ 0 w 32"/>
                <a:gd name="T55" fmla="*/ 20 h 54"/>
                <a:gd name="T56" fmla="*/ 1 w 32"/>
                <a:gd name="T57" fmla="*/ 13 h 54"/>
                <a:gd name="T58" fmla="*/ 4 w 32"/>
                <a:gd name="T59" fmla="*/ 8 h 54"/>
                <a:gd name="T60" fmla="*/ 6 w 32"/>
                <a:gd name="T61" fmla="*/ 2 h 54"/>
                <a:gd name="T62" fmla="*/ 8 w 32"/>
                <a:gd name="T63" fmla="*/ 1 h 54"/>
                <a:gd name="T64" fmla="*/ 11 w 32"/>
                <a:gd name="T65" fmla="*/ 0 h 54"/>
                <a:gd name="T66" fmla="*/ 13 w 32"/>
                <a:gd name="T67" fmla="*/ 0 h 54"/>
                <a:gd name="T68" fmla="*/ 15 w 32"/>
                <a:gd name="T69" fmla="*/ 1 h 54"/>
                <a:gd name="T70" fmla="*/ 21 w 32"/>
                <a:gd name="T71" fmla="*/ 4 h 54"/>
                <a:gd name="T72" fmla="*/ 24 w 32"/>
                <a:gd name="T73" fmla="*/ 10 h 54"/>
                <a:gd name="T74" fmla="*/ 25 w 32"/>
                <a:gd name="T75" fmla="*/ 16 h 54"/>
                <a:gd name="T76" fmla="*/ 27 w 32"/>
                <a:gd name="T77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54">
                  <a:moveTo>
                    <a:pt x="27" y="22"/>
                  </a:moveTo>
                  <a:lnTo>
                    <a:pt x="28" y="29"/>
                  </a:lnTo>
                  <a:lnTo>
                    <a:pt x="29" y="38"/>
                  </a:lnTo>
                  <a:lnTo>
                    <a:pt x="32" y="45"/>
                  </a:lnTo>
                  <a:lnTo>
                    <a:pt x="32" y="53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4" y="46"/>
                  </a:lnTo>
                  <a:lnTo>
                    <a:pt x="22" y="40"/>
                  </a:lnTo>
                  <a:lnTo>
                    <a:pt x="20" y="34"/>
                  </a:lnTo>
                  <a:lnTo>
                    <a:pt x="17" y="27"/>
                  </a:lnTo>
                  <a:lnTo>
                    <a:pt x="18" y="23"/>
                  </a:lnTo>
                  <a:lnTo>
                    <a:pt x="20" y="20"/>
                  </a:lnTo>
                  <a:lnTo>
                    <a:pt x="21" y="15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7" y="16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3" y="22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5" y="21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4" y="8"/>
                  </a:lnTo>
                  <a:lnTo>
                    <a:pt x="6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21" y="4"/>
                  </a:lnTo>
                  <a:lnTo>
                    <a:pt x="24" y="10"/>
                  </a:lnTo>
                  <a:lnTo>
                    <a:pt x="25" y="16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8" name="Freeform 70"/>
            <p:cNvSpPr>
              <a:spLocks/>
            </p:cNvSpPr>
            <p:nvPr/>
          </p:nvSpPr>
          <p:spPr bwMode="auto">
            <a:xfrm>
              <a:off x="2444" y="2146"/>
              <a:ext cx="21" cy="26"/>
            </a:xfrm>
            <a:custGeom>
              <a:avLst/>
              <a:gdLst>
                <a:gd name="T0" fmla="*/ 21 w 21"/>
                <a:gd name="T1" fmla="*/ 6 h 26"/>
                <a:gd name="T2" fmla="*/ 18 w 21"/>
                <a:gd name="T3" fmla="*/ 11 h 26"/>
                <a:gd name="T4" fmla="*/ 18 w 21"/>
                <a:gd name="T5" fmla="*/ 16 h 26"/>
                <a:gd name="T6" fmla="*/ 19 w 21"/>
                <a:gd name="T7" fmla="*/ 21 h 26"/>
                <a:gd name="T8" fmla="*/ 18 w 21"/>
                <a:gd name="T9" fmla="*/ 26 h 26"/>
                <a:gd name="T10" fmla="*/ 14 w 21"/>
                <a:gd name="T11" fmla="*/ 19 h 26"/>
                <a:gd name="T12" fmla="*/ 11 w 21"/>
                <a:gd name="T13" fmla="*/ 13 h 26"/>
                <a:gd name="T14" fmla="*/ 5 w 21"/>
                <a:gd name="T15" fmla="*/ 6 h 26"/>
                <a:gd name="T16" fmla="*/ 0 w 21"/>
                <a:gd name="T17" fmla="*/ 1 h 26"/>
                <a:gd name="T18" fmla="*/ 5 w 21"/>
                <a:gd name="T19" fmla="*/ 0 h 26"/>
                <a:gd name="T20" fmla="*/ 12 w 21"/>
                <a:gd name="T21" fmla="*/ 0 h 26"/>
                <a:gd name="T22" fmla="*/ 16 w 21"/>
                <a:gd name="T23" fmla="*/ 2 h 26"/>
                <a:gd name="T24" fmla="*/ 21 w 21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6">
                  <a:moveTo>
                    <a:pt x="21" y="6"/>
                  </a:moveTo>
                  <a:lnTo>
                    <a:pt x="18" y="11"/>
                  </a:lnTo>
                  <a:lnTo>
                    <a:pt x="18" y="16"/>
                  </a:lnTo>
                  <a:lnTo>
                    <a:pt x="19" y="21"/>
                  </a:lnTo>
                  <a:lnTo>
                    <a:pt x="18" y="26"/>
                  </a:lnTo>
                  <a:lnTo>
                    <a:pt x="14" y="19"/>
                  </a:lnTo>
                  <a:lnTo>
                    <a:pt x="11" y="13"/>
                  </a:lnTo>
                  <a:lnTo>
                    <a:pt x="5" y="6"/>
                  </a:lnTo>
                  <a:lnTo>
                    <a:pt x="0" y="1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9" name="Freeform 71"/>
            <p:cNvSpPr>
              <a:spLocks/>
            </p:cNvSpPr>
            <p:nvPr/>
          </p:nvSpPr>
          <p:spPr bwMode="auto">
            <a:xfrm>
              <a:off x="2305" y="2179"/>
              <a:ext cx="31" cy="83"/>
            </a:xfrm>
            <a:custGeom>
              <a:avLst/>
              <a:gdLst>
                <a:gd name="T0" fmla="*/ 26 w 31"/>
                <a:gd name="T1" fmla="*/ 83 h 83"/>
                <a:gd name="T2" fmla="*/ 23 w 31"/>
                <a:gd name="T3" fmla="*/ 64 h 83"/>
                <a:gd name="T4" fmla="*/ 17 w 31"/>
                <a:gd name="T5" fmla="*/ 43 h 83"/>
                <a:gd name="T6" fmla="*/ 10 w 31"/>
                <a:gd name="T7" fmla="*/ 25 h 83"/>
                <a:gd name="T8" fmla="*/ 0 w 31"/>
                <a:gd name="T9" fmla="*/ 8 h 83"/>
                <a:gd name="T10" fmla="*/ 4 w 31"/>
                <a:gd name="T11" fmla="*/ 6 h 83"/>
                <a:gd name="T12" fmla="*/ 10 w 31"/>
                <a:gd name="T13" fmla="*/ 4 h 83"/>
                <a:gd name="T14" fmla="*/ 14 w 31"/>
                <a:gd name="T15" fmla="*/ 2 h 83"/>
                <a:gd name="T16" fmla="*/ 18 w 31"/>
                <a:gd name="T17" fmla="*/ 0 h 83"/>
                <a:gd name="T18" fmla="*/ 22 w 31"/>
                <a:gd name="T19" fmla="*/ 16 h 83"/>
                <a:gd name="T20" fmla="*/ 28 w 31"/>
                <a:gd name="T21" fmla="*/ 51 h 83"/>
                <a:gd name="T22" fmla="*/ 31 w 31"/>
                <a:gd name="T23" fmla="*/ 81 h 83"/>
                <a:gd name="T24" fmla="*/ 26 w 31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83">
                  <a:moveTo>
                    <a:pt x="26" y="83"/>
                  </a:moveTo>
                  <a:lnTo>
                    <a:pt x="23" y="64"/>
                  </a:lnTo>
                  <a:lnTo>
                    <a:pt x="17" y="43"/>
                  </a:lnTo>
                  <a:lnTo>
                    <a:pt x="10" y="25"/>
                  </a:lnTo>
                  <a:lnTo>
                    <a:pt x="0" y="8"/>
                  </a:lnTo>
                  <a:lnTo>
                    <a:pt x="4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8" y="51"/>
                  </a:lnTo>
                  <a:lnTo>
                    <a:pt x="31" y="81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0" name="Freeform 72"/>
            <p:cNvSpPr>
              <a:spLocks/>
            </p:cNvSpPr>
            <p:nvPr/>
          </p:nvSpPr>
          <p:spPr bwMode="auto">
            <a:xfrm>
              <a:off x="3502" y="2170"/>
              <a:ext cx="148" cy="153"/>
            </a:xfrm>
            <a:custGeom>
              <a:avLst/>
              <a:gdLst>
                <a:gd name="T0" fmla="*/ 113 w 148"/>
                <a:gd name="T1" fmla="*/ 118 h 153"/>
                <a:gd name="T2" fmla="*/ 111 w 148"/>
                <a:gd name="T3" fmla="*/ 127 h 153"/>
                <a:gd name="T4" fmla="*/ 103 w 148"/>
                <a:gd name="T5" fmla="*/ 137 h 153"/>
                <a:gd name="T6" fmla="*/ 86 w 148"/>
                <a:gd name="T7" fmla="*/ 145 h 153"/>
                <a:gd name="T8" fmla="*/ 64 w 148"/>
                <a:gd name="T9" fmla="*/ 147 h 153"/>
                <a:gd name="T10" fmla="*/ 45 w 148"/>
                <a:gd name="T11" fmla="*/ 144 h 153"/>
                <a:gd name="T12" fmla="*/ 29 w 148"/>
                <a:gd name="T13" fmla="*/ 134 h 153"/>
                <a:gd name="T14" fmla="*/ 17 w 148"/>
                <a:gd name="T15" fmla="*/ 121 h 153"/>
                <a:gd name="T16" fmla="*/ 7 w 148"/>
                <a:gd name="T17" fmla="*/ 99 h 153"/>
                <a:gd name="T18" fmla="*/ 2 w 148"/>
                <a:gd name="T19" fmla="*/ 65 h 153"/>
                <a:gd name="T20" fmla="*/ 0 w 148"/>
                <a:gd name="T21" fmla="*/ 70 h 153"/>
                <a:gd name="T22" fmla="*/ 7 w 148"/>
                <a:gd name="T23" fmla="*/ 119 h 153"/>
                <a:gd name="T24" fmla="*/ 28 w 148"/>
                <a:gd name="T25" fmla="*/ 143 h 153"/>
                <a:gd name="T26" fmla="*/ 52 w 148"/>
                <a:gd name="T27" fmla="*/ 151 h 153"/>
                <a:gd name="T28" fmla="*/ 78 w 148"/>
                <a:gd name="T29" fmla="*/ 152 h 153"/>
                <a:gd name="T30" fmla="*/ 102 w 148"/>
                <a:gd name="T31" fmla="*/ 147 h 153"/>
                <a:gd name="T32" fmla="*/ 120 w 148"/>
                <a:gd name="T33" fmla="*/ 139 h 153"/>
                <a:gd name="T34" fmla="*/ 130 w 148"/>
                <a:gd name="T35" fmla="*/ 130 h 153"/>
                <a:gd name="T36" fmla="*/ 139 w 148"/>
                <a:gd name="T37" fmla="*/ 119 h 153"/>
                <a:gd name="T38" fmla="*/ 146 w 148"/>
                <a:gd name="T39" fmla="*/ 110 h 153"/>
                <a:gd name="T40" fmla="*/ 140 w 148"/>
                <a:gd name="T41" fmla="*/ 85 h 153"/>
                <a:gd name="T42" fmla="*/ 129 w 148"/>
                <a:gd name="T43" fmla="*/ 46 h 153"/>
                <a:gd name="T44" fmla="*/ 117 w 148"/>
                <a:gd name="T45" fmla="*/ 37 h 153"/>
                <a:gd name="T46" fmla="*/ 110 w 148"/>
                <a:gd name="T47" fmla="*/ 56 h 153"/>
                <a:gd name="T48" fmla="*/ 103 w 148"/>
                <a:gd name="T49" fmla="*/ 48 h 153"/>
                <a:gd name="T50" fmla="*/ 113 w 148"/>
                <a:gd name="T51" fmla="*/ 20 h 153"/>
                <a:gd name="T52" fmla="*/ 106 w 148"/>
                <a:gd name="T53" fmla="*/ 0 h 153"/>
                <a:gd name="T54" fmla="*/ 99 w 148"/>
                <a:gd name="T55" fmla="*/ 27 h 153"/>
                <a:gd name="T56" fmla="*/ 94 w 148"/>
                <a:gd name="T57" fmla="*/ 54 h 153"/>
                <a:gd name="T58" fmla="*/ 94 w 148"/>
                <a:gd name="T59" fmla="*/ 69 h 153"/>
                <a:gd name="T60" fmla="*/ 97 w 148"/>
                <a:gd name="T61" fmla="*/ 84 h 153"/>
                <a:gd name="T62" fmla="*/ 107 w 148"/>
                <a:gd name="T63" fmla="*/ 96 h 153"/>
                <a:gd name="T64" fmla="*/ 113 w 148"/>
                <a:gd name="T65" fmla="*/ 1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53">
                  <a:moveTo>
                    <a:pt x="113" y="117"/>
                  </a:moveTo>
                  <a:lnTo>
                    <a:pt x="113" y="118"/>
                  </a:lnTo>
                  <a:lnTo>
                    <a:pt x="112" y="121"/>
                  </a:lnTo>
                  <a:lnTo>
                    <a:pt x="111" y="127"/>
                  </a:lnTo>
                  <a:lnTo>
                    <a:pt x="108" y="131"/>
                  </a:lnTo>
                  <a:lnTo>
                    <a:pt x="103" y="137"/>
                  </a:lnTo>
                  <a:lnTo>
                    <a:pt x="96" y="141"/>
                  </a:lnTo>
                  <a:lnTo>
                    <a:pt x="86" y="145"/>
                  </a:lnTo>
                  <a:lnTo>
                    <a:pt x="73" y="146"/>
                  </a:lnTo>
                  <a:lnTo>
                    <a:pt x="64" y="147"/>
                  </a:lnTo>
                  <a:lnTo>
                    <a:pt x="54" y="146"/>
                  </a:lnTo>
                  <a:lnTo>
                    <a:pt x="45" y="144"/>
                  </a:lnTo>
                  <a:lnTo>
                    <a:pt x="37" y="140"/>
                  </a:lnTo>
                  <a:lnTo>
                    <a:pt x="29" y="134"/>
                  </a:lnTo>
                  <a:lnTo>
                    <a:pt x="23" y="129"/>
                  </a:lnTo>
                  <a:lnTo>
                    <a:pt x="17" y="121"/>
                  </a:lnTo>
                  <a:lnTo>
                    <a:pt x="12" y="114"/>
                  </a:lnTo>
                  <a:lnTo>
                    <a:pt x="7" y="99"/>
                  </a:lnTo>
                  <a:lnTo>
                    <a:pt x="4" y="8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2" y="94"/>
                  </a:lnTo>
                  <a:lnTo>
                    <a:pt x="7" y="119"/>
                  </a:lnTo>
                  <a:lnTo>
                    <a:pt x="18" y="137"/>
                  </a:lnTo>
                  <a:lnTo>
                    <a:pt x="28" y="143"/>
                  </a:lnTo>
                  <a:lnTo>
                    <a:pt x="40" y="148"/>
                  </a:lnTo>
                  <a:lnTo>
                    <a:pt x="52" y="151"/>
                  </a:lnTo>
                  <a:lnTo>
                    <a:pt x="65" y="153"/>
                  </a:lnTo>
                  <a:lnTo>
                    <a:pt x="78" y="152"/>
                  </a:lnTo>
                  <a:lnTo>
                    <a:pt x="91" y="151"/>
                  </a:lnTo>
                  <a:lnTo>
                    <a:pt x="102" y="147"/>
                  </a:lnTo>
                  <a:lnTo>
                    <a:pt x="113" y="143"/>
                  </a:lnTo>
                  <a:lnTo>
                    <a:pt x="120" y="139"/>
                  </a:lnTo>
                  <a:lnTo>
                    <a:pt x="125" y="134"/>
                  </a:lnTo>
                  <a:lnTo>
                    <a:pt x="130" y="130"/>
                  </a:lnTo>
                  <a:lnTo>
                    <a:pt x="136" y="125"/>
                  </a:lnTo>
                  <a:lnTo>
                    <a:pt x="139" y="119"/>
                  </a:lnTo>
                  <a:lnTo>
                    <a:pt x="143" y="114"/>
                  </a:lnTo>
                  <a:lnTo>
                    <a:pt x="146" y="110"/>
                  </a:lnTo>
                  <a:lnTo>
                    <a:pt x="148" y="104"/>
                  </a:lnTo>
                  <a:lnTo>
                    <a:pt x="140" y="85"/>
                  </a:lnTo>
                  <a:lnTo>
                    <a:pt x="135" y="65"/>
                  </a:lnTo>
                  <a:lnTo>
                    <a:pt x="129" y="46"/>
                  </a:lnTo>
                  <a:lnTo>
                    <a:pt x="121" y="28"/>
                  </a:lnTo>
                  <a:lnTo>
                    <a:pt x="117" y="37"/>
                  </a:lnTo>
                  <a:lnTo>
                    <a:pt x="114" y="47"/>
                  </a:lnTo>
                  <a:lnTo>
                    <a:pt x="110" y="56"/>
                  </a:lnTo>
                  <a:lnTo>
                    <a:pt x="105" y="63"/>
                  </a:lnTo>
                  <a:lnTo>
                    <a:pt x="103" y="48"/>
                  </a:lnTo>
                  <a:lnTo>
                    <a:pt x="107" y="34"/>
                  </a:lnTo>
                  <a:lnTo>
                    <a:pt x="113" y="20"/>
                  </a:lnTo>
                  <a:lnTo>
                    <a:pt x="120" y="7"/>
                  </a:lnTo>
                  <a:lnTo>
                    <a:pt x="106" y="0"/>
                  </a:lnTo>
                  <a:lnTo>
                    <a:pt x="103" y="13"/>
                  </a:lnTo>
                  <a:lnTo>
                    <a:pt x="99" y="27"/>
                  </a:lnTo>
                  <a:lnTo>
                    <a:pt x="96" y="39"/>
                  </a:lnTo>
                  <a:lnTo>
                    <a:pt x="94" y="54"/>
                  </a:lnTo>
                  <a:lnTo>
                    <a:pt x="94" y="61"/>
                  </a:lnTo>
                  <a:lnTo>
                    <a:pt x="94" y="69"/>
                  </a:lnTo>
                  <a:lnTo>
                    <a:pt x="95" y="76"/>
                  </a:lnTo>
                  <a:lnTo>
                    <a:pt x="97" y="84"/>
                  </a:lnTo>
                  <a:lnTo>
                    <a:pt x="100" y="87"/>
                  </a:lnTo>
                  <a:lnTo>
                    <a:pt x="107" y="96"/>
                  </a:lnTo>
                  <a:lnTo>
                    <a:pt x="112" y="106"/>
                  </a:lnTo>
                  <a:lnTo>
                    <a:pt x="113" y="117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1" name="Freeform 73"/>
            <p:cNvSpPr>
              <a:spLocks/>
            </p:cNvSpPr>
            <p:nvPr/>
          </p:nvSpPr>
          <p:spPr bwMode="auto">
            <a:xfrm>
              <a:off x="3725" y="2202"/>
              <a:ext cx="53" cy="79"/>
            </a:xfrm>
            <a:custGeom>
              <a:avLst/>
              <a:gdLst>
                <a:gd name="T0" fmla="*/ 50 w 53"/>
                <a:gd name="T1" fmla="*/ 0 h 79"/>
                <a:gd name="T2" fmla="*/ 49 w 53"/>
                <a:gd name="T3" fmla="*/ 5 h 79"/>
                <a:gd name="T4" fmla="*/ 50 w 53"/>
                <a:gd name="T5" fmla="*/ 10 h 79"/>
                <a:gd name="T6" fmla="*/ 52 w 53"/>
                <a:gd name="T7" fmla="*/ 15 h 79"/>
                <a:gd name="T8" fmla="*/ 53 w 53"/>
                <a:gd name="T9" fmla="*/ 19 h 79"/>
                <a:gd name="T10" fmla="*/ 52 w 53"/>
                <a:gd name="T11" fmla="*/ 34 h 79"/>
                <a:gd name="T12" fmla="*/ 49 w 53"/>
                <a:gd name="T13" fmla="*/ 48 h 79"/>
                <a:gd name="T14" fmla="*/ 42 w 53"/>
                <a:gd name="T15" fmla="*/ 61 h 79"/>
                <a:gd name="T16" fmla="*/ 35 w 53"/>
                <a:gd name="T17" fmla="*/ 74 h 79"/>
                <a:gd name="T18" fmla="*/ 29 w 53"/>
                <a:gd name="T19" fmla="*/ 74 h 79"/>
                <a:gd name="T20" fmla="*/ 25 w 53"/>
                <a:gd name="T21" fmla="*/ 77 h 79"/>
                <a:gd name="T22" fmla="*/ 20 w 53"/>
                <a:gd name="T23" fmla="*/ 79 h 79"/>
                <a:gd name="T24" fmla="*/ 14 w 53"/>
                <a:gd name="T25" fmla="*/ 78 h 79"/>
                <a:gd name="T26" fmla="*/ 15 w 53"/>
                <a:gd name="T27" fmla="*/ 77 h 79"/>
                <a:gd name="T28" fmla="*/ 17 w 53"/>
                <a:gd name="T29" fmla="*/ 74 h 79"/>
                <a:gd name="T30" fmla="*/ 20 w 53"/>
                <a:gd name="T31" fmla="*/ 72 h 79"/>
                <a:gd name="T32" fmla="*/ 21 w 53"/>
                <a:gd name="T33" fmla="*/ 70 h 79"/>
                <a:gd name="T34" fmla="*/ 15 w 53"/>
                <a:gd name="T35" fmla="*/ 69 h 79"/>
                <a:gd name="T36" fmla="*/ 10 w 53"/>
                <a:gd name="T37" fmla="*/ 70 h 79"/>
                <a:gd name="T38" fmla="*/ 6 w 53"/>
                <a:gd name="T39" fmla="*/ 73 h 79"/>
                <a:gd name="T40" fmla="*/ 0 w 53"/>
                <a:gd name="T41" fmla="*/ 75 h 79"/>
                <a:gd name="T42" fmla="*/ 6 w 53"/>
                <a:gd name="T43" fmla="*/ 69 h 79"/>
                <a:gd name="T44" fmla="*/ 12 w 53"/>
                <a:gd name="T45" fmla="*/ 61 h 79"/>
                <a:gd name="T46" fmla="*/ 17 w 53"/>
                <a:gd name="T47" fmla="*/ 55 h 79"/>
                <a:gd name="T48" fmla="*/ 21 w 53"/>
                <a:gd name="T49" fmla="*/ 46 h 79"/>
                <a:gd name="T50" fmla="*/ 20 w 53"/>
                <a:gd name="T51" fmla="*/ 45 h 79"/>
                <a:gd name="T52" fmla="*/ 18 w 53"/>
                <a:gd name="T53" fmla="*/ 44 h 79"/>
                <a:gd name="T54" fmla="*/ 17 w 53"/>
                <a:gd name="T55" fmla="*/ 43 h 79"/>
                <a:gd name="T56" fmla="*/ 16 w 53"/>
                <a:gd name="T57" fmla="*/ 42 h 79"/>
                <a:gd name="T58" fmla="*/ 14 w 53"/>
                <a:gd name="T59" fmla="*/ 45 h 79"/>
                <a:gd name="T60" fmla="*/ 11 w 53"/>
                <a:gd name="T61" fmla="*/ 47 h 79"/>
                <a:gd name="T62" fmla="*/ 7 w 53"/>
                <a:gd name="T63" fmla="*/ 50 h 79"/>
                <a:gd name="T64" fmla="*/ 2 w 53"/>
                <a:gd name="T65" fmla="*/ 51 h 79"/>
                <a:gd name="T66" fmla="*/ 7 w 53"/>
                <a:gd name="T67" fmla="*/ 45 h 79"/>
                <a:gd name="T68" fmla="*/ 11 w 53"/>
                <a:gd name="T69" fmla="*/ 40 h 79"/>
                <a:gd name="T70" fmla="*/ 13 w 53"/>
                <a:gd name="T71" fmla="*/ 33 h 79"/>
                <a:gd name="T72" fmla="*/ 16 w 53"/>
                <a:gd name="T73" fmla="*/ 27 h 79"/>
                <a:gd name="T74" fmla="*/ 22 w 53"/>
                <a:gd name="T75" fmla="*/ 22 h 79"/>
                <a:gd name="T76" fmla="*/ 26 w 53"/>
                <a:gd name="T77" fmla="*/ 15 h 79"/>
                <a:gd name="T78" fmla="*/ 29 w 53"/>
                <a:gd name="T79" fmla="*/ 9 h 79"/>
                <a:gd name="T80" fmla="*/ 32 w 53"/>
                <a:gd name="T81" fmla="*/ 2 h 79"/>
                <a:gd name="T82" fmla="*/ 37 w 53"/>
                <a:gd name="T83" fmla="*/ 1 h 79"/>
                <a:gd name="T84" fmla="*/ 41 w 53"/>
                <a:gd name="T85" fmla="*/ 1 h 79"/>
                <a:gd name="T86" fmla="*/ 45 w 53"/>
                <a:gd name="T87" fmla="*/ 1 h 79"/>
                <a:gd name="T88" fmla="*/ 50 w 53"/>
                <a:gd name="T8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" h="79">
                  <a:moveTo>
                    <a:pt x="50" y="0"/>
                  </a:moveTo>
                  <a:lnTo>
                    <a:pt x="49" y="5"/>
                  </a:lnTo>
                  <a:lnTo>
                    <a:pt x="50" y="10"/>
                  </a:lnTo>
                  <a:lnTo>
                    <a:pt x="52" y="15"/>
                  </a:lnTo>
                  <a:lnTo>
                    <a:pt x="53" y="19"/>
                  </a:lnTo>
                  <a:lnTo>
                    <a:pt x="52" y="34"/>
                  </a:lnTo>
                  <a:lnTo>
                    <a:pt x="49" y="48"/>
                  </a:lnTo>
                  <a:lnTo>
                    <a:pt x="42" y="61"/>
                  </a:lnTo>
                  <a:lnTo>
                    <a:pt x="35" y="74"/>
                  </a:lnTo>
                  <a:lnTo>
                    <a:pt x="29" y="74"/>
                  </a:lnTo>
                  <a:lnTo>
                    <a:pt x="25" y="77"/>
                  </a:lnTo>
                  <a:lnTo>
                    <a:pt x="20" y="79"/>
                  </a:lnTo>
                  <a:lnTo>
                    <a:pt x="14" y="78"/>
                  </a:lnTo>
                  <a:lnTo>
                    <a:pt x="15" y="77"/>
                  </a:lnTo>
                  <a:lnTo>
                    <a:pt x="17" y="74"/>
                  </a:lnTo>
                  <a:lnTo>
                    <a:pt x="20" y="72"/>
                  </a:lnTo>
                  <a:lnTo>
                    <a:pt x="21" y="70"/>
                  </a:lnTo>
                  <a:lnTo>
                    <a:pt x="15" y="69"/>
                  </a:lnTo>
                  <a:lnTo>
                    <a:pt x="10" y="70"/>
                  </a:lnTo>
                  <a:lnTo>
                    <a:pt x="6" y="73"/>
                  </a:lnTo>
                  <a:lnTo>
                    <a:pt x="0" y="75"/>
                  </a:lnTo>
                  <a:lnTo>
                    <a:pt x="6" y="69"/>
                  </a:lnTo>
                  <a:lnTo>
                    <a:pt x="12" y="61"/>
                  </a:lnTo>
                  <a:lnTo>
                    <a:pt x="17" y="55"/>
                  </a:lnTo>
                  <a:lnTo>
                    <a:pt x="21" y="46"/>
                  </a:lnTo>
                  <a:lnTo>
                    <a:pt x="20" y="45"/>
                  </a:lnTo>
                  <a:lnTo>
                    <a:pt x="18" y="44"/>
                  </a:lnTo>
                  <a:lnTo>
                    <a:pt x="17" y="43"/>
                  </a:lnTo>
                  <a:lnTo>
                    <a:pt x="16" y="42"/>
                  </a:lnTo>
                  <a:lnTo>
                    <a:pt x="14" y="45"/>
                  </a:lnTo>
                  <a:lnTo>
                    <a:pt x="11" y="47"/>
                  </a:lnTo>
                  <a:lnTo>
                    <a:pt x="7" y="50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1" y="40"/>
                  </a:lnTo>
                  <a:lnTo>
                    <a:pt x="13" y="33"/>
                  </a:lnTo>
                  <a:lnTo>
                    <a:pt x="16" y="27"/>
                  </a:lnTo>
                  <a:lnTo>
                    <a:pt x="22" y="22"/>
                  </a:lnTo>
                  <a:lnTo>
                    <a:pt x="26" y="15"/>
                  </a:lnTo>
                  <a:lnTo>
                    <a:pt x="29" y="9"/>
                  </a:lnTo>
                  <a:lnTo>
                    <a:pt x="32" y="2"/>
                  </a:lnTo>
                  <a:lnTo>
                    <a:pt x="37" y="1"/>
                  </a:lnTo>
                  <a:lnTo>
                    <a:pt x="41" y="1"/>
                  </a:lnTo>
                  <a:lnTo>
                    <a:pt x="45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2" name="Freeform 74"/>
            <p:cNvSpPr>
              <a:spLocks/>
            </p:cNvSpPr>
            <p:nvPr/>
          </p:nvSpPr>
          <p:spPr bwMode="auto">
            <a:xfrm>
              <a:off x="2611" y="2203"/>
              <a:ext cx="69" cy="46"/>
            </a:xfrm>
            <a:custGeom>
              <a:avLst/>
              <a:gdLst>
                <a:gd name="T0" fmla="*/ 47 w 69"/>
                <a:gd name="T1" fmla="*/ 30 h 46"/>
                <a:gd name="T2" fmla="*/ 49 w 69"/>
                <a:gd name="T3" fmla="*/ 27 h 46"/>
                <a:gd name="T4" fmla="*/ 48 w 69"/>
                <a:gd name="T5" fmla="*/ 24 h 46"/>
                <a:gd name="T6" fmla="*/ 46 w 69"/>
                <a:gd name="T7" fmla="*/ 21 h 46"/>
                <a:gd name="T8" fmla="*/ 44 w 69"/>
                <a:gd name="T9" fmla="*/ 16 h 46"/>
                <a:gd name="T10" fmla="*/ 43 w 69"/>
                <a:gd name="T11" fmla="*/ 4 h 46"/>
                <a:gd name="T12" fmla="*/ 57 w 69"/>
                <a:gd name="T13" fmla="*/ 30 h 46"/>
                <a:gd name="T14" fmla="*/ 62 w 69"/>
                <a:gd name="T15" fmla="*/ 32 h 46"/>
                <a:gd name="T16" fmla="*/ 64 w 69"/>
                <a:gd name="T17" fmla="*/ 35 h 46"/>
                <a:gd name="T18" fmla="*/ 66 w 69"/>
                <a:gd name="T19" fmla="*/ 38 h 46"/>
                <a:gd name="T20" fmla="*/ 69 w 69"/>
                <a:gd name="T21" fmla="*/ 41 h 46"/>
                <a:gd name="T22" fmla="*/ 64 w 69"/>
                <a:gd name="T23" fmla="*/ 42 h 46"/>
                <a:gd name="T24" fmla="*/ 58 w 69"/>
                <a:gd name="T25" fmla="*/ 42 h 46"/>
                <a:gd name="T26" fmla="*/ 53 w 69"/>
                <a:gd name="T27" fmla="*/ 42 h 46"/>
                <a:gd name="T28" fmla="*/ 48 w 69"/>
                <a:gd name="T29" fmla="*/ 41 h 46"/>
                <a:gd name="T30" fmla="*/ 43 w 69"/>
                <a:gd name="T31" fmla="*/ 43 h 46"/>
                <a:gd name="T32" fmla="*/ 38 w 69"/>
                <a:gd name="T33" fmla="*/ 44 h 46"/>
                <a:gd name="T34" fmla="*/ 33 w 69"/>
                <a:gd name="T35" fmla="*/ 45 h 46"/>
                <a:gd name="T36" fmla="*/ 27 w 69"/>
                <a:gd name="T37" fmla="*/ 46 h 46"/>
                <a:gd name="T38" fmla="*/ 22 w 69"/>
                <a:gd name="T39" fmla="*/ 46 h 46"/>
                <a:gd name="T40" fmla="*/ 16 w 69"/>
                <a:gd name="T41" fmla="*/ 45 h 46"/>
                <a:gd name="T42" fmla="*/ 11 w 69"/>
                <a:gd name="T43" fmla="*/ 44 h 46"/>
                <a:gd name="T44" fmla="*/ 7 w 69"/>
                <a:gd name="T45" fmla="*/ 41 h 46"/>
                <a:gd name="T46" fmla="*/ 5 w 69"/>
                <a:gd name="T47" fmla="*/ 38 h 46"/>
                <a:gd name="T48" fmla="*/ 2 w 69"/>
                <a:gd name="T49" fmla="*/ 33 h 46"/>
                <a:gd name="T50" fmla="*/ 1 w 69"/>
                <a:gd name="T51" fmla="*/ 30 h 46"/>
                <a:gd name="T52" fmla="*/ 0 w 69"/>
                <a:gd name="T53" fmla="*/ 26 h 46"/>
                <a:gd name="T54" fmla="*/ 5 w 69"/>
                <a:gd name="T55" fmla="*/ 29 h 46"/>
                <a:gd name="T56" fmla="*/ 10 w 69"/>
                <a:gd name="T57" fmla="*/ 32 h 46"/>
                <a:gd name="T58" fmla="*/ 15 w 69"/>
                <a:gd name="T59" fmla="*/ 36 h 46"/>
                <a:gd name="T60" fmla="*/ 21 w 69"/>
                <a:gd name="T61" fmla="*/ 36 h 46"/>
                <a:gd name="T62" fmla="*/ 12 w 69"/>
                <a:gd name="T63" fmla="*/ 11 h 46"/>
                <a:gd name="T64" fmla="*/ 16 w 69"/>
                <a:gd name="T65" fmla="*/ 17 h 46"/>
                <a:gd name="T66" fmla="*/ 21 w 69"/>
                <a:gd name="T67" fmla="*/ 25 h 46"/>
                <a:gd name="T68" fmla="*/ 27 w 69"/>
                <a:gd name="T69" fmla="*/ 31 h 46"/>
                <a:gd name="T70" fmla="*/ 36 w 69"/>
                <a:gd name="T71" fmla="*/ 35 h 46"/>
                <a:gd name="T72" fmla="*/ 36 w 69"/>
                <a:gd name="T73" fmla="*/ 32 h 46"/>
                <a:gd name="T74" fmla="*/ 33 w 69"/>
                <a:gd name="T75" fmla="*/ 25 h 46"/>
                <a:gd name="T76" fmla="*/ 29 w 69"/>
                <a:gd name="T77" fmla="*/ 16 h 46"/>
                <a:gd name="T78" fmla="*/ 27 w 69"/>
                <a:gd name="T79" fmla="*/ 9 h 46"/>
                <a:gd name="T80" fmla="*/ 25 w 69"/>
                <a:gd name="T81" fmla="*/ 0 h 46"/>
                <a:gd name="T82" fmla="*/ 30 w 69"/>
                <a:gd name="T83" fmla="*/ 8 h 46"/>
                <a:gd name="T84" fmla="*/ 35 w 69"/>
                <a:gd name="T85" fmla="*/ 16 h 46"/>
                <a:gd name="T86" fmla="*/ 39 w 69"/>
                <a:gd name="T87" fmla="*/ 24 h 46"/>
                <a:gd name="T88" fmla="*/ 47 w 69"/>
                <a:gd name="T89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46">
                  <a:moveTo>
                    <a:pt x="47" y="30"/>
                  </a:moveTo>
                  <a:lnTo>
                    <a:pt x="49" y="27"/>
                  </a:lnTo>
                  <a:lnTo>
                    <a:pt x="48" y="24"/>
                  </a:lnTo>
                  <a:lnTo>
                    <a:pt x="46" y="21"/>
                  </a:lnTo>
                  <a:lnTo>
                    <a:pt x="44" y="16"/>
                  </a:lnTo>
                  <a:lnTo>
                    <a:pt x="43" y="4"/>
                  </a:lnTo>
                  <a:lnTo>
                    <a:pt x="57" y="30"/>
                  </a:lnTo>
                  <a:lnTo>
                    <a:pt x="62" y="32"/>
                  </a:lnTo>
                  <a:lnTo>
                    <a:pt x="64" y="35"/>
                  </a:lnTo>
                  <a:lnTo>
                    <a:pt x="66" y="38"/>
                  </a:lnTo>
                  <a:lnTo>
                    <a:pt x="69" y="41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3" y="42"/>
                  </a:lnTo>
                  <a:lnTo>
                    <a:pt x="48" y="41"/>
                  </a:lnTo>
                  <a:lnTo>
                    <a:pt x="43" y="43"/>
                  </a:lnTo>
                  <a:lnTo>
                    <a:pt x="38" y="44"/>
                  </a:lnTo>
                  <a:lnTo>
                    <a:pt x="33" y="45"/>
                  </a:lnTo>
                  <a:lnTo>
                    <a:pt x="27" y="46"/>
                  </a:lnTo>
                  <a:lnTo>
                    <a:pt x="22" y="46"/>
                  </a:lnTo>
                  <a:lnTo>
                    <a:pt x="16" y="45"/>
                  </a:lnTo>
                  <a:lnTo>
                    <a:pt x="11" y="44"/>
                  </a:lnTo>
                  <a:lnTo>
                    <a:pt x="7" y="41"/>
                  </a:lnTo>
                  <a:lnTo>
                    <a:pt x="5" y="38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5" y="29"/>
                  </a:lnTo>
                  <a:lnTo>
                    <a:pt x="10" y="32"/>
                  </a:lnTo>
                  <a:lnTo>
                    <a:pt x="15" y="36"/>
                  </a:lnTo>
                  <a:lnTo>
                    <a:pt x="21" y="36"/>
                  </a:lnTo>
                  <a:lnTo>
                    <a:pt x="12" y="11"/>
                  </a:lnTo>
                  <a:lnTo>
                    <a:pt x="16" y="17"/>
                  </a:lnTo>
                  <a:lnTo>
                    <a:pt x="21" y="25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36" y="32"/>
                  </a:lnTo>
                  <a:lnTo>
                    <a:pt x="33" y="25"/>
                  </a:lnTo>
                  <a:lnTo>
                    <a:pt x="29" y="16"/>
                  </a:lnTo>
                  <a:lnTo>
                    <a:pt x="27" y="9"/>
                  </a:lnTo>
                  <a:lnTo>
                    <a:pt x="25" y="0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9" y="24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3" name="Freeform 75"/>
            <p:cNvSpPr>
              <a:spLocks/>
            </p:cNvSpPr>
            <p:nvPr/>
          </p:nvSpPr>
          <p:spPr bwMode="auto">
            <a:xfrm>
              <a:off x="3253" y="2207"/>
              <a:ext cx="53" cy="36"/>
            </a:xfrm>
            <a:custGeom>
              <a:avLst/>
              <a:gdLst>
                <a:gd name="T0" fmla="*/ 34 w 53"/>
                <a:gd name="T1" fmla="*/ 20 h 36"/>
                <a:gd name="T2" fmla="*/ 36 w 53"/>
                <a:gd name="T3" fmla="*/ 22 h 36"/>
                <a:gd name="T4" fmla="*/ 52 w 53"/>
                <a:gd name="T5" fmla="*/ 9 h 36"/>
                <a:gd name="T6" fmla="*/ 52 w 53"/>
                <a:gd name="T7" fmla="*/ 11 h 36"/>
                <a:gd name="T8" fmla="*/ 52 w 53"/>
                <a:gd name="T9" fmla="*/ 13 h 36"/>
                <a:gd name="T10" fmla="*/ 51 w 53"/>
                <a:gd name="T11" fmla="*/ 15 h 36"/>
                <a:gd name="T12" fmla="*/ 49 w 53"/>
                <a:gd name="T13" fmla="*/ 18 h 36"/>
                <a:gd name="T14" fmla="*/ 47 w 53"/>
                <a:gd name="T15" fmla="*/ 20 h 36"/>
                <a:gd name="T16" fmla="*/ 45 w 53"/>
                <a:gd name="T17" fmla="*/ 23 h 36"/>
                <a:gd name="T18" fmla="*/ 43 w 53"/>
                <a:gd name="T19" fmla="*/ 26 h 36"/>
                <a:gd name="T20" fmla="*/ 44 w 53"/>
                <a:gd name="T21" fmla="*/ 29 h 36"/>
                <a:gd name="T22" fmla="*/ 46 w 53"/>
                <a:gd name="T23" fmla="*/ 31 h 36"/>
                <a:gd name="T24" fmla="*/ 48 w 53"/>
                <a:gd name="T25" fmla="*/ 29 h 36"/>
                <a:gd name="T26" fmla="*/ 51 w 53"/>
                <a:gd name="T27" fmla="*/ 27 h 36"/>
                <a:gd name="T28" fmla="*/ 53 w 53"/>
                <a:gd name="T29" fmla="*/ 26 h 36"/>
                <a:gd name="T30" fmla="*/ 49 w 53"/>
                <a:gd name="T31" fmla="*/ 29 h 36"/>
                <a:gd name="T32" fmla="*/ 46 w 53"/>
                <a:gd name="T33" fmla="*/ 33 h 36"/>
                <a:gd name="T34" fmla="*/ 43 w 53"/>
                <a:gd name="T35" fmla="*/ 34 h 36"/>
                <a:gd name="T36" fmla="*/ 39 w 53"/>
                <a:gd name="T37" fmla="*/ 33 h 36"/>
                <a:gd name="T38" fmla="*/ 34 w 53"/>
                <a:gd name="T39" fmla="*/ 35 h 36"/>
                <a:gd name="T40" fmla="*/ 29 w 53"/>
                <a:gd name="T41" fmla="*/ 36 h 36"/>
                <a:gd name="T42" fmla="*/ 25 w 53"/>
                <a:gd name="T43" fmla="*/ 35 h 36"/>
                <a:gd name="T44" fmla="*/ 19 w 53"/>
                <a:gd name="T45" fmla="*/ 34 h 36"/>
                <a:gd name="T46" fmla="*/ 15 w 53"/>
                <a:gd name="T47" fmla="*/ 33 h 36"/>
                <a:gd name="T48" fmla="*/ 11 w 53"/>
                <a:gd name="T49" fmla="*/ 31 h 36"/>
                <a:gd name="T50" fmla="*/ 6 w 53"/>
                <a:gd name="T51" fmla="*/ 27 h 36"/>
                <a:gd name="T52" fmla="*/ 2 w 53"/>
                <a:gd name="T53" fmla="*/ 25 h 36"/>
                <a:gd name="T54" fmla="*/ 1 w 53"/>
                <a:gd name="T55" fmla="*/ 24 h 36"/>
                <a:gd name="T56" fmla="*/ 1 w 53"/>
                <a:gd name="T57" fmla="*/ 22 h 36"/>
                <a:gd name="T58" fmla="*/ 0 w 53"/>
                <a:gd name="T59" fmla="*/ 21 h 36"/>
                <a:gd name="T60" fmla="*/ 0 w 53"/>
                <a:gd name="T61" fmla="*/ 20 h 36"/>
                <a:gd name="T62" fmla="*/ 3 w 53"/>
                <a:gd name="T63" fmla="*/ 20 h 36"/>
                <a:gd name="T64" fmla="*/ 5 w 53"/>
                <a:gd name="T65" fmla="*/ 21 h 36"/>
                <a:gd name="T66" fmla="*/ 7 w 53"/>
                <a:gd name="T67" fmla="*/ 22 h 36"/>
                <a:gd name="T68" fmla="*/ 11 w 53"/>
                <a:gd name="T69" fmla="*/ 21 h 36"/>
                <a:gd name="T70" fmla="*/ 14 w 53"/>
                <a:gd name="T71" fmla="*/ 15 h 36"/>
                <a:gd name="T72" fmla="*/ 18 w 53"/>
                <a:gd name="T73" fmla="*/ 11 h 36"/>
                <a:gd name="T74" fmla="*/ 21 w 53"/>
                <a:gd name="T75" fmla="*/ 6 h 36"/>
                <a:gd name="T76" fmla="*/ 25 w 53"/>
                <a:gd name="T77" fmla="*/ 1 h 36"/>
                <a:gd name="T78" fmla="*/ 25 w 53"/>
                <a:gd name="T79" fmla="*/ 6 h 36"/>
                <a:gd name="T80" fmla="*/ 22 w 53"/>
                <a:gd name="T81" fmla="*/ 10 h 36"/>
                <a:gd name="T82" fmla="*/ 20 w 53"/>
                <a:gd name="T83" fmla="*/ 15 h 36"/>
                <a:gd name="T84" fmla="*/ 19 w 53"/>
                <a:gd name="T85" fmla="*/ 20 h 36"/>
                <a:gd name="T86" fmla="*/ 20 w 53"/>
                <a:gd name="T87" fmla="*/ 21 h 36"/>
                <a:gd name="T88" fmla="*/ 21 w 53"/>
                <a:gd name="T89" fmla="*/ 21 h 36"/>
                <a:gd name="T90" fmla="*/ 22 w 53"/>
                <a:gd name="T91" fmla="*/ 21 h 36"/>
                <a:gd name="T92" fmla="*/ 24 w 53"/>
                <a:gd name="T93" fmla="*/ 20 h 36"/>
                <a:gd name="T94" fmla="*/ 29 w 53"/>
                <a:gd name="T95" fmla="*/ 15 h 36"/>
                <a:gd name="T96" fmla="*/ 33 w 53"/>
                <a:gd name="T97" fmla="*/ 10 h 36"/>
                <a:gd name="T98" fmla="*/ 36 w 53"/>
                <a:gd name="T99" fmla="*/ 6 h 36"/>
                <a:gd name="T100" fmla="*/ 42 w 53"/>
                <a:gd name="T101" fmla="*/ 0 h 36"/>
                <a:gd name="T102" fmla="*/ 41 w 53"/>
                <a:gd name="T103" fmla="*/ 6 h 36"/>
                <a:gd name="T104" fmla="*/ 39 w 53"/>
                <a:gd name="T105" fmla="*/ 10 h 36"/>
                <a:gd name="T106" fmla="*/ 35 w 53"/>
                <a:gd name="T107" fmla="*/ 14 h 36"/>
                <a:gd name="T108" fmla="*/ 34 w 53"/>
                <a:gd name="T10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36">
                  <a:moveTo>
                    <a:pt x="34" y="20"/>
                  </a:moveTo>
                  <a:lnTo>
                    <a:pt x="36" y="22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1" y="15"/>
                  </a:lnTo>
                  <a:lnTo>
                    <a:pt x="49" y="18"/>
                  </a:lnTo>
                  <a:lnTo>
                    <a:pt x="47" y="20"/>
                  </a:lnTo>
                  <a:lnTo>
                    <a:pt x="45" y="23"/>
                  </a:lnTo>
                  <a:lnTo>
                    <a:pt x="43" y="26"/>
                  </a:lnTo>
                  <a:lnTo>
                    <a:pt x="44" y="29"/>
                  </a:lnTo>
                  <a:lnTo>
                    <a:pt x="46" y="31"/>
                  </a:lnTo>
                  <a:lnTo>
                    <a:pt x="48" y="29"/>
                  </a:lnTo>
                  <a:lnTo>
                    <a:pt x="51" y="27"/>
                  </a:lnTo>
                  <a:lnTo>
                    <a:pt x="53" y="26"/>
                  </a:lnTo>
                  <a:lnTo>
                    <a:pt x="49" y="29"/>
                  </a:lnTo>
                  <a:lnTo>
                    <a:pt x="46" y="33"/>
                  </a:lnTo>
                  <a:lnTo>
                    <a:pt x="43" y="34"/>
                  </a:lnTo>
                  <a:lnTo>
                    <a:pt x="39" y="33"/>
                  </a:lnTo>
                  <a:lnTo>
                    <a:pt x="34" y="35"/>
                  </a:lnTo>
                  <a:lnTo>
                    <a:pt x="29" y="36"/>
                  </a:lnTo>
                  <a:lnTo>
                    <a:pt x="25" y="35"/>
                  </a:lnTo>
                  <a:lnTo>
                    <a:pt x="19" y="34"/>
                  </a:lnTo>
                  <a:lnTo>
                    <a:pt x="15" y="33"/>
                  </a:lnTo>
                  <a:lnTo>
                    <a:pt x="11" y="31"/>
                  </a:lnTo>
                  <a:lnTo>
                    <a:pt x="6" y="27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1" y="21"/>
                  </a:lnTo>
                  <a:lnTo>
                    <a:pt x="14" y="15"/>
                  </a:lnTo>
                  <a:lnTo>
                    <a:pt x="18" y="11"/>
                  </a:lnTo>
                  <a:lnTo>
                    <a:pt x="21" y="6"/>
                  </a:lnTo>
                  <a:lnTo>
                    <a:pt x="25" y="1"/>
                  </a:lnTo>
                  <a:lnTo>
                    <a:pt x="25" y="6"/>
                  </a:lnTo>
                  <a:lnTo>
                    <a:pt x="22" y="10"/>
                  </a:lnTo>
                  <a:lnTo>
                    <a:pt x="20" y="15"/>
                  </a:lnTo>
                  <a:lnTo>
                    <a:pt x="19" y="20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29" y="15"/>
                  </a:lnTo>
                  <a:lnTo>
                    <a:pt x="33" y="10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41" y="6"/>
                  </a:lnTo>
                  <a:lnTo>
                    <a:pt x="39" y="10"/>
                  </a:lnTo>
                  <a:lnTo>
                    <a:pt x="35" y="14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4" name="Freeform 76"/>
            <p:cNvSpPr>
              <a:spLocks/>
            </p:cNvSpPr>
            <p:nvPr/>
          </p:nvSpPr>
          <p:spPr bwMode="auto">
            <a:xfrm>
              <a:off x="2145" y="2209"/>
              <a:ext cx="37" cy="19"/>
            </a:xfrm>
            <a:custGeom>
              <a:avLst/>
              <a:gdLst>
                <a:gd name="T0" fmla="*/ 37 w 37"/>
                <a:gd name="T1" fmla="*/ 5 h 19"/>
                <a:gd name="T2" fmla="*/ 32 w 37"/>
                <a:gd name="T3" fmla="*/ 11 h 19"/>
                <a:gd name="T4" fmla="*/ 25 w 37"/>
                <a:gd name="T5" fmla="*/ 17 h 19"/>
                <a:gd name="T6" fmla="*/ 17 w 37"/>
                <a:gd name="T7" fmla="*/ 19 h 19"/>
                <a:gd name="T8" fmla="*/ 9 w 37"/>
                <a:gd name="T9" fmla="*/ 19 h 19"/>
                <a:gd name="T10" fmla="*/ 0 w 37"/>
                <a:gd name="T11" fmla="*/ 15 h 19"/>
                <a:gd name="T12" fmla="*/ 8 w 37"/>
                <a:gd name="T13" fmla="*/ 12 h 19"/>
                <a:gd name="T14" fmla="*/ 15 w 37"/>
                <a:gd name="T15" fmla="*/ 10 h 19"/>
                <a:gd name="T16" fmla="*/ 22 w 37"/>
                <a:gd name="T17" fmla="*/ 7 h 19"/>
                <a:gd name="T18" fmla="*/ 28 w 37"/>
                <a:gd name="T19" fmla="*/ 4 h 19"/>
                <a:gd name="T20" fmla="*/ 31 w 37"/>
                <a:gd name="T21" fmla="*/ 2 h 19"/>
                <a:gd name="T22" fmla="*/ 34 w 37"/>
                <a:gd name="T23" fmla="*/ 0 h 19"/>
                <a:gd name="T24" fmla="*/ 36 w 37"/>
                <a:gd name="T25" fmla="*/ 2 h 19"/>
                <a:gd name="T26" fmla="*/ 37 w 37"/>
                <a:gd name="T2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19">
                  <a:moveTo>
                    <a:pt x="37" y="5"/>
                  </a:moveTo>
                  <a:lnTo>
                    <a:pt x="32" y="11"/>
                  </a:lnTo>
                  <a:lnTo>
                    <a:pt x="25" y="17"/>
                  </a:lnTo>
                  <a:lnTo>
                    <a:pt x="17" y="19"/>
                  </a:lnTo>
                  <a:lnTo>
                    <a:pt x="9" y="19"/>
                  </a:lnTo>
                  <a:lnTo>
                    <a:pt x="0" y="15"/>
                  </a:lnTo>
                  <a:lnTo>
                    <a:pt x="8" y="12"/>
                  </a:lnTo>
                  <a:lnTo>
                    <a:pt x="15" y="10"/>
                  </a:lnTo>
                  <a:lnTo>
                    <a:pt x="22" y="7"/>
                  </a:lnTo>
                  <a:lnTo>
                    <a:pt x="28" y="4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5" name="Freeform 77"/>
            <p:cNvSpPr>
              <a:spLocks/>
            </p:cNvSpPr>
            <p:nvPr/>
          </p:nvSpPr>
          <p:spPr bwMode="auto">
            <a:xfrm>
              <a:off x="2149" y="2224"/>
              <a:ext cx="78" cy="62"/>
            </a:xfrm>
            <a:custGeom>
              <a:avLst/>
              <a:gdLst>
                <a:gd name="T0" fmla="*/ 68 w 78"/>
                <a:gd name="T1" fmla="*/ 28 h 62"/>
                <a:gd name="T2" fmla="*/ 68 w 78"/>
                <a:gd name="T3" fmla="*/ 30 h 62"/>
                <a:gd name="T4" fmla="*/ 69 w 78"/>
                <a:gd name="T5" fmla="*/ 32 h 62"/>
                <a:gd name="T6" fmla="*/ 71 w 78"/>
                <a:gd name="T7" fmla="*/ 34 h 62"/>
                <a:gd name="T8" fmla="*/ 73 w 78"/>
                <a:gd name="T9" fmla="*/ 35 h 62"/>
                <a:gd name="T10" fmla="*/ 78 w 78"/>
                <a:gd name="T11" fmla="*/ 35 h 62"/>
                <a:gd name="T12" fmla="*/ 77 w 78"/>
                <a:gd name="T13" fmla="*/ 37 h 62"/>
                <a:gd name="T14" fmla="*/ 76 w 78"/>
                <a:gd name="T15" fmla="*/ 39 h 62"/>
                <a:gd name="T16" fmla="*/ 75 w 78"/>
                <a:gd name="T17" fmla="*/ 40 h 62"/>
                <a:gd name="T18" fmla="*/ 73 w 78"/>
                <a:gd name="T19" fmla="*/ 40 h 62"/>
                <a:gd name="T20" fmla="*/ 66 w 78"/>
                <a:gd name="T21" fmla="*/ 39 h 62"/>
                <a:gd name="T22" fmla="*/ 60 w 78"/>
                <a:gd name="T23" fmla="*/ 36 h 62"/>
                <a:gd name="T24" fmla="*/ 55 w 78"/>
                <a:gd name="T25" fmla="*/ 33 h 62"/>
                <a:gd name="T26" fmla="*/ 48 w 78"/>
                <a:gd name="T27" fmla="*/ 33 h 62"/>
                <a:gd name="T28" fmla="*/ 47 w 78"/>
                <a:gd name="T29" fmla="*/ 34 h 62"/>
                <a:gd name="T30" fmla="*/ 47 w 78"/>
                <a:gd name="T31" fmla="*/ 36 h 62"/>
                <a:gd name="T32" fmla="*/ 47 w 78"/>
                <a:gd name="T33" fmla="*/ 37 h 62"/>
                <a:gd name="T34" fmla="*/ 47 w 78"/>
                <a:gd name="T35" fmla="*/ 39 h 62"/>
                <a:gd name="T36" fmla="*/ 52 w 78"/>
                <a:gd name="T37" fmla="*/ 44 h 62"/>
                <a:gd name="T38" fmla="*/ 58 w 78"/>
                <a:gd name="T39" fmla="*/ 48 h 62"/>
                <a:gd name="T40" fmla="*/ 63 w 78"/>
                <a:gd name="T41" fmla="*/ 51 h 62"/>
                <a:gd name="T42" fmla="*/ 69 w 78"/>
                <a:gd name="T43" fmla="*/ 53 h 62"/>
                <a:gd name="T44" fmla="*/ 69 w 78"/>
                <a:gd name="T45" fmla="*/ 62 h 62"/>
                <a:gd name="T46" fmla="*/ 64 w 78"/>
                <a:gd name="T47" fmla="*/ 61 h 62"/>
                <a:gd name="T48" fmla="*/ 60 w 78"/>
                <a:gd name="T49" fmla="*/ 60 h 62"/>
                <a:gd name="T50" fmla="*/ 56 w 78"/>
                <a:gd name="T51" fmla="*/ 57 h 62"/>
                <a:gd name="T52" fmla="*/ 51 w 78"/>
                <a:gd name="T53" fmla="*/ 55 h 62"/>
                <a:gd name="T54" fmla="*/ 50 w 78"/>
                <a:gd name="T55" fmla="*/ 55 h 62"/>
                <a:gd name="T56" fmla="*/ 49 w 78"/>
                <a:gd name="T57" fmla="*/ 56 h 62"/>
                <a:gd name="T58" fmla="*/ 48 w 78"/>
                <a:gd name="T59" fmla="*/ 58 h 62"/>
                <a:gd name="T60" fmla="*/ 49 w 78"/>
                <a:gd name="T61" fmla="*/ 59 h 62"/>
                <a:gd name="T62" fmla="*/ 50 w 78"/>
                <a:gd name="T63" fmla="*/ 61 h 62"/>
                <a:gd name="T64" fmla="*/ 46 w 78"/>
                <a:gd name="T65" fmla="*/ 62 h 62"/>
                <a:gd name="T66" fmla="*/ 42 w 78"/>
                <a:gd name="T67" fmla="*/ 62 h 62"/>
                <a:gd name="T68" fmla="*/ 36 w 78"/>
                <a:gd name="T69" fmla="*/ 62 h 62"/>
                <a:gd name="T70" fmla="*/ 32 w 78"/>
                <a:gd name="T71" fmla="*/ 60 h 62"/>
                <a:gd name="T72" fmla="*/ 28 w 78"/>
                <a:gd name="T73" fmla="*/ 60 h 62"/>
                <a:gd name="T74" fmla="*/ 22 w 78"/>
                <a:gd name="T75" fmla="*/ 59 h 62"/>
                <a:gd name="T76" fmla="*/ 18 w 78"/>
                <a:gd name="T77" fmla="*/ 58 h 62"/>
                <a:gd name="T78" fmla="*/ 15 w 78"/>
                <a:gd name="T79" fmla="*/ 55 h 62"/>
                <a:gd name="T80" fmla="*/ 8 w 78"/>
                <a:gd name="T81" fmla="*/ 45 h 62"/>
                <a:gd name="T82" fmla="*/ 4 w 78"/>
                <a:gd name="T83" fmla="*/ 34 h 62"/>
                <a:gd name="T84" fmla="*/ 2 w 78"/>
                <a:gd name="T85" fmla="*/ 22 h 62"/>
                <a:gd name="T86" fmla="*/ 0 w 78"/>
                <a:gd name="T87" fmla="*/ 10 h 62"/>
                <a:gd name="T88" fmla="*/ 4 w 78"/>
                <a:gd name="T89" fmla="*/ 11 h 62"/>
                <a:gd name="T90" fmla="*/ 9 w 78"/>
                <a:gd name="T91" fmla="*/ 11 h 62"/>
                <a:gd name="T92" fmla="*/ 14 w 78"/>
                <a:gd name="T93" fmla="*/ 10 h 62"/>
                <a:gd name="T94" fmla="*/ 18 w 78"/>
                <a:gd name="T95" fmla="*/ 9 h 62"/>
                <a:gd name="T96" fmla="*/ 22 w 78"/>
                <a:gd name="T97" fmla="*/ 7 h 62"/>
                <a:gd name="T98" fmla="*/ 27 w 78"/>
                <a:gd name="T99" fmla="*/ 5 h 62"/>
                <a:gd name="T100" fmla="*/ 31 w 78"/>
                <a:gd name="T101" fmla="*/ 2 h 62"/>
                <a:gd name="T102" fmla="*/ 34 w 78"/>
                <a:gd name="T103" fmla="*/ 0 h 62"/>
                <a:gd name="T104" fmla="*/ 38 w 78"/>
                <a:gd name="T105" fmla="*/ 3 h 62"/>
                <a:gd name="T106" fmla="*/ 44 w 78"/>
                <a:gd name="T107" fmla="*/ 5 h 62"/>
                <a:gd name="T108" fmla="*/ 49 w 78"/>
                <a:gd name="T109" fmla="*/ 7 h 62"/>
                <a:gd name="T110" fmla="*/ 55 w 78"/>
                <a:gd name="T111" fmla="*/ 10 h 62"/>
                <a:gd name="T112" fmla="*/ 59 w 78"/>
                <a:gd name="T113" fmla="*/ 12 h 62"/>
                <a:gd name="T114" fmla="*/ 63 w 78"/>
                <a:gd name="T115" fmla="*/ 17 h 62"/>
                <a:gd name="T116" fmla="*/ 66 w 78"/>
                <a:gd name="T117" fmla="*/ 21 h 62"/>
                <a:gd name="T118" fmla="*/ 68 w 78"/>
                <a:gd name="T119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62">
                  <a:moveTo>
                    <a:pt x="68" y="28"/>
                  </a:moveTo>
                  <a:lnTo>
                    <a:pt x="68" y="30"/>
                  </a:lnTo>
                  <a:lnTo>
                    <a:pt x="69" y="32"/>
                  </a:lnTo>
                  <a:lnTo>
                    <a:pt x="71" y="34"/>
                  </a:lnTo>
                  <a:lnTo>
                    <a:pt x="73" y="35"/>
                  </a:lnTo>
                  <a:lnTo>
                    <a:pt x="78" y="35"/>
                  </a:lnTo>
                  <a:lnTo>
                    <a:pt x="77" y="37"/>
                  </a:lnTo>
                  <a:lnTo>
                    <a:pt x="76" y="39"/>
                  </a:lnTo>
                  <a:lnTo>
                    <a:pt x="75" y="40"/>
                  </a:lnTo>
                  <a:lnTo>
                    <a:pt x="73" y="40"/>
                  </a:lnTo>
                  <a:lnTo>
                    <a:pt x="66" y="39"/>
                  </a:lnTo>
                  <a:lnTo>
                    <a:pt x="60" y="36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52" y="44"/>
                  </a:lnTo>
                  <a:lnTo>
                    <a:pt x="58" y="48"/>
                  </a:lnTo>
                  <a:lnTo>
                    <a:pt x="63" y="51"/>
                  </a:lnTo>
                  <a:lnTo>
                    <a:pt x="69" y="53"/>
                  </a:lnTo>
                  <a:lnTo>
                    <a:pt x="69" y="62"/>
                  </a:lnTo>
                  <a:lnTo>
                    <a:pt x="64" y="61"/>
                  </a:lnTo>
                  <a:lnTo>
                    <a:pt x="60" y="60"/>
                  </a:lnTo>
                  <a:lnTo>
                    <a:pt x="56" y="57"/>
                  </a:lnTo>
                  <a:lnTo>
                    <a:pt x="51" y="55"/>
                  </a:lnTo>
                  <a:lnTo>
                    <a:pt x="50" y="55"/>
                  </a:lnTo>
                  <a:lnTo>
                    <a:pt x="49" y="56"/>
                  </a:lnTo>
                  <a:lnTo>
                    <a:pt x="48" y="58"/>
                  </a:lnTo>
                  <a:lnTo>
                    <a:pt x="49" y="59"/>
                  </a:lnTo>
                  <a:lnTo>
                    <a:pt x="50" y="61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6" y="62"/>
                  </a:lnTo>
                  <a:lnTo>
                    <a:pt x="32" y="60"/>
                  </a:lnTo>
                  <a:lnTo>
                    <a:pt x="28" y="60"/>
                  </a:lnTo>
                  <a:lnTo>
                    <a:pt x="22" y="59"/>
                  </a:lnTo>
                  <a:lnTo>
                    <a:pt x="18" y="58"/>
                  </a:lnTo>
                  <a:lnTo>
                    <a:pt x="15" y="55"/>
                  </a:lnTo>
                  <a:lnTo>
                    <a:pt x="8" y="45"/>
                  </a:lnTo>
                  <a:lnTo>
                    <a:pt x="4" y="34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9" y="11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8" y="3"/>
                  </a:lnTo>
                  <a:lnTo>
                    <a:pt x="44" y="5"/>
                  </a:lnTo>
                  <a:lnTo>
                    <a:pt x="49" y="7"/>
                  </a:lnTo>
                  <a:lnTo>
                    <a:pt x="55" y="10"/>
                  </a:lnTo>
                  <a:lnTo>
                    <a:pt x="59" y="12"/>
                  </a:lnTo>
                  <a:lnTo>
                    <a:pt x="63" y="17"/>
                  </a:lnTo>
                  <a:lnTo>
                    <a:pt x="66" y="21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6" name="Freeform 78"/>
            <p:cNvSpPr>
              <a:spLocks/>
            </p:cNvSpPr>
            <p:nvPr/>
          </p:nvSpPr>
          <p:spPr bwMode="auto">
            <a:xfrm>
              <a:off x="2170" y="2274"/>
              <a:ext cx="23" cy="5"/>
            </a:xfrm>
            <a:custGeom>
              <a:avLst/>
              <a:gdLst>
                <a:gd name="T0" fmla="*/ 23 w 23"/>
                <a:gd name="T1" fmla="*/ 1 h 5"/>
                <a:gd name="T2" fmla="*/ 19 w 23"/>
                <a:gd name="T3" fmla="*/ 5 h 5"/>
                <a:gd name="T4" fmla="*/ 12 w 23"/>
                <a:gd name="T5" fmla="*/ 5 h 5"/>
                <a:gd name="T6" fmla="*/ 7 w 23"/>
                <a:gd name="T7" fmla="*/ 5 h 5"/>
                <a:gd name="T8" fmla="*/ 0 w 23"/>
                <a:gd name="T9" fmla="*/ 3 h 5"/>
                <a:gd name="T10" fmla="*/ 4 w 23"/>
                <a:gd name="T11" fmla="*/ 1 h 5"/>
                <a:gd name="T12" fmla="*/ 11 w 23"/>
                <a:gd name="T13" fmla="*/ 0 h 5"/>
                <a:gd name="T14" fmla="*/ 16 w 23"/>
                <a:gd name="T15" fmla="*/ 0 h 5"/>
                <a:gd name="T16" fmla="*/ 23 w 23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3" y="1"/>
                  </a:moveTo>
                  <a:lnTo>
                    <a:pt x="19" y="5"/>
                  </a:lnTo>
                  <a:lnTo>
                    <a:pt x="12" y="5"/>
                  </a:lnTo>
                  <a:lnTo>
                    <a:pt x="7" y="5"/>
                  </a:lnTo>
                  <a:lnTo>
                    <a:pt x="0" y="3"/>
                  </a:lnTo>
                  <a:lnTo>
                    <a:pt x="4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7" name="Freeform 79"/>
            <p:cNvSpPr>
              <a:spLocks/>
            </p:cNvSpPr>
            <p:nvPr/>
          </p:nvSpPr>
          <p:spPr bwMode="auto">
            <a:xfrm>
              <a:off x="3446" y="2293"/>
              <a:ext cx="59" cy="19"/>
            </a:xfrm>
            <a:custGeom>
              <a:avLst/>
              <a:gdLst>
                <a:gd name="T0" fmla="*/ 59 w 59"/>
                <a:gd name="T1" fmla="*/ 5 h 19"/>
                <a:gd name="T2" fmla="*/ 55 w 59"/>
                <a:gd name="T3" fmla="*/ 8 h 19"/>
                <a:gd name="T4" fmla="*/ 49 w 59"/>
                <a:gd name="T5" fmla="*/ 11 h 19"/>
                <a:gd name="T6" fmla="*/ 45 w 59"/>
                <a:gd name="T7" fmla="*/ 14 h 19"/>
                <a:gd name="T8" fmla="*/ 40 w 59"/>
                <a:gd name="T9" fmla="*/ 16 h 19"/>
                <a:gd name="T10" fmla="*/ 34 w 59"/>
                <a:gd name="T11" fmla="*/ 18 h 19"/>
                <a:gd name="T12" fmla="*/ 29 w 59"/>
                <a:gd name="T13" fmla="*/ 19 h 19"/>
                <a:gd name="T14" fmla="*/ 24 w 59"/>
                <a:gd name="T15" fmla="*/ 19 h 19"/>
                <a:gd name="T16" fmla="*/ 18 w 59"/>
                <a:gd name="T17" fmla="*/ 18 h 19"/>
                <a:gd name="T18" fmla="*/ 0 w 59"/>
                <a:gd name="T19" fmla="*/ 10 h 19"/>
                <a:gd name="T20" fmla="*/ 7 w 59"/>
                <a:gd name="T21" fmla="*/ 11 h 19"/>
                <a:gd name="T22" fmla="*/ 16 w 59"/>
                <a:gd name="T23" fmla="*/ 12 h 19"/>
                <a:gd name="T24" fmla="*/ 24 w 59"/>
                <a:gd name="T25" fmla="*/ 12 h 19"/>
                <a:gd name="T26" fmla="*/ 31 w 59"/>
                <a:gd name="T27" fmla="*/ 11 h 19"/>
                <a:gd name="T28" fmla="*/ 39 w 59"/>
                <a:gd name="T29" fmla="*/ 10 h 19"/>
                <a:gd name="T30" fmla="*/ 46 w 59"/>
                <a:gd name="T31" fmla="*/ 8 h 19"/>
                <a:gd name="T32" fmla="*/ 53 w 59"/>
                <a:gd name="T33" fmla="*/ 5 h 19"/>
                <a:gd name="T34" fmla="*/ 58 w 59"/>
                <a:gd name="T35" fmla="*/ 0 h 19"/>
                <a:gd name="T36" fmla="*/ 59 w 59"/>
                <a:gd name="T37" fmla="*/ 1 h 19"/>
                <a:gd name="T38" fmla="*/ 59 w 59"/>
                <a:gd name="T39" fmla="*/ 2 h 19"/>
                <a:gd name="T40" fmla="*/ 59 w 59"/>
                <a:gd name="T41" fmla="*/ 4 h 19"/>
                <a:gd name="T42" fmla="*/ 59 w 59"/>
                <a:gd name="T4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19">
                  <a:moveTo>
                    <a:pt x="59" y="5"/>
                  </a:moveTo>
                  <a:lnTo>
                    <a:pt x="55" y="8"/>
                  </a:lnTo>
                  <a:lnTo>
                    <a:pt x="49" y="11"/>
                  </a:lnTo>
                  <a:lnTo>
                    <a:pt x="45" y="14"/>
                  </a:lnTo>
                  <a:lnTo>
                    <a:pt x="40" y="16"/>
                  </a:lnTo>
                  <a:lnTo>
                    <a:pt x="34" y="18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0" y="10"/>
                  </a:lnTo>
                  <a:lnTo>
                    <a:pt x="7" y="11"/>
                  </a:lnTo>
                  <a:lnTo>
                    <a:pt x="16" y="12"/>
                  </a:lnTo>
                  <a:lnTo>
                    <a:pt x="24" y="12"/>
                  </a:lnTo>
                  <a:lnTo>
                    <a:pt x="31" y="11"/>
                  </a:lnTo>
                  <a:lnTo>
                    <a:pt x="39" y="10"/>
                  </a:lnTo>
                  <a:lnTo>
                    <a:pt x="46" y="8"/>
                  </a:lnTo>
                  <a:lnTo>
                    <a:pt x="53" y="5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5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8" name="Freeform 80"/>
            <p:cNvSpPr>
              <a:spLocks/>
            </p:cNvSpPr>
            <p:nvPr/>
          </p:nvSpPr>
          <p:spPr bwMode="auto">
            <a:xfrm>
              <a:off x="3608" y="2297"/>
              <a:ext cx="65" cy="207"/>
            </a:xfrm>
            <a:custGeom>
              <a:avLst/>
              <a:gdLst>
                <a:gd name="T0" fmla="*/ 65 w 65"/>
                <a:gd name="T1" fmla="*/ 204 h 207"/>
                <a:gd name="T2" fmla="*/ 60 w 65"/>
                <a:gd name="T3" fmla="*/ 205 h 207"/>
                <a:gd name="T4" fmla="*/ 55 w 65"/>
                <a:gd name="T5" fmla="*/ 205 h 207"/>
                <a:gd name="T6" fmla="*/ 48 w 65"/>
                <a:gd name="T7" fmla="*/ 205 h 207"/>
                <a:gd name="T8" fmla="*/ 43 w 65"/>
                <a:gd name="T9" fmla="*/ 205 h 207"/>
                <a:gd name="T10" fmla="*/ 37 w 65"/>
                <a:gd name="T11" fmla="*/ 206 h 207"/>
                <a:gd name="T12" fmla="*/ 31 w 65"/>
                <a:gd name="T13" fmla="*/ 206 h 207"/>
                <a:gd name="T14" fmla="*/ 25 w 65"/>
                <a:gd name="T15" fmla="*/ 206 h 207"/>
                <a:gd name="T16" fmla="*/ 20 w 65"/>
                <a:gd name="T17" fmla="*/ 207 h 207"/>
                <a:gd name="T18" fmla="*/ 25 w 65"/>
                <a:gd name="T19" fmla="*/ 197 h 207"/>
                <a:gd name="T20" fmla="*/ 28 w 65"/>
                <a:gd name="T21" fmla="*/ 187 h 207"/>
                <a:gd name="T22" fmla="*/ 28 w 65"/>
                <a:gd name="T23" fmla="*/ 177 h 207"/>
                <a:gd name="T24" fmla="*/ 25 w 65"/>
                <a:gd name="T25" fmla="*/ 166 h 207"/>
                <a:gd name="T26" fmla="*/ 21 w 65"/>
                <a:gd name="T27" fmla="*/ 155 h 207"/>
                <a:gd name="T28" fmla="*/ 16 w 65"/>
                <a:gd name="T29" fmla="*/ 145 h 207"/>
                <a:gd name="T30" fmla="*/ 8 w 65"/>
                <a:gd name="T31" fmla="*/ 137 h 207"/>
                <a:gd name="T32" fmla="*/ 1 w 65"/>
                <a:gd name="T33" fmla="*/ 129 h 207"/>
                <a:gd name="T34" fmla="*/ 0 w 65"/>
                <a:gd name="T35" fmla="*/ 115 h 207"/>
                <a:gd name="T36" fmla="*/ 2 w 65"/>
                <a:gd name="T37" fmla="*/ 102 h 207"/>
                <a:gd name="T38" fmla="*/ 6 w 65"/>
                <a:gd name="T39" fmla="*/ 89 h 207"/>
                <a:gd name="T40" fmla="*/ 10 w 65"/>
                <a:gd name="T41" fmla="*/ 76 h 207"/>
                <a:gd name="T42" fmla="*/ 15 w 65"/>
                <a:gd name="T43" fmla="*/ 63 h 207"/>
                <a:gd name="T44" fmla="*/ 18 w 65"/>
                <a:gd name="T45" fmla="*/ 51 h 207"/>
                <a:gd name="T46" fmla="*/ 19 w 65"/>
                <a:gd name="T47" fmla="*/ 38 h 207"/>
                <a:gd name="T48" fmla="*/ 17 w 65"/>
                <a:gd name="T49" fmla="*/ 24 h 207"/>
                <a:gd name="T50" fmla="*/ 22 w 65"/>
                <a:gd name="T51" fmla="*/ 18 h 207"/>
                <a:gd name="T52" fmla="*/ 28 w 65"/>
                <a:gd name="T53" fmla="*/ 12 h 207"/>
                <a:gd name="T54" fmla="*/ 32 w 65"/>
                <a:gd name="T55" fmla="*/ 5 h 207"/>
                <a:gd name="T56" fmla="*/ 37 w 65"/>
                <a:gd name="T57" fmla="*/ 0 h 207"/>
                <a:gd name="T58" fmla="*/ 50 w 65"/>
                <a:gd name="T59" fmla="*/ 48 h 207"/>
                <a:gd name="T60" fmla="*/ 56 w 65"/>
                <a:gd name="T61" fmla="*/ 100 h 207"/>
                <a:gd name="T62" fmla="*/ 58 w 65"/>
                <a:gd name="T63" fmla="*/ 152 h 207"/>
                <a:gd name="T64" fmla="*/ 65 w 65"/>
                <a:gd name="T65" fmla="*/ 20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207">
                  <a:moveTo>
                    <a:pt x="65" y="204"/>
                  </a:moveTo>
                  <a:lnTo>
                    <a:pt x="60" y="205"/>
                  </a:lnTo>
                  <a:lnTo>
                    <a:pt x="55" y="205"/>
                  </a:lnTo>
                  <a:lnTo>
                    <a:pt x="48" y="205"/>
                  </a:lnTo>
                  <a:lnTo>
                    <a:pt x="43" y="205"/>
                  </a:lnTo>
                  <a:lnTo>
                    <a:pt x="37" y="206"/>
                  </a:lnTo>
                  <a:lnTo>
                    <a:pt x="31" y="206"/>
                  </a:lnTo>
                  <a:lnTo>
                    <a:pt x="25" y="206"/>
                  </a:lnTo>
                  <a:lnTo>
                    <a:pt x="20" y="207"/>
                  </a:lnTo>
                  <a:lnTo>
                    <a:pt x="25" y="197"/>
                  </a:lnTo>
                  <a:lnTo>
                    <a:pt x="28" y="187"/>
                  </a:lnTo>
                  <a:lnTo>
                    <a:pt x="28" y="177"/>
                  </a:lnTo>
                  <a:lnTo>
                    <a:pt x="25" y="166"/>
                  </a:lnTo>
                  <a:lnTo>
                    <a:pt x="21" y="155"/>
                  </a:lnTo>
                  <a:lnTo>
                    <a:pt x="16" y="145"/>
                  </a:lnTo>
                  <a:lnTo>
                    <a:pt x="8" y="137"/>
                  </a:lnTo>
                  <a:lnTo>
                    <a:pt x="1" y="129"/>
                  </a:lnTo>
                  <a:lnTo>
                    <a:pt x="0" y="115"/>
                  </a:lnTo>
                  <a:lnTo>
                    <a:pt x="2" y="102"/>
                  </a:lnTo>
                  <a:lnTo>
                    <a:pt x="6" y="89"/>
                  </a:lnTo>
                  <a:lnTo>
                    <a:pt x="10" y="76"/>
                  </a:lnTo>
                  <a:lnTo>
                    <a:pt x="15" y="63"/>
                  </a:lnTo>
                  <a:lnTo>
                    <a:pt x="18" y="51"/>
                  </a:lnTo>
                  <a:lnTo>
                    <a:pt x="19" y="38"/>
                  </a:lnTo>
                  <a:lnTo>
                    <a:pt x="17" y="24"/>
                  </a:lnTo>
                  <a:lnTo>
                    <a:pt x="22" y="18"/>
                  </a:lnTo>
                  <a:lnTo>
                    <a:pt x="28" y="12"/>
                  </a:lnTo>
                  <a:lnTo>
                    <a:pt x="32" y="5"/>
                  </a:lnTo>
                  <a:lnTo>
                    <a:pt x="37" y="0"/>
                  </a:lnTo>
                  <a:lnTo>
                    <a:pt x="50" y="48"/>
                  </a:lnTo>
                  <a:lnTo>
                    <a:pt x="56" y="100"/>
                  </a:lnTo>
                  <a:lnTo>
                    <a:pt x="58" y="152"/>
                  </a:lnTo>
                  <a:lnTo>
                    <a:pt x="65" y="204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9" name="Freeform 81"/>
            <p:cNvSpPr>
              <a:spLocks/>
            </p:cNvSpPr>
            <p:nvPr/>
          </p:nvSpPr>
          <p:spPr bwMode="auto">
            <a:xfrm>
              <a:off x="3469" y="2357"/>
              <a:ext cx="70" cy="15"/>
            </a:xfrm>
            <a:custGeom>
              <a:avLst/>
              <a:gdLst>
                <a:gd name="T0" fmla="*/ 70 w 70"/>
                <a:gd name="T1" fmla="*/ 0 h 15"/>
                <a:gd name="T2" fmla="*/ 61 w 70"/>
                <a:gd name="T3" fmla="*/ 3 h 15"/>
                <a:gd name="T4" fmla="*/ 53 w 70"/>
                <a:gd name="T5" fmla="*/ 8 h 15"/>
                <a:gd name="T6" fmla="*/ 45 w 70"/>
                <a:gd name="T7" fmla="*/ 11 h 15"/>
                <a:gd name="T8" fmla="*/ 36 w 70"/>
                <a:gd name="T9" fmla="*/ 13 h 15"/>
                <a:gd name="T10" fmla="*/ 26 w 70"/>
                <a:gd name="T11" fmla="*/ 15 h 15"/>
                <a:gd name="T12" fmla="*/ 18 w 70"/>
                <a:gd name="T13" fmla="*/ 15 h 15"/>
                <a:gd name="T14" fmla="*/ 9 w 70"/>
                <a:gd name="T15" fmla="*/ 15 h 15"/>
                <a:gd name="T16" fmla="*/ 0 w 70"/>
                <a:gd name="T17" fmla="*/ 13 h 15"/>
                <a:gd name="T18" fmla="*/ 8 w 70"/>
                <a:gd name="T19" fmla="*/ 12 h 15"/>
                <a:gd name="T20" fmla="*/ 17 w 70"/>
                <a:gd name="T21" fmla="*/ 11 h 15"/>
                <a:gd name="T22" fmla="*/ 25 w 70"/>
                <a:gd name="T23" fmla="*/ 10 h 15"/>
                <a:gd name="T24" fmla="*/ 35 w 70"/>
                <a:gd name="T25" fmla="*/ 8 h 15"/>
                <a:gd name="T26" fmla="*/ 44 w 70"/>
                <a:gd name="T27" fmla="*/ 7 h 15"/>
                <a:gd name="T28" fmla="*/ 52 w 70"/>
                <a:gd name="T29" fmla="*/ 5 h 15"/>
                <a:gd name="T30" fmla="*/ 61 w 70"/>
                <a:gd name="T31" fmla="*/ 2 h 15"/>
                <a:gd name="T32" fmla="*/ 70 w 70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5">
                  <a:moveTo>
                    <a:pt x="70" y="0"/>
                  </a:moveTo>
                  <a:lnTo>
                    <a:pt x="61" y="3"/>
                  </a:lnTo>
                  <a:lnTo>
                    <a:pt x="53" y="8"/>
                  </a:lnTo>
                  <a:lnTo>
                    <a:pt x="45" y="11"/>
                  </a:lnTo>
                  <a:lnTo>
                    <a:pt x="36" y="13"/>
                  </a:lnTo>
                  <a:lnTo>
                    <a:pt x="26" y="15"/>
                  </a:lnTo>
                  <a:lnTo>
                    <a:pt x="18" y="15"/>
                  </a:lnTo>
                  <a:lnTo>
                    <a:pt x="9" y="15"/>
                  </a:lnTo>
                  <a:lnTo>
                    <a:pt x="0" y="13"/>
                  </a:lnTo>
                  <a:lnTo>
                    <a:pt x="8" y="12"/>
                  </a:lnTo>
                  <a:lnTo>
                    <a:pt x="17" y="11"/>
                  </a:lnTo>
                  <a:lnTo>
                    <a:pt x="25" y="10"/>
                  </a:lnTo>
                  <a:lnTo>
                    <a:pt x="35" y="8"/>
                  </a:lnTo>
                  <a:lnTo>
                    <a:pt x="44" y="7"/>
                  </a:lnTo>
                  <a:lnTo>
                    <a:pt x="52" y="5"/>
                  </a:lnTo>
                  <a:lnTo>
                    <a:pt x="61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0" name="Freeform 82"/>
            <p:cNvSpPr>
              <a:spLocks/>
            </p:cNvSpPr>
            <p:nvPr/>
          </p:nvSpPr>
          <p:spPr bwMode="auto">
            <a:xfrm>
              <a:off x="3497" y="2369"/>
              <a:ext cx="79" cy="26"/>
            </a:xfrm>
            <a:custGeom>
              <a:avLst/>
              <a:gdLst>
                <a:gd name="T0" fmla="*/ 45 w 79"/>
                <a:gd name="T1" fmla="*/ 18 h 26"/>
                <a:gd name="T2" fmla="*/ 39 w 79"/>
                <a:gd name="T3" fmla="*/ 21 h 26"/>
                <a:gd name="T4" fmla="*/ 34 w 79"/>
                <a:gd name="T5" fmla="*/ 22 h 26"/>
                <a:gd name="T6" fmla="*/ 29 w 79"/>
                <a:gd name="T7" fmla="*/ 23 h 26"/>
                <a:gd name="T8" fmla="*/ 23 w 79"/>
                <a:gd name="T9" fmla="*/ 25 h 26"/>
                <a:gd name="T10" fmla="*/ 18 w 79"/>
                <a:gd name="T11" fmla="*/ 26 h 26"/>
                <a:gd name="T12" fmla="*/ 11 w 79"/>
                <a:gd name="T13" fmla="*/ 26 h 26"/>
                <a:gd name="T14" fmla="*/ 6 w 79"/>
                <a:gd name="T15" fmla="*/ 26 h 26"/>
                <a:gd name="T16" fmla="*/ 1 w 79"/>
                <a:gd name="T17" fmla="*/ 26 h 26"/>
                <a:gd name="T18" fmla="*/ 0 w 79"/>
                <a:gd name="T19" fmla="*/ 25 h 26"/>
                <a:gd name="T20" fmla="*/ 0 w 79"/>
                <a:gd name="T21" fmla="*/ 24 h 26"/>
                <a:gd name="T22" fmla="*/ 0 w 79"/>
                <a:gd name="T23" fmla="*/ 22 h 26"/>
                <a:gd name="T24" fmla="*/ 1 w 79"/>
                <a:gd name="T25" fmla="*/ 22 h 26"/>
                <a:gd name="T26" fmla="*/ 10 w 79"/>
                <a:gd name="T27" fmla="*/ 21 h 26"/>
                <a:gd name="T28" fmla="*/ 21 w 79"/>
                <a:gd name="T29" fmla="*/ 18 h 26"/>
                <a:gd name="T30" fmla="*/ 32 w 79"/>
                <a:gd name="T31" fmla="*/ 17 h 26"/>
                <a:gd name="T32" fmla="*/ 42 w 79"/>
                <a:gd name="T33" fmla="*/ 15 h 26"/>
                <a:gd name="T34" fmla="*/ 51 w 79"/>
                <a:gd name="T35" fmla="*/ 13 h 26"/>
                <a:gd name="T36" fmla="*/ 61 w 79"/>
                <a:gd name="T37" fmla="*/ 10 h 26"/>
                <a:gd name="T38" fmla="*/ 71 w 79"/>
                <a:gd name="T39" fmla="*/ 5 h 26"/>
                <a:gd name="T40" fmla="*/ 79 w 79"/>
                <a:gd name="T41" fmla="*/ 0 h 26"/>
                <a:gd name="T42" fmla="*/ 76 w 79"/>
                <a:gd name="T43" fmla="*/ 4 h 26"/>
                <a:gd name="T44" fmla="*/ 73 w 79"/>
                <a:gd name="T45" fmla="*/ 7 h 26"/>
                <a:gd name="T46" fmla="*/ 69 w 79"/>
                <a:gd name="T47" fmla="*/ 10 h 26"/>
                <a:gd name="T48" fmla="*/ 64 w 79"/>
                <a:gd name="T49" fmla="*/ 11 h 26"/>
                <a:gd name="T50" fmla="*/ 59 w 79"/>
                <a:gd name="T51" fmla="*/ 13 h 26"/>
                <a:gd name="T52" fmla="*/ 55 w 79"/>
                <a:gd name="T53" fmla="*/ 14 h 26"/>
                <a:gd name="T54" fmla="*/ 49 w 79"/>
                <a:gd name="T55" fmla="*/ 16 h 26"/>
                <a:gd name="T56" fmla="*/ 45 w 79"/>
                <a:gd name="T5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" h="26">
                  <a:moveTo>
                    <a:pt x="45" y="18"/>
                  </a:moveTo>
                  <a:lnTo>
                    <a:pt x="39" y="21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6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0" y="21"/>
                  </a:lnTo>
                  <a:lnTo>
                    <a:pt x="21" y="18"/>
                  </a:lnTo>
                  <a:lnTo>
                    <a:pt x="32" y="17"/>
                  </a:lnTo>
                  <a:lnTo>
                    <a:pt x="42" y="15"/>
                  </a:lnTo>
                  <a:lnTo>
                    <a:pt x="51" y="13"/>
                  </a:lnTo>
                  <a:lnTo>
                    <a:pt x="61" y="10"/>
                  </a:lnTo>
                  <a:lnTo>
                    <a:pt x="71" y="5"/>
                  </a:lnTo>
                  <a:lnTo>
                    <a:pt x="79" y="0"/>
                  </a:lnTo>
                  <a:lnTo>
                    <a:pt x="76" y="4"/>
                  </a:lnTo>
                  <a:lnTo>
                    <a:pt x="73" y="7"/>
                  </a:lnTo>
                  <a:lnTo>
                    <a:pt x="69" y="10"/>
                  </a:lnTo>
                  <a:lnTo>
                    <a:pt x="64" y="11"/>
                  </a:lnTo>
                  <a:lnTo>
                    <a:pt x="59" y="13"/>
                  </a:lnTo>
                  <a:lnTo>
                    <a:pt x="55" y="14"/>
                  </a:lnTo>
                  <a:lnTo>
                    <a:pt x="49" y="16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1" name="Freeform 83"/>
            <p:cNvSpPr>
              <a:spLocks/>
            </p:cNvSpPr>
            <p:nvPr/>
          </p:nvSpPr>
          <p:spPr bwMode="auto">
            <a:xfrm>
              <a:off x="3637" y="2508"/>
              <a:ext cx="133" cy="276"/>
            </a:xfrm>
            <a:custGeom>
              <a:avLst/>
              <a:gdLst>
                <a:gd name="T0" fmla="*/ 34 w 133"/>
                <a:gd name="T1" fmla="*/ 0 h 276"/>
                <a:gd name="T2" fmla="*/ 41 w 133"/>
                <a:gd name="T3" fmla="*/ 13 h 276"/>
                <a:gd name="T4" fmla="*/ 46 w 133"/>
                <a:gd name="T5" fmla="*/ 25 h 276"/>
                <a:gd name="T6" fmla="*/ 54 w 133"/>
                <a:gd name="T7" fmla="*/ 37 h 276"/>
                <a:gd name="T8" fmla="*/ 60 w 133"/>
                <a:gd name="T9" fmla="*/ 50 h 276"/>
                <a:gd name="T10" fmla="*/ 67 w 133"/>
                <a:gd name="T11" fmla="*/ 62 h 276"/>
                <a:gd name="T12" fmla="*/ 73 w 133"/>
                <a:gd name="T13" fmla="*/ 74 h 276"/>
                <a:gd name="T14" fmla="*/ 80 w 133"/>
                <a:gd name="T15" fmla="*/ 86 h 276"/>
                <a:gd name="T16" fmla="*/ 85 w 133"/>
                <a:gd name="T17" fmla="*/ 99 h 276"/>
                <a:gd name="T18" fmla="*/ 92 w 133"/>
                <a:gd name="T19" fmla="*/ 115 h 276"/>
                <a:gd name="T20" fmla="*/ 99 w 133"/>
                <a:gd name="T21" fmla="*/ 130 h 276"/>
                <a:gd name="T22" fmla="*/ 104 w 133"/>
                <a:gd name="T23" fmla="*/ 146 h 276"/>
                <a:gd name="T24" fmla="*/ 109 w 133"/>
                <a:gd name="T25" fmla="*/ 162 h 276"/>
                <a:gd name="T26" fmla="*/ 112 w 133"/>
                <a:gd name="T27" fmla="*/ 178 h 276"/>
                <a:gd name="T28" fmla="*/ 116 w 133"/>
                <a:gd name="T29" fmla="*/ 194 h 276"/>
                <a:gd name="T30" fmla="*/ 119 w 133"/>
                <a:gd name="T31" fmla="*/ 211 h 276"/>
                <a:gd name="T32" fmla="*/ 124 w 133"/>
                <a:gd name="T33" fmla="*/ 227 h 276"/>
                <a:gd name="T34" fmla="*/ 126 w 133"/>
                <a:gd name="T35" fmla="*/ 233 h 276"/>
                <a:gd name="T36" fmla="*/ 130 w 133"/>
                <a:gd name="T37" fmla="*/ 239 h 276"/>
                <a:gd name="T38" fmla="*/ 133 w 133"/>
                <a:gd name="T39" fmla="*/ 244 h 276"/>
                <a:gd name="T40" fmla="*/ 133 w 133"/>
                <a:gd name="T41" fmla="*/ 250 h 276"/>
                <a:gd name="T42" fmla="*/ 127 w 133"/>
                <a:gd name="T43" fmla="*/ 255 h 276"/>
                <a:gd name="T44" fmla="*/ 122 w 133"/>
                <a:gd name="T45" fmla="*/ 260 h 276"/>
                <a:gd name="T46" fmla="*/ 115 w 133"/>
                <a:gd name="T47" fmla="*/ 264 h 276"/>
                <a:gd name="T48" fmla="*/ 110 w 133"/>
                <a:gd name="T49" fmla="*/ 269 h 276"/>
                <a:gd name="T50" fmla="*/ 103 w 133"/>
                <a:gd name="T51" fmla="*/ 272 h 276"/>
                <a:gd name="T52" fmla="*/ 97 w 133"/>
                <a:gd name="T53" fmla="*/ 275 h 276"/>
                <a:gd name="T54" fmla="*/ 89 w 133"/>
                <a:gd name="T55" fmla="*/ 276 h 276"/>
                <a:gd name="T56" fmla="*/ 82 w 133"/>
                <a:gd name="T57" fmla="*/ 276 h 276"/>
                <a:gd name="T58" fmla="*/ 83 w 133"/>
                <a:gd name="T59" fmla="*/ 271 h 276"/>
                <a:gd name="T60" fmla="*/ 83 w 133"/>
                <a:gd name="T61" fmla="*/ 266 h 276"/>
                <a:gd name="T62" fmla="*/ 84 w 133"/>
                <a:gd name="T63" fmla="*/ 260 h 276"/>
                <a:gd name="T64" fmla="*/ 86 w 133"/>
                <a:gd name="T65" fmla="*/ 255 h 276"/>
                <a:gd name="T66" fmla="*/ 96 w 133"/>
                <a:gd name="T67" fmla="*/ 246 h 276"/>
                <a:gd name="T68" fmla="*/ 100 w 133"/>
                <a:gd name="T69" fmla="*/ 235 h 276"/>
                <a:gd name="T70" fmla="*/ 100 w 133"/>
                <a:gd name="T71" fmla="*/ 226 h 276"/>
                <a:gd name="T72" fmla="*/ 99 w 133"/>
                <a:gd name="T73" fmla="*/ 214 h 276"/>
                <a:gd name="T74" fmla="*/ 95 w 133"/>
                <a:gd name="T75" fmla="*/ 203 h 276"/>
                <a:gd name="T76" fmla="*/ 90 w 133"/>
                <a:gd name="T77" fmla="*/ 191 h 276"/>
                <a:gd name="T78" fmla="*/ 87 w 133"/>
                <a:gd name="T79" fmla="*/ 180 h 276"/>
                <a:gd name="T80" fmla="*/ 85 w 133"/>
                <a:gd name="T81" fmla="*/ 170 h 276"/>
                <a:gd name="T82" fmla="*/ 76 w 133"/>
                <a:gd name="T83" fmla="*/ 151 h 276"/>
                <a:gd name="T84" fmla="*/ 67 w 133"/>
                <a:gd name="T85" fmla="*/ 133 h 276"/>
                <a:gd name="T86" fmla="*/ 55 w 133"/>
                <a:gd name="T87" fmla="*/ 115 h 276"/>
                <a:gd name="T88" fmla="*/ 44 w 133"/>
                <a:gd name="T89" fmla="*/ 97 h 276"/>
                <a:gd name="T90" fmla="*/ 32 w 133"/>
                <a:gd name="T91" fmla="*/ 80 h 276"/>
                <a:gd name="T92" fmla="*/ 20 w 133"/>
                <a:gd name="T93" fmla="*/ 63 h 276"/>
                <a:gd name="T94" fmla="*/ 9 w 133"/>
                <a:gd name="T95" fmla="*/ 44 h 276"/>
                <a:gd name="T96" fmla="*/ 0 w 133"/>
                <a:gd name="T97" fmla="*/ 26 h 276"/>
                <a:gd name="T98" fmla="*/ 18 w 133"/>
                <a:gd name="T99" fmla="*/ 1 h 276"/>
                <a:gd name="T100" fmla="*/ 21 w 133"/>
                <a:gd name="T101" fmla="*/ 1 h 276"/>
                <a:gd name="T102" fmla="*/ 26 w 133"/>
                <a:gd name="T103" fmla="*/ 0 h 276"/>
                <a:gd name="T104" fmla="*/ 30 w 133"/>
                <a:gd name="T105" fmla="*/ 0 h 276"/>
                <a:gd name="T106" fmla="*/ 34 w 133"/>
                <a:gd name="T10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276">
                  <a:moveTo>
                    <a:pt x="34" y="0"/>
                  </a:moveTo>
                  <a:lnTo>
                    <a:pt x="41" y="13"/>
                  </a:lnTo>
                  <a:lnTo>
                    <a:pt x="46" y="25"/>
                  </a:lnTo>
                  <a:lnTo>
                    <a:pt x="54" y="37"/>
                  </a:lnTo>
                  <a:lnTo>
                    <a:pt x="60" y="50"/>
                  </a:lnTo>
                  <a:lnTo>
                    <a:pt x="67" y="62"/>
                  </a:lnTo>
                  <a:lnTo>
                    <a:pt x="73" y="74"/>
                  </a:lnTo>
                  <a:lnTo>
                    <a:pt x="80" y="86"/>
                  </a:lnTo>
                  <a:lnTo>
                    <a:pt x="85" y="99"/>
                  </a:lnTo>
                  <a:lnTo>
                    <a:pt x="92" y="115"/>
                  </a:lnTo>
                  <a:lnTo>
                    <a:pt x="99" y="130"/>
                  </a:lnTo>
                  <a:lnTo>
                    <a:pt x="104" y="146"/>
                  </a:lnTo>
                  <a:lnTo>
                    <a:pt x="109" y="162"/>
                  </a:lnTo>
                  <a:lnTo>
                    <a:pt x="112" y="178"/>
                  </a:lnTo>
                  <a:lnTo>
                    <a:pt x="116" y="194"/>
                  </a:lnTo>
                  <a:lnTo>
                    <a:pt x="119" y="211"/>
                  </a:lnTo>
                  <a:lnTo>
                    <a:pt x="124" y="227"/>
                  </a:lnTo>
                  <a:lnTo>
                    <a:pt x="126" y="233"/>
                  </a:lnTo>
                  <a:lnTo>
                    <a:pt x="130" y="239"/>
                  </a:lnTo>
                  <a:lnTo>
                    <a:pt x="133" y="244"/>
                  </a:lnTo>
                  <a:lnTo>
                    <a:pt x="133" y="250"/>
                  </a:lnTo>
                  <a:lnTo>
                    <a:pt x="127" y="255"/>
                  </a:lnTo>
                  <a:lnTo>
                    <a:pt x="122" y="260"/>
                  </a:lnTo>
                  <a:lnTo>
                    <a:pt x="115" y="264"/>
                  </a:lnTo>
                  <a:lnTo>
                    <a:pt x="110" y="269"/>
                  </a:lnTo>
                  <a:lnTo>
                    <a:pt x="103" y="272"/>
                  </a:lnTo>
                  <a:lnTo>
                    <a:pt x="97" y="275"/>
                  </a:lnTo>
                  <a:lnTo>
                    <a:pt x="89" y="276"/>
                  </a:lnTo>
                  <a:lnTo>
                    <a:pt x="82" y="276"/>
                  </a:lnTo>
                  <a:lnTo>
                    <a:pt x="83" y="271"/>
                  </a:lnTo>
                  <a:lnTo>
                    <a:pt x="83" y="266"/>
                  </a:lnTo>
                  <a:lnTo>
                    <a:pt x="84" y="260"/>
                  </a:lnTo>
                  <a:lnTo>
                    <a:pt x="86" y="255"/>
                  </a:lnTo>
                  <a:lnTo>
                    <a:pt x="96" y="246"/>
                  </a:lnTo>
                  <a:lnTo>
                    <a:pt x="100" y="235"/>
                  </a:lnTo>
                  <a:lnTo>
                    <a:pt x="100" y="226"/>
                  </a:lnTo>
                  <a:lnTo>
                    <a:pt x="99" y="214"/>
                  </a:lnTo>
                  <a:lnTo>
                    <a:pt x="95" y="203"/>
                  </a:lnTo>
                  <a:lnTo>
                    <a:pt x="90" y="191"/>
                  </a:lnTo>
                  <a:lnTo>
                    <a:pt x="87" y="180"/>
                  </a:lnTo>
                  <a:lnTo>
                    <a:pt x="85" y="170"/>
                  </a:lnTo>
                  <a:lnTo>
                    <a:pt x="76" y="151"/>
                  </a:lnTo>
                  <a:lnTo>
                    <a:pt x="67" y="133"/>
                  </a:lnTo>
                  <a:lnTo>
                    <a:pt x="55" y="115"/>
                  </a:lnTo>
                  <a:lnTo>
                    <a:pt x="44" y="97"/>
                  </a:lnTo>
                  <a:lnTo>
                    <a:pt x="32" y="80"/>
                  </a:lnTo>
                  <a:lnTo>
                    <a:pt x="20" y="63"/>
                  </a:lnTo>
                  <a:lnTo>
                    <a:pt x="9" y="44"/>
                  </a:lnTo>
                  <a:lnTo>
                    <a:pt x="0" y="26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2" name="Freeform 84"/>
            <p:cNvSpPr>
              <a:spLocks/>
            </p:cNvSpPr>
            <p:nvPr/>
          </p:nvSpPr>
          <p:spPr bwMode="auto">
            <a:xfrm>
              <a:off x="3449" y="2511"/>
              <a:ext cx="68" cy="240"/>
            </a:xfrm>
            <a:custGeom>
              <a:avLst/>
              <a:gdLst>
                <a:gd name="T0" fmla="*/ 49 w 68"/>
                <a:gd name="T1" fmla="*/ 8 h 240"/>
                <a:gd name="T2" fmla="*/ 55 w 68"/>
                <a:gd name="T3" fmla="*/ 28 h 240"/>
                <a:gd name="T4" fmla="*/ 58 w 68"/>
                <a:gd name="T5" fmla="*/ 50 h 240"/>
                <a:gd name="T6" fmla="*/ 60 w 68"/>
                <a:gd name="T7" fmla="*/ 73 h 240"/>
                <a:gd name="T8" fmla="*/ 60 w 68"/>
                <a:gd name="T9" fmla="*/ 94 h 240"/>
                <a:gd name="T10" fmla="*/ 60 w 68"/>
                <a:gd name="T11" fmla="*/ 118 h 240"/>
                <a:gd name="T12" fmla="*/ 60 w 68"/>
                <a:gd name="T13" fmla="*/ 141 h 240"/>
                <a:gd name="T14" fmla="*/ 59 w 68"/>
                <a:gd name="T15" fmla="*/ 163 h 240"/>
                <a:gd name="T16" fmla="*/ 57 w 68"/>
                <a:gd name="T17" fmla="*/ 186 h 240"/>
                <a:gd name="T18" fmla="*/ 58 w 68"/>
                <a:gd name="T19" fmla="*/ 195 h 240"/>
                <a:gd name="T20" fmla="*/ 60 w 68"/>
                <a:gd name="T21" fmla="*/ 202 h 240"/>
                <a:gd name="T22" fmla="*/ 64 w 68"/>
                <a:gd name="T23" fmla="*/ 210 h 240"/>
                <a:gd name="T24" fmla="*/ 68 w 68"/>
                <a:gd name="T25" fmla="*/ 217 h 240"/>
                <a:gd name="T26" fmla="*/ 62 w 68"/>
                <a:gd name="T27" fmla="*/ 222 h 240"/>
                <a:gd name="T28" fmla="*/ 54 w 68"/>
                <a:gd name="T29" fmla="*/ 227 h 240"/>
                <a:gd name="T30" fmla="*/ 46 w 68"/>
                <a:gd name="T31" fmla="*/ 231 h 240"/>
                <a:gd name="T32" fmla="*/ 38 w 68"/>
                <a:gd name="T33" fmla="*/ 236 h 240"/>
                <a:gd name="T34" fmla="*/ 29 w 68"/>
                <a:gd name="T35" fmla="*/ 239 h 240"/>
                <a:gd name="T36" fmla="*/ 21 w 68"/>
                <a:gd name="T37" fmla="*/ 240 h 240"/>
                <a:gd name="T38" fmla="*/ 12 w 68"/>
                <a:gd name="T39" fmla="*/ 240 h 240"/>
                <a:gd name="T40" fmla="*/ 3 w 68"/>
                <a:gd name="T41" fmla="*/ 237 h 240"/>
                <a:gd name="T42" fmla="*/ 0 w 68"/>
                <a:gd name="T43" fmla="*/ 232 h 240"/>
                <a:gd name="T44" fmla="*/ 5 w 68"/>
                <a:gd name="T45" fmla="*/ 229 h 240"/>
                <a:gd name="T46" fmla="*/ 11 w 68"/>
                <a:gd name="T47" fmla="*/ 225 h 240"/>
                <a:gd name="T48" fmla="*/ 17 w 68"/>
                <a:gd name="T49" fmla="*/ 220 h 240"/>
                <a:gd name="T50" fmla="*/ 23 w 68"/>
                <a:gd name="T51" fmla="*/ 216 h 240"/>
                <a:gd name="T52" fmla="*/ 28 w 68"/>
                <a:gd name="T53" fmla="*/ 211 h 240"/>
                <a:gd name="T54" fmla="*/ 32 w 68"/>
                <a:gd name="T55" fmla="*/ 206 h 240"/>
                <a:gd name="T56" fmla="*/ 37 w 68"/>
                <a:gd name="T57" fmla="*/ 200 h 240"/>
                <a:gd name="T58" fmla="*/ 39 w 68"/>
                <a:gd name="T59" fmla="*/ 193 h 240"/>
                <a:gd name="T60" fmla="*/ 37 w 68"/>
                <a:gd name="T61" fmla="*/ 150 h 240"/>
                <a:gd name="T62" fmla="*/ 31 w 68"/>
                <a:gd name="T63" fmla="*/ 105 h 240"/>
                <a:gd name="T64" fmla="*/ 24 w 68"/>
                <a:gd name="T65" fmla="*/ 61 h 240"/>
                <a:gd name="T66" fmla="*/ 17 w 68"/>
                <a:gd name="T67" fmla="*/ 16 h 240"/>
                <a:gd name="T68" fmla="*/ 24 w 68"/>
                <a:gd name="T69" fmla="*/ 11 h 240"/>
                <a:gd name="T70" fmla="*/ 31 w 68"/>
                <a:gd name="T71" fmla="*/ 7 h 240"/>
                <a:gd name="T72" fmla="*/ 39 w 68"/>
                <a:gd name="T73" fmla="*/ 4 h 240"/>
                <a:gd name="T74" fmla="*/ 46 w 68"/>
                <a:gd name="T75" fmla="*/ 0 h 240"/>
                <a:gd name="T76" fmla="*/ 49 w 68"/>
                <a:gd name="T77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240">
                  <a:moveTo>
                    <a:pt x="49" y="8"/>
                  </a:moveTo>
                  <a:lnTo>
                    <a:pt x="55" y="28"/>
                  </a:lnTo>
                  <a:lnTo>
                    <a:pt x="58" y="50"/>
                  </a:lnTo>
                  <a:lnTo>
                    <a:pt x="60" y="73"/>
                  </a:lnTo>
                  <a:lnTo>
                    <a:pt x="60" y="94"/>
                  </a:lnTo>
                  <a:lnTo>
                    <a:pt x="60" y="118"/>
                  </a:lnTo>
                  <a:lnTo>
                    <a:pt x="60" y="141"/>
                  </a:lnTo>
                  <a:lnTo>
                    <a:pt x="59" y="163"/>
                  </a:lnTo>
                  <a:lnTo>
                    <a:pt x="57" y="186"/>
                  </a:lnTo>
                  <a:lnTo>
                    <a:pt x="58" y="195"/>
                  </a:lnTo>
                  <a:lnTo>
                    <a:pt x="60" y="202"/>
                  </a:lnTo>
                  <a:lnTo>
                    <a:pt x="64" y="210"/>
                  </a:lnTo>
                  <a:lnTo>
                    <a:pt x="68" y="217"/>
                  </a:lnTo>
                  <a:lnTo>
                    <a:pt x="62" y="222"/>
                  </a:lnTo>
                  <a:lnTo>
                    <a:pt x="54" y="227"/>
                  </a:lnTo>
                  <a:lnTo>
                    <a:pt x="46" y="231"/>
                  </a:lnTo>
                  <a:lnTo>
                    <a:pt x="38" y="236"/>
                  </a:lnTo>
                  <a:lnTo>
                    <a:pt x="29" y="239"/>
                  </a:lnTo>
                  <a:lnTo>
                    <a:pt x="21" y="240"/>
                  </a:lnTo>
                  <a:lnTo>
                    <a:pt x="12" y="240"/>
                  </a:lnTo>
                  <a:lnTo>
                    <a:pt x="3" y="237"/>
                  </a:lnTo>
                  <a:lnTo>
                    <a:pt x="0" y="232"/>
                  </a:lnTo>
                  <a:lnTo>
                    <a:pt x="5" y="229"/>
                  </a:lnTo>
                  <a:lnTo>
                    <a:pt x="11" y="225"/>
                  </a:lnTo>
                  <a:lnTo>
                    <a:pt x="17" y="220"/>
                  </a:lnTo>
                  <a:lnTo>
                    <a:pt x="23" y="216"/>
                  </a:lnTo>
                  <a:lnTo>
                    <a:pt x="28" y="211"/>
                  </a:lnTo>
                  <a:lnTo>
                    <a:pt x="32" y="206"/>
                  </a:lnTo>
                  <a:lnTo>
                    <a:pt x="37" y="200"/>
                  </a:lnTo>
                  <a:lnTo>
                    <a:pt x="39" y="193"/>
                  </a:lnTo>
                  <a:lnTo>
                    <a:pt x="37" y="150"/>
                  </a:lnTo>
                  <a:lnTo>
                    <a:pt x="31" y="105"/>
                  </a:lnTo>
                  <a:lnTo>
                    <a:pt x="24" y="61"/>
                  </a:lnTo>
                  <a:lnTo>
                    <a:pt x="17" y="16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39" y="4"/>
                  </a:lnTo>
                  <a:lnTo>
                    <a:pt x="46" y="0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3" name="Freeform 85"/>
            <p:cNvSpPr>
              <a:spLocks/>
            </p:cNvSpPr>
            <p:nvPr/>
          </p:nvSpPr>
          <p:spPr bwMode="auto">
            <a:xfrm>
              <a:off x="3544" y="1824"/>
              <a:ext cx="11" cy="20"/>
            </a:xfrm>
            <a:custGeom>
              <a:avLst/>
              <a:gdLst>
                <a:gd name="T0" fmla="*/ 8 w 11"/>
                <a:gd name="T1" fmla="*/ 0 h 20"/>
                <a:gd name="T2" fmla="*/ 0 w 11"/>
                <a:gd name="T3" fmla="*/ 15 h 20"/>
                <a:gd name="T4" fmla="*/ 5 w 11"/>
                <a:gd name="T5" fmla="*/ 20 h 20"/>
                <a:gd name="T6" fmla="*/ 6 w 11"/>
                <a:gd name="T7" fmla="*/ 16 h 20"/>
                <a:gd name="T8" fmla="*/ 10 w 11"/>
                <a:gd name="T9" fmla="*/ 8 h 20"/>
                <a:gd name="T10" fmla="*/ 11 w 11"/>
                <a:gd name="T11" fmla="*/ 2 h 20"/>
                <a:gd name="T12" fmla="*/ 8 w 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8" y="0"/>
                  </a:moveTo>
                  <a:lnTo>
                    <a:pt x="0" y="15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0" y="8"/>
                  </a:lnTo>
                  <a:lnTo>
                    <a:pt x="11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4" name="Freeform 86"/>
            <p:cNvSpPr>
              <a:spLocks/>
            </p:cNvSpPr>
            <p:nvPr/>
          </p:nvSpPr>
          <p:spPr bwMode="auto">
            <a:xfrm>
              <a:off x="3787" y="2249"/>
              <a:ext cx="248" cy="203"/>
            </a:xfrm>
            <a:custGeom>
              <a:avLst/>
              <a:gdLst>
                <a:gd name="T0" fmla="*/ 0 w 248"/>
                <a:gd name="T1" fmla="*/ 15 h 203"/>
                <a:gd name="T2" fmla="*/ 2 w 248"/>
                <a:gd name="T3" fmla="*/ 17 h 203"/>
                <a:gd name="T4" fmla="*/ 6 w 248"/>
                <a:gd name="T5" fmla="*/ 22 h 203"/>
                <a:gd name="T6" fmla="*/ 15 w 248"/>
                <a:gd name="T7" fmla="*/ 28 h 203"/>
                <a:gd name="T8" fmla="*/ 24 w 248"/>
                <a:gd name="T9" fmla="*/ 38 h 203"/>
                <a:gd name="T10" fmla="*/ 37 w 248"/>
                <a:gd name="T11" fmla="*/ 49 h 203"/>
                <a:gd name="T12" fmla="*/ 50 w 248"/>
                <a:gd name="T13" fmla="*/ 61 h 203"/>
                <a:gd name="T14" fmla="*/ 65 w 248"/>
                <a:gd name="T15" fmla="*/ 74 h 203"/>
                <a:gd name="T16" fmla="*/ 82 w 248"/>
                <a:gd name="T17" fmla="*/ 88 h 203"/>
                <a:gd name="T18" fmla="*/ 98 w 248"/>
                <a:gd name="T19" fmla="*/ 102 h 203"/>
                <a:gd name="T20" fmla="*/ 113 w 248"/>
                <a:gd name="T21" fmla="*/ 116 h 203"/>
                <a:gd name="T22" fmla="*/ 129 w 248"/>
                <a:gd name="T23" fmla="*/ 129 h 203"/>
                <a:gd name="T24" fmla="*/ 143 w 248"/>
                <a:gd name="T25" fmla="*/ 141 h 203"/>
                <a:gd name="T26" fmla="*/ 156 w 248"/>
                <a:gd name="T27" fmla="*/ 151 h 203"/>
                <a:gd name="T28" fmla="*/ 167 w 248"/>
                <a:gd name="T29" fmla="*/ 160 h 203"/>
                <a:gd name="T30" fmla="*/ 175 w 248"/>
                <a:gd name="T31" fmla="*/ 168 h 203"/>
                <a:gd name="T32" fmla="*/ 182 w 248"/>
                <a:gd name="T33" fmla="*/ 172 h 203"/>
                <a:gd name="T34" fmla="*/ 193 w 248"/>
                <a:gd name="T35" fmla="*/ 178 h 203"/>
                <a:gd name="T36" fmla="*/ 206 w 248"/>
                <a:gd name="T37" fmla="*/ 186 h 203"/>
                <a:gd name="T38" fmla="*/ 220 w 248"/>
                <a:gd name="T39" fmla="*/ 193 h 203"/>
                <a:gd name="T40" fmla="*/ 233 w 248"/>
                <a:gd name="T41" fmla="*/ 200 h 203"/>
                <a:gd name="T42" fmla="*/ 242 w 248"/>
                <a:gd name="T43" fmla="*/ 203 h 203"/>
                <a:gd name="T44" fmla="*/ 248 w 248"/>
                <a:gd name="T45" fmla="*/ 203 h 203"/>
                <a:gd name="T46" fmla="*/ 247 w 248"/>
                <a:gd name="T47" fmla="*/ 199 h 203"/>
                <a:gd name="T48" fmla="*/ 237 w 248"/>
                <a:gd name="T49" fmla="*/ 189 h 203"/>
                <a:gd name="T50" fmla="*/ 228 w 248"/>
                <a:gd name="T51" fmla="*/ 183 h 203"/>
                <a:gd name="T52" fmla="*/ 219 w 248"/>
                <a:gd name="T53" fmla="*/ 174 h 203"/>
                <a:gd name="T54" fmla="*/ 207 w 248"/>
                <a:gd name="T55" fmla="*/ 164 h 203"/>
                <a:gd name="T56" fmla="*/ 193 w 248"/>
                <a:gd name="T57" fmla="*/ 155 h 203"/>
                <a:gd name="T58" fmla="*/ 179 w 248"/>
                <a:gd name="T59" fmla="*/ 143 h 203"/>
                <a:gd name="T60" fmla="*/ 164 w 248"/>
                <a:gd name="T61" fmla="*/ 132 h 203"/>
                <a:gd name="T62" fmla="*/ 147 w 248"/>
                <a:gd name="T63" fmla="*/ 120 h 203"/>
                <a:gd name="T64" fmla="*/ 131 w 248"/>
                <a:gd name="T65" fmla="*/ 108 h 203"/>
                <a:gd name="T66" fmla="*/ 116 w 248"/>
                <a:gd name="T67" fmla="*/ 97 h 203"/>
                <a:gd name="T68" fmla="*/ 101 w 248"/>
                <a:gd name="T69" fmla="*/ 87 h 203"/>
                <a:gd name="T70" fmla="*/ 87 w 248"/>
                <a:gd name="T71" fmla="*/ 76 h 203"/>
                <a:gd name="T72" fmla="*/ 74 w 248"/>
                <a:gd name="T73" fmla="*/ 66 h 203"/>
                <a:gd name="T74" fmla="*/ 62 w 248"/>
                <a:gd name="T75" fmla="*/ 58 h 203"/>
                <a:gd name="T76" fmla="*/ 52 w 248"/>
                <a:gd name="T77" fmla="*/ 50 h 203"/>
                <a:gd name="T78" fmla="*/ 45 w 248"/>
                <a:gd name="T79" fmla="*/ 45 h 203"/>
                <a:gd name="T80" fmla="*/ 41 w 248"/>
                <a:gd name="T81" fmla="*/ 40 h 203"/>
                <a:gd name="T82" fmla="*/ 33 w 248"/>
                <a:gd name="T83" fmla="*/ 34 h 203"/>
                <a:gd name="T84" fmla="*/ 27 w 248"/>
                <a:gd name="T85" fmla="*/ 26 h 203"/>
                <a:gd name="T86" fmla="*/ 20 w 248"/>
                <a:gd name="T87" fmla="*/ 20 h 203"/>
                <a:gd name="T88" fmla="*/ 14 w 248"/>
                <a:gd name="T89" fmla="*/ 13 h 203"/>
                <a:gd name="T90" fmla="*/ 8 w 248"/>
                <a:gd name="T91" fmla="*/ 8 h 203"/>
                <a:gd name="T92" fmla="*/ 4 w 248"/>
                <a:gd name="T93" fmla="*/ 4 h 203"/>
                <a:gd name="T94" fmla="*/ 1 w 248"/>
                <a:gd name="T95" fmla="*/ 1 h 203"/>
                <a:gd name="T96" fmla="*/ 0 w 248"/>
                <a:gd name="T97" fmla="*/ 0 h 203"/>
                <a:gd name="T98" fmla="*/ 0 w 248"/>
                <a:gd name="T99" fmla="*/ 1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8" h="203">
                  <a:moveTo>
                    <a:pt x="0" y="15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5" y="28"/>
                  </a:lnTo>
                  <a:lnTo>
                    <a:pt x="24" y="38"/>
                  </a:lnTo>
                  <a:lnTo>
                    <a:pt x="37" y="49"/>
                  </a:lnTo>
                  <a:lnTo>
                    <a:pt x="50" y="61"/>
                  </a:lnTo>
                  <a:lnTo>
                    <a:pt x="65" y="74"/>
                  </a:lnTo>
                  <a:lnTo>
                    <a:pt x="82" y="88"/>
                  </a:lnTo>
                  <a:lnTo>
                    <a:pt x="98" y="102"/>
                  </a:lnTo>
                  <a:lnTo>
                    <a:pt x="113" y="116"/>
                  </a:lnTo>
                  <a:lnTo>
                    <a:pt x="129" y="129"/>
                  </a:lnTo>
                  <a:lnTo>
                    <a:pt x="143" y="141"/>
                  </a:lnTo>
                  <a:lnTo>
                    <a:pt x="156" y="151"/>
                  </a:lnTo>
                  <a:lnTo>
                    <a:pt x="167" y="160"/>
                  </a:lnTo>
                  <a:lnTo>
                    <a:pt x="175" y="168"/>
                  </a:lnTo>
                  <a:lnTo>
                    <a:pt x="182" y="172"/>
                  </a:lnTo>
                  <a:lnTo>
                    <a:pt x="193" y="178"/>
                  </a:lnTo>
                  <a:lnTo>
                    <a:pt x="206" y="186"/>
                  </a:lnTo>
                  <a:lnTo>
                    <a:pt x="220" y="193"/>
                  </a:lnTo>
                  <a:lnTo>
                    <a:pt x="233" y="200"/>
                  </a:lnTo>
                  <a:lnTo>
                    <a:pt x="242" y="203"/>
                  </a:lnTo>
                  <a:lnTo>
                    <a:pt x="248" y="203"/>
                  </a:lnTo>
                  <a:lnTo>
                    <a:pt x="247" y="199"/>
                  </a:lnTo>
                  <a:lnTo>
                    <a:pt x="237" y="189"/>
                  </a:lnTo>
                  <a:lnTo>
                    <a:pt x="228" y="183"/>
                  </a:lnTo>
                  <a:lnTo>
                    <a:pt x="219" y="174"/>
                  </a:lnTo>
                  <a:lnTo>
                    <a:pt x="207" y="164"/>
                  </a:lnTo>
                  <a:lnTo>
                    <a:pt x="193" y="155"/>
                  </a:lnTo>
                  <a:lnTo>
                    <a:pt x="179" y="143"/>
                  </a:lnTo>
                  <a:lnTo>
                    <a:pt x="164" y="132"/>
                  </a:lnTo>
                  <a:lnTo>
                    <a:pt x="147" y="120"/>
                  </a:lnTo>
                  <a:lnTo>
                    <a:pt x="131" y="108"/>
                  </a:lnTo>
                  <a:lnTo>
                    <a:pt x="116" y="97"/>
                  </a:lnTo>
                  <a:lnTo>
                    <a:pt x="101" y="87"/>
                  </a:lnTo>
                  <a:lnTo>
                    <a:pt x="87" y="76"/>
                  </a:lnTo>
                  <a:lnTo>
                    <a:pt x="74" y="66"/>
                  </a:lnTo>
                  <a:lnTo>
                    <a:pt x="62" y="58"/>
                  </a:lnTo>
                  <a:lnTo>
                    <a:pt x="52" y="50"/>
                  </a:lnTo>
                  <a:lnTo>
                    <a:pt x="45" y="45"/>
                  </a:lnTo>
                  <a:lnTo>
                    <a:pt x="41" y="40"/>
                  </a:lnTo>
                  <a:lnTo>
                    <a:pt x="33" y="34"/>
                  </a:lnTo>
                  <a:lnTo>
                    <a:pt x="27" y="26"/>
                  </a:lnTo>
                  <a:lnTo>
                    <a:pt x="20" y="20"/>
                  </a:lnTo>
                  <a:lnTo>
                    <a:pt x="14" y="13"/>
                  </a:lnTo>
                  <a:lnTo>
                    <a:pt x="8" y="8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5" name="Freeform 87"/>
            <p:cNvSpPr>
              <a:spLocks/>
            </p:cNvSpPr>
            <p:nvPr/>
          </p:nvSpPr>
          <p:spPr bwMode="auto">
            <a:xfrm>
              <a:off x="3539" y="2087"/>
              <a:ext cx="199" cy="129"/>
            </a:xfrm>
            <a:custGeom>
              <a:avLst/>
              <a:gdLst>
                <a:gd name="T0" fmla="*/ 199 w 199"/>
                <a:gd name="T1" fmla="*/ 119 h 129"/>
                <a:gd name="T2" fmla="*/ 192 w 199"/>
                <a:gd name="T3" fmla="*/ 129 h 129"/>
                <a:gd name="T4" fmla="*/ 189 w 199"/>
                <a:gd name="T5" fmla="*/ 127 h 129"/>
                <a:gd name="T6" fmla="*/ 183 w 199"/>
                <a:gd name="T7" fmla="*/ 121 h 129"/>
                <a:gd name="T8" fmla="*/ 173 w 199"/>
                <a:gd name="T9" fmla="*/ 113 h 129"/>
                <a:gd name="T10" fmla="*/ 160 w 199"/>
                <a:gd name="T11" fmla="*/ 102 h 129"/>
                <a:gd name="T12" fmla="*/ 146 w 199"/>
                <a:gd name="T13" fmla="*/ 91 h 129"/>
                <a:gd name="T14" fmla="*/ 130 w 199"/>
                <a:gd name="T15" fmla="*/ 80 h 129"/>
                <a:gd name="T16" fmla="*/ 114 w 199"/>
                <a:gd name="T17" fmla="*/ 71 h 129"/>
                <a:gd name="T18" fmla="*/ 98 w 199"/>
                <a:gd name="T19" fmla="*/ 62 h 129"/>
                <a:gd name="T20" fmla="*/ 82 w 199"/>
                <a:gd name="T21" fmla="*/ 55 h 129"/>
                <a:gd name="T22" fmla="*/ 64 w 199"/>
                <a:gd name="T23" fmla="*/ 48 h 129"/>
                <a:gd name="T24" fmla="*/ 48 w 199"/>
                <a:gd name="T25" fmla="*/ 41 h 129"/>
                <a:gd name="T26" fmla="*/ 33 w 199"/>
                <a:gd name="T27" fmla="*/ 34 h 129"/>
                <a:gd name="T28" fmla="*/ 20 w 199"/>
                <a:gd name="T29" fmla="*/ 29 h 129"/>
                <a:gd name="T30" fmla="*/ 9 w 199"/>
                <a:gd name="T31" fmla="*/ 24 h 129"/>
                <a:gd name="T32" fmla="*/ 2 w 199"/>
                <a:gd name="T33" fmla="*/ 21 h 129"/>
                <a:gd name="T34" fmla="*/ 0 w 199"/>
                <a:gd name="T35" fmla="*/ 20 h 129"/>
                <a:gd name="T36" fmla="*/ 6 w 199"/>
                <a:gd name="T37" fmla="*/ 0 h 129"/>
                <a:gd name="T38" fmla="*/ 9 w 199"/>
                <a:gd name="T39" fmla="*/ 1 h 129"/>
                <a:gd name="T40" fmla="*/ 19 w 199"/>
                <a:gd name="T41" fmla="*/ 5 h 129"/>
                <a:gd name="T42" fmla="*/ 33 w 199"/>
                <a:gd name="T43" fmla="*/ 11 h 129"/>
                <a:gd name="T44" fmla="*/ 49 w 199"/>
                <a:gd name="T45" fmla="*/ 19 h 129"/>
                <a:gd name="T46" fmla="*/ 66 w 199"/>
                <a:gd name="T47" fmla="*/ 28 h 129"/>
                <a:gd name="T48" fmla="*/ 85 w 199"/>
                <a:gd name="T49" fmla="*/ 36 h 129"/>
                <a:gd name="T50" fmla="*/ 100 w 199"/>
                <a:gd name="T51" fmla="*/ 44 h 129"/>
                <a:gd name="T52" fmla="*/ 112 w 199"/>
                <a:gd name="T53" fmla="*/ 50 h 129"/>
                <a:gd name="T54" fmla="*/ 123 w 199"/>
                <a:gd name="T55" fmla="*/ 58 h 129"/>
                <a:gd name="T56" fmla="*/ 134 w 199"/>
                <a:gd name="T57" fmla="*/ 65 h 129"/>
                <a:gd name="T58" fmla="*/ 148 w 199"/>
                <a:gd name="T59" fmla="*/ 75 h 129"/>
                <a:gd name="T60" fmla="*/ 161 w 199"/>
                <a:gd name="T61" fmla="*/ 86 h 129"/>
                <a:gd name="T62" fmla="*/ 173 w 199"/>
                <a:gd name="T63" fmla="*/ 96 h 129"/>
                <a:gd name="T64" fmla="*/ 185 w 199"/>
                <a:gd name="T65" fmla="*/ 105 h 129"/>
                <a:gd name="T66" fmla="*/ 194 w 199"/>
                <a:gd name="T67" fmla="*/ 113 h 129"/>
                <a:gd name="T68" fmla="*/ 199 w 199"/>
                <a:gd name="T69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" h="129">
                  <a:moveTo>
                    <a:pt x="199" y="119"/>
                  </a:moveTo>
                  <a:lnTo>
                    <a:pt x="192" y="129"/>
                  </a:lnTo>
                  <a:lnTo>
                    <a:pt x="189" y="127"/>
                  </a:lnTo>
                  <a:lnTo>
                    <a:pt x="183" y="121"/>
                  </a:lnTo>
                  <a:lnTo>
                    <a:pt x="173" y="113"/>
                  </a:lnTo>
                  <a:lnTo>
                    <a:pt x="160" y="102"/>
                  </a:lnTo>
                  <a:lnTo>
                    <a:pt x="146" y="91"/>
                  </a:lnTo>
                  <a:lnTo>
                    <a:pt x="130" y="80"/>
                  </a:lnTo>
                  <a:lnTo>
                    <a:pt x="114" y="71"/>
                  </a:lnTo>
                  <a:lnTo>
                    <a:pt x="98" y="62"/>
                  </a:lnTo>
                  <a:lnTo>
                    <a:pt x="82" y="55"/>
                  </a:lnTo>
                  <a:lnTo>
                    <a:pt x="64" y="48"/>
                  </a:lnTo>
                  <a:lnTo>
                    <a:pt x="48" y="41"/>
                  </a:lnTo>
                  <a:lnTo>
                    <a:pt x="33" y="34"/>
                  </a:lnTo>
                  <a:lnTo>
                    <a:pt x="20" y="29"/>
                  </a:lnTo>
                  <a:lnTo>
                    <a:pt x="9" y="24"/>
                  </a:lnTo>
                  <a:lnTo>
                    <a:pt x="2" y="21"/>
                  </a:lnTo>
                  <a:lnTo>
                    <a:pt x="0" y="2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9" y="5"/>
                  </a:lnTo>
                  <a:lnTo>
                    <a:pt x="33" y="11"/>
                  </a:lnTo>
                  <a:lnTo>
                    <a:pt x="49" y="19"/>
                  </a:lnTo>
                  <a:lnTo>
                    <a:pt x="66" y="28"/>
                  </a:lnTo>
                  <a:lnTo>
                    <a:pt x="85" y="36"/>
                  </a:lnTo>
                  <a:lnTo>
                    <a:pt x="100" y="44"/>
                  </a:lnTo>
                  <a:lnTo>
                    <a:pt x="112" y="50"/>
                  </a:lnTo>
                  <a:lnTo>
                    <a:pt x="123" y="58"/>
                  </a:lnTo>
                  <a:lnTo>
                    <a:pt x="134" y="65"/>
                  </a:lnTo>
                  <a:lnTo>
                    <a:pt x="148" y="75"/>
                  </a:lnTo>
                  <a:lnTo>
                    <a:pt x="161" y="86"/>
                  </a:lnTo>
                  <a:lnTo>
                    <a:pt x="173" y="96"/>
                  </a:lnTo>
                  <a:lnTo>
                    <a:pt x="185" y="105"/>
                  </a:lnTo>
                  <a:lnTo>
                    <a:pt x="194" y="113"/>
                  </a:lnTo>
                  <a:lnTo>
                    <a:pt x="19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6" name="Freeform 88"/>
            <p:cNvSpPr>
              <a:spLocks/>
            </p:cNvSpPr>
            <p:nvPr/>
          </p:nvSpPr>
          <p:spPr bwMode="auto">
            <a:xfrm>
              <a:off x="3492" y="2040"/>
              <a:ext cx="31" cy="51"/>
            </a:xfrm>
            <a:custGeom>
              <a:avLst/>
              <a:gdLst>
                <a:gd name="T0" fmla="*/ 15 w 31"/>
                <a:gd name="T1" fmla="*/ 1 h 51"/>
                <a:gd name="T2" fmla="*/ 17 w 31"/>
                <a:gd name="T3" fmla="*/ 3 h 51"/>
                <a:gd name="T4" fmla="*/ 23 w 31"/>
                <a:gd name="T5" fmla="*/ 9 h 51"/>
                <a:gd name="T6" fmla="*/ 27 w 31"/>
                <a:gd name="T7" fmla="*/ 15 h 51"/>
                <a:gd name="T8" fmla="*/ 30 w 31"/>
                <a:gd name="T9" fmla="*/ 22 h 51"/>
                <a:gd name="T10" fmla="*/ 31 w 31"/>
                <a:gd name="T11" fmla="*/ 29 h 51"/>
                <a:gd name="T12" fmla="*/ 30 w 31"/>
                <a:gd name="T13" fmla="*/ 39 h 51"/>
                <a:gd name="T14" fmla="*/ 29 w 31"/>
                <a:gd name="T15" fmla="*/ 48 h 51"/>
                <a:gd name="T16" fmla="*/ 29 w 31"/>
                <a:gd name="T17" fmla="*/ 51 h 51"/>
                <a:gd name="T18" fmla="*/ 0 w 31"/>
                <a:gd name="T19" fmla="*/ 42 h 51"/>
                <a:gd name="T20" fmla="*/ 1 w 31"/>
                <a:gd name="T21" fmla="*/ 34 h 51"/>
                <a:gd name="T22" fmla="*/ 5 w 31"/>
                <a:gd name="T23" fmla="*/ 15 h 51"/>
                <a:gd name="T24" fmla="*/ 9 w 31"/>
                <a:gd name="T25" fmla="*/ 0 h 51"/>
                <a:gd name="T26" fmla="*/ 15 w 31"/>
                <a:gd name="T2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1">
                  <a:moveTo>
                    <a:pt x="15" y="1"/>
                  </a:moveTo>
                  <a:lnTo>
                    <a:pt x="17" y="3"/>
                  </a:lnTo>
                  <a:lnTo>
                    <a:pt x="23" y="9"/>
                  </a:lnTo>
                  <a:lnTo>
                    <a:pt x="27" y="15"/>
                  </a:lnTo>
                  <a:lnTo>
                    <a:pt x="30" y="22"/>
                  </a:lnTo>
                  <a:lnTo>
                    <a:pt x="31" y="29"/>
                  </a:lnTo>
                  <a:lnTo>
                    <a:pt x="30" y="39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5" y="15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7" name="Freeform 89"/>
            <p:cNvSpPr>
              <a:spLocks/>
            </p:cNvSpPr>
            <p:nvPr/>
          </p:nvSpPr>
          <p:spPr bwMode="auto">
            <a:xfrm>
              <a:off x="3260" y="1859"/>
              <a:ext cx="221" cy="211"/>
            </a:xfrm>
            <a:custGeom>
              <a:avLst/>
              <a:gdLst>
                <a:gd name="T0" fmla="*/ 191 w 221"/>
                <a:gd name="T1" fmla="*/ 54 h 211"/>
                <a:gd name="T2" fmla="*/ 197 w 221"/>
                <a:gd name="T3" fmla="*/ 63 h 211"/>
                <a:gd name="T4" fmla="*/ 206 w 221"/>
                <a:gd name="T5" fmla="*/ 86 h 211"/>
                <a:gd name="T6" fmla="*/ 217 w 221"/>
                <a:gd name="T7" fmla="*/ 119 h 211"/>
                <a:gd name="T8" fmla="*/ 221 w 221"/>
                <a:gd name="T9" fmla="*/ 154 h 211"/>
                <a:gd name="T10" fmla="*/ 219 w 221"/>
                <a:gd name="T11" fmla="*/ 183 h 211"/>
                <a:gd name="T12" fmla="*/ 216 w 221"/>
                <a:gd name="T13" fmla="*/ 201 h 211"/>
                <a:gd name="T14" fmla="*/ 214 w 221"/>
                <a:gd name="T15" fmla="*/ 209 h 211"/>
                <a:gd name="T16" fmla="*/ 213 w 221"/>
                <a:gd name="T17" fmla="*/ 211 h 211"/>
                <a:gd name="T18" fmla="*/ 14 w 221"/>
                <a:gd name="T19" fmla="*/ 156 h 211"/>
                <a:gd name="T20" fmla="*/ 17 w 221"/>
                <a:gd name="T21" fmla="*/ 141 h 211"/>
                <a:gd name="T22" fmla="*/ 21 w 221"/>
                <a:gd name="T23" fmla="*/ 105 h 211"/>
                <a:gd name="T24" fmla="*/ 22 w 221"/>
                <a:gd name="T25" fmla="*/ 64 h 211"/>
                <a:gd name="T26" fmla="*/ 17 w 221"/>
                <a:gd name="T27" fmla="*/ 33 h 211"/>
                <a:gd name="T28" fmla="*/ 9 w 221"/>
                <a:gd name="T29" fmla="*/ 17 h 211"/>
                <a:gd name="T30" fmla="*/ 4 w 221"/>
                <a:gd name="T31" fmla="*/ 8 h 211"/>
                <a:gd name="T32" fmla="*/ 1 w 221"/>
                <a:gd name="T33" fmla="*/ 2 h 211"/>
                <a:gd name="T34" fmla="*/ 0 w 221"/>
                <a:gd name="T35" fmla="*/ 0 h 211"/>
                <a:gd name="T36" fmla="*/ 3 w 221"/>
                <a:gd name="T37" fmla="*/ 0 h 211"/>
                <a:gd name="T38" fmla="*/ 8 w 221"/>
                <a:gd name="T39" fmla="*/ 1 h 211"/>
                <a:gd name="T40" fmla="*/ 17 w 221"/>
                <a:gd name="T41" fmla="*/ 2 h 211"/>
                <a:gd name="T42" fmla="*/ 28 w 221"/>
                <a:gd name="T43" fmla="*/ 4 h 211"/>
                <a:gd name="T44" fmla="*/ 41 w 221"/>
                <a:gd name="T45" fmla="*/ 6 h 211"/>
                <a:gd name="T46" fmla="*/ 58 w 221"/>
                <a:gd name="T47" fmla="*/ 9 h 211"/>
                <a:gd name="T48" fmla="*/ 74 w 221"/>
                <a:gd name="T49" fmla="*/ 12 h 211"/>
                <a:gd name="T50" fmla="*/ 91 w 221"/>
                <a:gd name="T51" fmla="*/ 15 h 211"/>
                <a:gd name="T52" fmla="*/ 108 w 221"/>
                <a:gd name="T53" fmla="*/ 19 h 211"/>
                <a:gd name="T54" fmla="*/ 124 w 221"/>
                <a:gd name="T55" fmla="*/ 23 h 211"/>
                <a:gd name="T56" fmla="*/ 141 w 221"/>
                <a:gd name="T57" fmla="*/ 28 h 211"/>
                <a:gd name="T58" fmla="*/ 156 w 221"/>
                <a:gd name="T59" fmla="*/ 32 h 211"/>
                <a:gd name="T60" fmla="*/ 169 w 221"/>
                <a:gd name="T61" fmla="*/ 38 h 211"/>
                <a:gd name="T62" fmla="*/ 179 w 221"/>
                <a:gd name="T63" fmla="*/ 43 h 211"/>
                <a:gd name="T64" fmla="*/ 187 w 221"/>
                <a:gd name="T65" fmla="*/ 49 h 211"/>
                <a:gd name="T66" fmla="*/ 191 w 221"/>
                <a:gd name="T67" fmla="*/ 5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1" h="211">
                  <a:moveTo>
                    <a:pt x="191" y="54"/>
                  </a:moveTo>
                  <a:lnTo>
                    <a:pt x="197" y="63"/>
                  </a:lnTo>
                  <a:lnTo>
                    <a:pt x="206" y="86"/>
                  </a:lnTo>
                  <a:lnTo>
                    <a:pt x="217" y="119"/>
                  </a:lnTo>
                  <a:lnTo>
                    <a:pt x="221" y="154"/>
                  </a:lnTo>
                  <a:lnTo>
                    <a:pt x="219" y="183"/>
                  </a:lnTo>
                  <a:lnTo>
                    <a:pt x="216" y="201"/>
                  </a:lnTo>
                  <a:lnTo>
                    <a:pt x="214" y="209"/>
                  </a:lnTo>
                  <a:lnTo>
                    <a:pt x="213" y="211"/>
                  </a:lnTo>
                  <a:lnTo>
                    <a:pt x="14" y="156"/>
                  </a:lnTo>
                  <a:lnTo>
                    <a:pt x="17" y="141"/>
                  </a:lnTo>
                  <a:lnTo>
                    <a:pt x="21" y="105"/>
                  </a:lnTo>
                  <a:lnTo>
                    <a:pt x="22" y="64"/>
                  </a:lnTo>
                  <a:lnTo>
                    <a:pt x="17" y="33"/>
                  </a:lnTo>
                  <a:lnTo>
                    <a:pt x="9" y="17"/>
                  </a:lnTo>
                  <a:lnTo>
                    <a:pt x="4" y="8"/>
                  </a:lnTo>
                  <a:lnTo>
                    <a:pt x="1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1"/>
                  </a:lnTo>
                  <a:lnTo>
                    <a:pt x="17" y="2"/>
                  </a:lnTo>
                  <a:lnTo>
                    <a:pt x="28" y="4"/>
                  </a:lnTo>
                  <a:lnTo>
                    <a:pt x="41" y="6"/>
                  </a:lnTo>
                  <a:lnTo>
                    <a:pt x="58" y="9"/>
                  </a:lnTo>
                  <a:lnTo>
                    <a:pt x="74" y="12"/>
                  </a:lnTo>
                  <a:lnTo>
                    <a:pt x="91" y="15"/>
                  </a:lnTo>
                  <a:lnTo>
                    <a:pt x="108" y="19"/>
                  </a:lnTo>
                  <a:lnTo>
                    <a:pt x="124" y="23"/>
                  </a:lnTo>
                  <a:lnTo>
                    <a:pt x="141" y="28"/>
                  </a:lnTo>
                  <a:lnTo>
                    <a:pt x="156" y="32"/>
                  </a:lnTo>
                  <a:lnTo>
                    <a:pt x="169" y="38"/>
                  </a:lnTo>
                  <a:lnTo>
                    <a:pt x="179" y="43"/>
                  </a:lnTo>
                  <a:lnTo>
                    <a:pt x="187" y="49"/>
                  </a:lnTo>
                  <a:lnTo>
                    <a:pt x="191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8" name="Freeform 90"/>
            <p:cNvSpPr>
              <a:spLocks/>
            </p:cNvSpPr>
            <p:nvPr/>
          </p:nvSpPr>
          <p:spPr bwMode="auto">
            <a:xfrm>
              <a:off x="1934" y="2218"/>
              <a:ext cx="214" cy="190"/>
            </a:xfrm>
            <a:custGeom>
              <a:avLst/>
              <a:gdLst>
                <a:gd name="T0" fmla="*/ 24 w 214"/>
                <a:gd name="T1" fmla="*/ 187 h 190"/>
                <a:gd name="T2" fmla="*/ 37 w 214"/>
                <a:gd name="T3" fmla="*/ 178 h 190"/>
                <a:gd name="T4" fmla="*/ 50 w 214"/>
                <a:gd name="T5" fmla="*/ 169 h 190"/>
                <a:gd name="T6" fmla="*/ 61 w 214"/>
                <a:gd name="T7" fmla="*/ 161 h 190"/>
                <a:gd name="T8" fmla="*/ 73 w 214"/>
                <a:gd name="T9" fmla="*/ 152 h 190"/>
                <a:gd name="T10" fmla="*/ 85 w 214"/>
                <a:gd name="T11" fmla="*/ 144 h 190"/>
                <a:gd name="T12" fmla="*/ 97 w 214"/>
                <a:gd name="T13" fmla="*/ 135 h 190"/>
                <a:gd name="T14" fmla="*/ 109 w 214"/>
                <a:gd name="T15" fmla="*/ 126 h 190"/>
                <a:gd name="T16" fmla="*/ 121 w 214"/>
                <a:gd name="T17" fmla="*/ 117 h 190"/>
                <a:gd name="T18" fmla="*/ 133 w 214"/>
                <a:gd name="T19" fmla="*/ 108 h 190"/>
                <a:gd name="T20" fmla="*/ 143 w 214"/>
                <a:gd name="T21" fmla="*/ 99 h 190"/>
                <a:gd name="T22" fmla="*/ 155 w 214"/>
                <a:gd name="T23" fmla="*/ 91 h 190"/>
                <a:gd name="T24" fmla="*/ 167 w 214"/>
                <a:gd name="T25" fmla="*/ 82 h 190"/>
                <a:gd name="T26" fmla="*/ 178 w 214"/>
                <a:gd name="T27" fmla="*/ 73 h 190"/>
                <a:gd name="T28" fmla="*/ 190 w 214"/>
                <a:gd name="T29" fmla="*/ 65 h 190"/>
                <a:gd name="T30" fmla="*/ 202 w 214"/>
                <a:gd name="T31" fmla="*/ 56 h 190"/>
                <a:gd name="T32" fmla="*/ 214 w 214"/>
                <a:gd name="T33" fmla="*/ 48 h 190"/>
                <a:gd name="T34" fmla="*/ 212 w 214"/>
                <a:gd name="T35" fmla="*/ 41 h 190"/>
                <a:gd name="T36" fmla="*/ 211 w 214"/>
                <a:gd name="T37" fmla="*/ 35 h 190"/>
                <a:gd name="T38" fmla="*/ 210 w 214"/>
                <a:gd name="T39" fmla="*/ 28 h 190"/>
                <a:gd name="T40" fmla="*/ 210 w 214"/>
                <a:gd name="T41" fmla="*/ 22 h 190"/>
                <a:gd name="T42" fmla="*/ 209 w 214"/>
                <a:gd name="T43" fmla="*/ 20 h 190"/>
                <a:gd name="T44" fmla="*/ 208 w 214"/>
                <a:gd name="T45" fmla="*/ 16 h 190"/>
                <a:gd name="T46" fmla="*/ 206 w 214"/>
                <a:gd name="T47" fmla="*/ 14 h 190"/>
                <a:gd name="T48" fmla="*/ 205 w 214"/>
                <a:gd name="T49" fmla="*/ 12 h 190"/>
                <a:gd name="T50" fmla="*/ 203 w 214"/>
                <a:gd name="T51" fmla="*/ 10 h 190"/>
                <a:gd name="T52" fmla="*/ 201 w 214"/>
                <a:gd name="T53" fmla="*/ 7 h 190"/>
                <a:gd name="T54" fmla="*/ 198 w 214"/>
                <a:gd name="T55" fmla="*/ 3 h 190"/>
                <a:gd name="T56" fmla="*/ 197 w 214"/>
                <a:gd name="T57" fmla="*/ 0 h 190"/>
                <a:gd name="T58" fmla="*/ 179 w 214"/>
                <a:gd name="T59" fmla="*/ 18 h 190"/>
                <a:gd name="T60" fmla="*/ 160 w 214"/>
                <a:gd name="T61" fmla="*/ 37 h 190"/>
                <a:gd name="T62" fmla="*/ 140 w 214"/>
                <a:gd name="T63" fmla="*/ 54 h 190"/>
                <a:gd name="T64" fmla="*/ 120 w 214"/>
                <a:gd name="T65" fmla="*/ 71 h 190"/>
                <a:gd name="T66" fmla="*/ 99 w 214"/>
                <a:gd name="T67" fmla="*/ 87 h 190"/>
                <a:gd name="T68" fmla="*/ 78 w 214"/>
                <a:gd name="T69" fmla="*/ 103 h 190"/>
                <a:gd name="T70" fmla="*/ 55 w 214"/>
                <a:gd name="T71" fmla="*/ 117 h 190"/>
                <a:gd name="T72" fmla="*/ 32 w 214"/>
                <a:gd name="T73" fmla="*/ 130 h 190"/>
                <a:gd name="T74" fmla="*/ 19 w 214"/>
                <a:gd name="T75" fmla="*/ 140 h 190"/>
                <a:gd name="T76" fmla="*/ 10 w 214"/>
                <a:gd name="T77" fmla="*/ 152 h 190"/>
                <a:gd name="T78" fmla="*/ 3 w 214"/>
                <a:gd name="T79" fmla="*/ 163 h 190"/>
                <a:gd name="T80" fmla="*/ 0 w 214"/>
                <a:gd name="T81" fmla="*/ 174 h 190"/>
                <a:gd name="T82" fmla="*/ 0 w 214"/>
                <a:gd name="T83" fmla="*/ 182 h 190"/>
                <a:gd name="T84" fmla="*/ 4 w 214"/>
                <a:gd name="T85" fmla="*/ 188 h 190"/>
                <a:gd name="T86" fmla="*/ 12 w 214"/>
                <a:gd name="T87" fmla="*/ 190 h 190"/>
                <a:gd name="T88" fmla="*/ 24 w 214"/>
                <a:gd name="T8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4" h="190">
                  <a:moveTo>
                    <a:pt x="24" y="187"/>
                  </a:moveTo>
                  <a:lnTo>
                    <a:pt x="37" y="178"/>
                  </a:lnTo>
                  <a:lnTo>
                    <a:pt x="50" y="169"/>
                  </a:lnTo>
                  <a:lnTo>
                    <a:pt x="61" y="161"/>
                  </a:lnTo>
                  <a:lnTo>
                    <a:pt x="73" y="152"/>
                  </a:lnTo>
                  <a:lnTo>
                    <a:pt x="85" y="144"/>
                  </a:lnTo>
                  <a:lnTo>
                    <a:pt x="97" y="135"/>
                  </a:lnTo>
                  <a:lnTo>
                    <a:pt x="109" y="126"/>
                  </a:lnTo>
                  <a:lnTo>
                    <a:pt x="121" y="117"/>
                  </a:lnTo>
                  <a:lnTo>
                    <a:pt x="133" y="108"/>
                  </a:lnTo>
                  <a:lnTo>
                    <a:pt x="143" y="99"/>
                  </a:lnTo>
                  <a:lnTo>
                    <a:pt x="155" y="91"/>
                  </a:lnTo>
                  <a:lnTo>
                    <a:pt x="167" y="82"/>
                  </a:lnTo>
                  <a:lnTo>
                    <a:pt x="178" y="73"/>
                  </a:lnTo>
                  <a:lnTo>
                    <a:pt x="190" y="65"/>
                  </a:lnTo>
                  <a:lnTo>
                    <a:pt x="202" y="56"/>
                  </a:lnTo>
                  <a:lnTo>
                    <a:pt x="214" y="48"/>
                  </a:lnTo>
                  <a:lnTo>
                    <a:pt x="212" y="41"/>
                  </a:lnTo>
                  <a:lnTo>
                    <a:pt x="211" y="35"/>
                  </a:lnTo>
                  <a:lnTo>
                    <a:pt x="210" y="28"/>
                  </a:lnTo>
                  <a:lnTo>
                    <a:pt x="210" y="22"/>
                  </a:lnTo>
                  <a:lnTo>
                    <a:pt x="209" y="20"/>
                  </a:lnTo>
                  <a:lnTo>
                    <a:pt x="208" y="16"/>
                  </a:lnTo>
                  <a:lnTo>
                    <a:pt x="206" y="14"/>
                  </a:lnTo>
                  <a:lnTo>
                    <a:pt x="205" y="12"/>
                  </a:lnTo>
                  <a:lnTo>
                    <a:pt x="203" y="10"/>
                  </a:lnTo>
                  <a:lnTo>
                    <a:pt x="201" y="7"/>
                  </a:lnTo>
                  <a:lnTo>
                    <a:pt x="198" y="3"/>
                  </a:lnTo>
                  <a:lnTo>
                    <a:pt x="197" y="0"/>
                  </a:lnTo>
                  <a:lnTo>
                    <a:pt x="179" y="18"/>
                  </a:lnTo>
                  <a:lnTo>
                    <a:pt x="160" y="37"/>
                  </a:lnTo>
                  <a:lnTo>
                    <a:pt x="140" y="54"/>
                  </a:lnTo>
                  <a:lnTo>
                    <a:pt x="120" y="71"/>
                  </a:lnTo>
                  <a:lnTo>
                    <a:pt x="99" y="87"/>
                  </a:lnTo>
                  <a:lnTo>
                    <a:pt x="78" y="103"/>
                  </a:lnTo>
                  <a:lnTo>
                    <a:pt x="55" y="117"/>
                  </a:lnTo>
                  <a:lnTo>
                    <a:pt x="32" y="130"/>
                  </a:lnTo>
                  <a:lnTo>
                    <a:pt x="19" y="140"/>
                  </a:lnTo>
                  <a:lnTo>
                    <a:pt x="10" y="152"/>
                  </a:lnTo>
                  <a:lnTo>
                    <a:pt x="3" y="163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4" y="188"/>
                  </a:lnTo>
                  <a:lnTo>
                    <a:pt x="12" y="190"/>
                  </a:lnTo>
                  <a:lnTo>
                    <a:pt x="24" y="187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9" name="Freeform 91"/>
            <p:cNvSpPr>
              <a:spLocks/>
            </p:cNvSpPr>
            <p:nvPr/>
          </p:nvSpPr>
          <p:spPr bwMode="auto">
            <a:xfrm>
              <a:off x="2189" y="2092"/>
              <a:ext cx="243" cy="114"/>
            </a:xfrm>
            <a:custGeom>
              <a:avLst/>
              <a:gdLst>
                <a:gd name="T0" fmla="*/ 0 w 243"/>
                <a:gd name="T1" fmla="*/ 98 h 114"/>
                <a:gd name="T2" fmla="*/ 6 w 243"/>
                <a:gd name="T3" fmla="*/ 114 h 114"/>
                <a:gd name="T4" fmla="*/ 9 w 243"/>
                <a:gd name="T5" fmla="*/ 112 h 114"/>
                <a:gd name="T6" fmla="*/ 20 w 243"/>
                <a:gd name="T7" fmla="*/ 107 h 114"/>
                <a:gd name="T8" fmla="*/ 35 w 243"/>
                <a:gd name="T9" fmla="*/ 98 h 114"/>
                <a:gd name="T10" fmla="*/ 55 w 243"/>
                <a:gd name="T11" fmla="*/ 88 h 114"/>
                <a:gd name="T12" fmla="*/ 76 w 243"/>
                <a:gd name="T13" fmla="*/ 79 h 114"/>
                <a:gd name="T14" fmla="*/ 99 w 243"/>
                <a:gd name="T15" fmla="*/ 68 h 114"/>
                <a:gd name="T16" fmla="*/ 121 w 243"/>
                <a:gd name="T17" fmla="*/ 59 h 114"/>
                <a:gd name="T18" fmla="*/ 142 w 243"/>
                <a:gd name="T19" fmla="*/ 53 h 114"/>
                <a:gd name="T20" fmla="*/ 161 w 243"/>
                <a:gd name="T21" fmla="*/ 47 h 114"/>
                <a:gd name="T22" fmla="*/ 180 w 243"/>
                <a:gd name="T23" fmla="*/ 42 h 114"/>
                <a:gd name="T24" fmla="*/ 197 w 243"/>
                <a:gd name="T25" fmla="*/ 38 h 114"/>
                <a:gd name="T26" fmla="*/ 212 w 243"/>
                <a:gd name="T27" fmla="*/ 33 h 114"/>
                <a:gd name="T28" fmla="*/ 224 w 243"/>
                <a:gd name="T29" fmla="*/ 30 h 114"/>
                <a:gd name="T30" fmla="*/ 234 w 243"/>
                <a:gd name="T31" fmla="*/ 27 h 114"/>
                <a:gd name="T32" fmla="*/ 240 w 243"/>
                <a:gd name="T33" fmla="*/ 26 h 114"/>
                <a:gd name="T34" fmla="*/ 242 w 243"/>
                <a:gd name="T35" fmla="*/ 25 h 114"/>
                <a:gd name="T36" fmla="*/ 243 w 243"/>
                <a:gd name="T37" fmla="*/ 0 h 114"/>
                <a:gd name="T38" fmla="*/ 240 w 243"/>
                <a:gd name="T39" fmla="*/ 1 h 114"/>
                <a:gd name="T40" fmla="*/ 231 w 243"/>
                <a:gd name="T41" fmla="*/ 2 h 114"/>
                <a:gd name="T42" fmla="*/ 219 w 243"/>
                <a:gd name="T43" fmla="*/ 5 h 114"/>
                <a:gd name="T44" fmla="*/ 203 w 243"/>
                <a:gd name="T45" fmla="*/ 9 h 114"/>
                <a:gd name="T46" fmla="*/ 186 w 243"/>
                <a:gd name="T47" fmla="*/ 13 h 114"/>
                <a:gd name="T48" fmla="*/ 168 w 243"/>
                <a:gd name="T49" fmla="*/ 17 h 114"/>
                <a:gd name="T50" fmla="*/ 149 w 243"/>
                <a:gd name="T51" fmla="*/ 24 h 114"/>
                <a:gd name="T52" fmla="*/ 132 w 243"/>
                <a:gd name="T53" fmla="*/ 29 h 114"/>
                <a:gd name="T54" fmla="*/ 115 w 243"/>
                <a:gd name="T55" fmla="*/ 37 h 114"/>
                <a:gd name="T56" fmla="*/ 94 w 243"/>
                <a:gd name="T57" fmla="*/ 46 h 114"/>
                <a:gd name="T58" fmla="*/ 72 w 243"/>
                <a:gd name="T59" fmla="*/ 58 h 114"/>
                <a:gd name="T60" fmla="*/ 50 w 243"/>
                <a:gd name="T61" fmla="*/ 70 h 114"/>
                <a:gd name="T62" fmla="*/ 31 w 243"/>
                <a:gd name="T63" fmla="*/ 81 h 114"/>
                <a:gd name="T64" fmla="*/ 15 w 243"/>
                <a:gd name="T65" fmla="*/ 89 h 114"/>
                <a:gd name="T66" fmla="*/ 4 w 243"/>
                <a:gd name="T67" fmla="*/ 96 h 114"/>
                <a:gd name="T68" fmla="*/ 0 w 243"/>
                <a:gd name="T69" fmla="*/ 9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" h="114">
                  <a:moveTo>
                    <a:pt x="0" y="98"/>
                  </a:moveTo>
                  <a:lnTo>
                    <a:pt x="6" y="114"/>
                  </a:lnTo>
                  <a:lnTo>
                    <a:pt x="9" y="112"/>
                  </a:lnTo>
                  <a:lnTo>
                    <a:pt x="20" y="107"/>
                  </a:lnTo>
                  <a:lnTo>
                    <a:pt x="35" y="98"/>
                  </a:lnTo>
                  <a:lnTo>
                    <a:pt x="55" y="88"/>
                  </a:lnTo>
                  <a:lnTo>
                    <a:pt x="76" y="79"/>
                  </a:lnTo>
                  <a:lnTo>
                    <a:pt x="99" y="68"/>
                  </a:lnTo>
                  <a:lnTo>
                    <a:pt x="121" y="59"/>
                  </a:lnTo>
                  <a:lnTo>
                    <a:pt x="142" y="53"/>
                  </a:lnTo>
                  <a:lnTo>
                    <a:pt x="161" y="47"/>
                  </a:lnTo>
                  <a:lnTo>
                    <a:pt x="180" y="42"/>
                  </a:lnTo>
                  <a:lnTo>
                    <a:pt x="197" y="38"/>
                  </a:lnTo>
                  <a:lnTo>
                    <a:pt x="212" y="33"/>
                  </a:lnTo>
                  <a:lnTo>
                    <a:pt x="224" y="30"/>
                  </a:lnTo>
                  <a:lnTo>
                    <a:pt x="234" y="27"/>
                  </a:lnTo>
                  <a:lnTo>
                    <a:pt x="240" y="26"/>
                  </a:lnTo>
                  <a:lnTo>
                    <a:pt x="242" y="25"/>
                  </a:lnTo>
                  <a:lnTo>
                    <a:pt x="243" y="0"/>
                  </a:lnTo>
                  <a:lnTo>
                    <a:pt x="240" y="1"/>
                  </a:lnTo>
                  <a:lnTo>
                    <a:pt x="231" y="2"/>
                  </a:lnTo>
                  <a:lnTo>
                    <a:pt x="219" y="5"/>
                  </a:lnTo>
                  <a:lnTo>
                    <a:pt x="203" y="9"/>
                  </a:lnTo>
                  <a:lnTo>
                    <a:pt x="186" y="13"/>
                  </a:lnTo>
                  <a:lnTo>
                    <a:pt x="168" y="17"/>
                  </a:lnTo>
                  <a:lnTo>
                    <a:pt x="149" y="24"/>
                  </a:lnTo>
                  <a:lnTo>
                    <a:pt x="132" y="29"/>
                  </a:lnTo>
                  <a:lnTo>
                    <a:pt x="115" y="37"/>
                  </a:lnTo>
                  <a:lnTo>
                    <a:pt x="94" y="46"/>
                  </a:lnTo>
                  <a:lnTo>
                    <a:pt x="72" y="58"/>
                  </a:lnTo>
                  <a:lnTo>
                    <a:pt x="50" y="70"/>
                  </a:lnTo>
                  <a:lnTo>
                    <a:pt x="31" y="81"/>
                  </a:lnTo>
                  <a:lnTo>
                    <a:pt x="15" y="89"/>
                  </a:lnTo>
                  <a:lnTo>
                    <a:pt x="4" y="9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0" name="Freeform 92"/>
            <p:cNvSpPr>
              <a:spLocks/>
            </p:cNvSpPr>
            <p:nvPr/>
          </p:nvSpPr>
          <p:spPr bwMode="auto">
            <a:xfrm>
              <a:off x="1947" y="2234"/>
              <a:ext cx="185" cy="147"/>
            </a:xfrm>
            <a:custGeom>
              <a:avLst/>
              <a:gdLst>
                <a:gd name="T0" fmla="*/ 185 w 185"/>
                <a:gd name="T1" fmla="*/ 0 h 147"/>
                <a:gd name="T2" fmla="*/ 179 w 185"/>
                <a:gd name="T3" fmla="*/ 28 h 147"/>
                <a:gd name="T4" fmla="*/ 172 w 185"/>
                <a:gd name="T5" fmla="*/ 33 h 147"/>
                <a:gd name="T6" fmla="*/ 156 w 185"/>
                <a:gd name="T7" fmla="*/ 45 h 147"/>
                <a:gd name="T8" fmla="*/ 134 w 185"/>
                <a:gd name="T9" fmla="*/ 62 h 147"/>
                <a:gd name="T10" fmla="*/ 107 w 185"/>
                <a:gd name="T11" fmla="*/ 81 h 147"/>
                <a:gd name="T12" fmla="*/ 79 w 185"/>
                <a:gd name="T13" fmla="*/ 102 h 147"/>
                <a:gd name="T14" fmla="*/ 53 w 185"/>
                <a:gd name="T15" fmla="*/ 120 h 147"/>
                <a:gd name="T16" fmla="*/ 32 w 185"/>
                <a:gd name="T17" fmla="*/ 134 h 147"/>
                <a:gd name="T18" fmla="*/ 19 w 185"/>
                <a:gd name="T19" fmla="*/ 142 h 147"/>
                <a:gd name="T20" fmla="*/ 6 w 185"/>
                <a:gd name="T21" fmla="*/ 146 h 147"/>
                <a:gd name="T22" fmla="*/ 0 w 185"/>
                <a:gd name="T23" fmla="*/ 147 h 147"/>
                <a:gd name="T24" fmla="*/ 1 w 185"/>
                <a:gd name="T25" fmla="*/ 143 h 147"/>
                <a:gd name="T26" fmla="*/ 13 w 185"/>
                <a:gd name="T27" fmla="*/ 132 h 147"/>
                <a:gd name="T28" fmla="*/ 23 w 185"/>
                <a:gd name="T29" fmla="*/ 124 h 147"/>
                <a:gd name="T30" fmla="*/ 34 w 185"/>
                <a:gd name="T31" fmla="*/ 116 h 147"/>
                <a:gd name="T32" fmla="*/ 48 w 185"/>
                <a:gd name="T33" fmla="*/ 107 h 147"/>
                <a:gd name="T34" fmla="*/ 61 w 185"/>
                <a:gd name="T35" fmla="*/ 97 h 147"/>
                <a:gd name="T36" fmla="*/ 74 w 185"/>
                <a:gd name="T37" fmla="*/ 89 h 147"/>
                <a:gd name="T38" fmla="*/ 86 w 185"/>
                <a:gd name="T39" fmla="*/ 80 h 147"/>
                <a:gd name="T40" fmla="*/ 97 w 185"/>
                <a:gd name="T41" fmla="*/ 73 h 147"/>
                <a:gd name="T42" fmla="*/ 105 w 185"/>
                <a:gd name="T43" fmla="*/ 67 h 147"/>
                <a:gd name="T44" fmla="*/ 112 w 185"/>
                <a:gd name="T45" fmla="*/ 61 h 147"/>
                <a:gd name="T46" fmla="*/ 124 w 185"/>
                <a:gd name="T47" fmla="*/ 52 h 147"/>
                <a:gd name="T48" fmla="*/ 137 w 185"/>
                <a:gd name="T49" fmla="*/ 41 h 147"/>
                <a:gd name="T50" fmla="*/ 151 w 185"/>
                <a:gd name="T51" fmla="*/ 29 h 147"/>
                <a:gd name="T52" fmla="*/ 164 w 185"/>
                <a:gd name="T53" fmla="*/ 19 h 147"/>
                <a:gd name="T54" fmla="*/ 175 w 185"/>
                <a:gd name="T55" fmla="*/ 9 h 147"/>
                <a:gd name="T56" fmla="*/ 182 w 185"/>
                <a:gd name="T57" fmla="*/ 2 h 147"/>
                <a:gd name="T58" fmla="*/ 185 w 185"/>
                <a:gd name="T5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147">
                  <a:moveTo>
                    <a:pt x="185" y="0"/>
                  </a:moveTo>
                  <a:lnTo>
                    <a:pt x="179" y="28"/>
                  </a:lnTo>
                  <a:lnTo>
                    <a:pt x="172" y="33"/>
                  </a:lnTo>
                  <a:lnTo>
                    <a:pt x="156" y="45"/>
                  </a:lnTo>
                  <a:lnTo>
                    <a:pt x="134" y="62"/>
                  </a:lnTo>
                  <a:lnTo>
                    <a:pt x="107" y="81"/>
                  </a:lnTo>
                  <a:lnTo>
                    <a:pt x="79" y="102"/>
                  </a:lnTo>
                  <a:lnTo>
                    <a:pt x="53" y="120"/>
                  </a:lnTo>
                  <a:lnTo>
                    <a:pt x="32" y="134"/>
                  </a:lnTo>
                  <a:lnTo>
                    <a:pt x="19" y="142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1" y="143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34" y="116"/>
                  </a:lnTo>
                  <a:lnTo>
                    <a:pt x="48" y="107"/>
                  </a:lnTo>
                  <a:lnTo>
                    <a:pt x="61" y="97"/>
                  </a:lnTo>
                  <a:lnTo>
                    <a:pt x="74" y="89"/>
                  </a:lnTo>
                  <a:lnTo>
                    <a:pt x="86" y="80"/>
                  </a:lnTo>
                  <a:lnTo>
                    <a:pt x="97" y="73"/>
                  </a:lnTo>
                  <a:lnTo>
                    <a:pt x="105" y="67"/>
                  </a:lnTo>
                  <a:lnTo>
                    <a:pt x="112" y="61"/>
                  </a:lnTo>
                  <a:lnTo>
                    <a:pt x="124" y="52"/>
                  </a:lnTo>
                  <a:lnTo>
                    <a:pt x="137" y="41"/>
                  </a:lnTo>
                  <a:lnTo>
                    <a:pt x="151" y="29"/>
                  </a:lnTo>
                  <a:lnTo>
                    <a:pt x="164" y="19"/>
                  </a:lnTo>
                  <a:lnTo>
                    <a:pt x="175" y="9"/>
                  </a:lnTo>
                  <a:lnTo>
                    <a:pt x="182" y="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1" name="Freeform 93"/>
            <p:cNvSpPr>
              <a:spLocks/>
            </p:cNvSpPr>
            <p:nvPr/>
          </p:nvSpPr>
          <p:spPr bwMode="auto">
            <a:xfrm>
              <a:off x="2458" y="2056"/>
              <a:ext cx="13" cy="39"/>
            </a:xfrm>
            <a:custGeom>
              <a:avLst/>
              <a:gdLst>
                <a:gd name="T0" fmla="*/ 13 w 13"/>
                <a:gd name="T1" fmla="*/ 0 h 39"/>
                <a:gd name="T2" fmla="*/ 0 w 13"/>
                <a:gd name="T3" fmla="*/ 17 h 39"/>
                <a:gd name="T4" fmla="*/ 1 w 13"/>
                <a:gd name="T5" fmla="*/ 39 h 39"/>
                <a:gd name="T6" fmla="*/ 13 w 13"/>
                <a:gd name="T7" fmla="*/ 39 h 39"/>
                <a:gd name="T8" fmla="*/ 13 w 13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9">
                  <a:moveTo>
                    <a:pt x="13" y="0"/>
                  </a:moveTo>
                  <a:lnTo>
                    <a:pt x="0" y="17"/>
                  </a:lnTo>
                  <a:lnTo>
                    <a:pt x="1" y="39"/>
                  </a:lnTo>
                  <a:lnTo>
                    <a:pt x="13" y="3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2" name="Freeform 94"/>
            <p:cNvSpPr>
              <a:spLocks/>
            </p:cNvSpPr>
            <p:nvPr/>
          </p:nvSpPr>
          <p:spPr bwMode="auto">
            <a:xfrm>
              <a:off x="2496" y="1865"/>
              <a:ext cx="223" cy="212"/>
            </a:xfrm>
            <a:custGeom>
              <a:avLst/>
              <a:gdLst>
                <a:gd name="T0" fmla="*/ 28 w 223"/>
                <a:gd name="T1" fmla="*/ 43 h 212"/>
                <a:gd name="T2" fmla="*/ 24 w 223"/>
                <a:gd name="T3" fmla="*/ 54 h 212"/>
                <a:gd name="T4" fmla="*/ 14 w 223"/>
                <a:gd name="T5" fmla="*/ 82 h 212"/>
                <a:gd name="T6" fmla="*/ 4 w 223"/>
                <a:gd name="T7" fmla="*/ 118 h 212"/>
                <a:gd name="T8" fmla="*/ 0 w 223"/>
                <a:gd name="T9" fmla="*/ 153 h 212"/>
                <a:gd name="T10" fmla="*/ 1 w 223"/>
                <a:gd name="T11" fmla="*/ 178 h 212"/>
                <a:gd name="T12" fmla="*/ 2 w 223"/>
                <a:gd name="T13" fmla="*/ 197 h 212"/>
                <a:gd name="T14" fmla="*/ 3 w 223"/>
                <a:gd name="T15" fmla="*/ 209 h 212"/>
                <a:gd name="T16" fmla="*/ 4 w 223"/>
                <a:gd name="T17" fmla="*/ 212 h 212"/>
                <a:gd name="T18" fmla="*/ 197 w 223"/>
                <a:gd name="T19" fmla="*/ 189 h 212"/>
                <a:gd name="T20" fmla="*/ 197 w 223"/>
                <a:gd name="T21" fmla="*/ 173 h 212"/>
                <a:gd name="T22" fmla="*/ 196 w 223"/>
                <a:gd name="T23" fmla="*/ 134 h 212"/>
                <a:gd name="T24" fmla="*/ 197 w 223"/>
                <a:gd name="T25" fmla="*/ 90 h 212"/>
                <a:gd name="T26" fmla="*/ 203 w 223"/>
                <a:gd name="T27" fmla="*/ 59 h 212"/>
                <a:gd name="T28" fmla="*/ 210 w 223"/>
                <a:gd name="T29" fmla="*/ 38 h 212"/>
                <a:gd name="T30" fmla="*/ 217 w 223"/>
                <a:gd name="T31" fmla="*/ 20 h 212"/>
                <a:gd name="T32" fmla="*/ 221 w 223"/>
                <a:gd name="T33" fmla="*/ 6 h 212"/>
                <a:gd name="T34" fmla="*/ 223 w 223"/>
                <a:gd name="T35" fmla="*/ 0 h 212"/>
                <a:gd name="T36" fmla="*/ 28 w 223"/>
                <a:gd name="T37" fmla="*/ 4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" h="212">
                  <a:moveTo>
                    <a:pt x="28" y="43"/>
                  </a:moveTo>
                  <a:lnTo>
                    <a:pt x="24" y="54"/>
                  </a:lnTo>
                  <a:lnTo>
                    <a:pt x="14" y="82"/>
                  </a:lnTo>
                  <a:lnTo>
                    <a:pt x="4" y="118"/>
                  </a:lnTo>
                  <a:lnTo>
                    <a:pt x="0" y="153"/>
                  </a:lnTo>
                  <a:lnTo>
                    <a:pt x="1" y="178"/>
                  </a:lnTo>
                  <a:lnTo>
                    <a:pt x="2" y="197"/>
                  </a:lnTo>
                  <a:lnTo>
                    <a:pt x="3" y="209"/>
                  </a:lnTo>
                  <a:lnTo>
                    <a:pt x="4" y="212"/>
                  </a:lnTo>
                  <a:lnTo>
                    <a:pt x="197" y="189"/>
                  </a:lnTo>
                  <a:lnTo>
                    <a:pt x="197" y="173"/>
                  </a:lnTo>
                  <a:lnTo>
                    <a:pt x="196" y="134"/>
                  </a:lnTo>
                  <a:lnTo>
                    <a:pt x="197" y="90"/>
                  </a:lnTo>
                  <a:lnTo>
                    <a:pt x="203" y="59"/>
                  </a:lnTo>
                  <a:lnTo>
                    <a:pt x="210" y="38"/>
                  </a:lnTo>
                  <a:lnTo>
                    <a:pt x="217" y="20"/>
                  </a:lnTo>
                  <a:lnTo>
                    <a:pt x="221" y="6"/>
                  </a:lnTo>
                  <a:lnTo>
                    <a:pt x="223" y="0"/>
                  </a:lnTo>
                  <a:lnTo>
                    <a:pt x="28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3" name="Freeform 95"/>
            <p:cNvSpPr>
              <a:spLocks/>
            </p:cNvSpPr>
            <p:nvPr/>
          </p:nvSpPr>
          <p:spPr bwMode="auto">
            <a:xfrm>
              <a:off x="2334" y="2002"/>
              <a:ext cx="91" cy="82"/>
            </a:xfrm>
            <a:custGeom>
              <a:avLst/>
              <a:gdLst>
                <a:gd name="T0" fmla="*/ 91 w 91"/>
                <a:gd name="T1" fmla="*/ 72 h 82"/>
                <a:gd name="T2" fmla="*/ 32 w 91"/>
                <a:gd name="T3" fmla="*/ 0 h 82"/>
                <a:gd name="T4" fmla="*/ 29 w 91"/>
                <a:gd name="T5" fmla="*/ 2 h 82"/>
                <a:gd name="T6" fmla="*/ 22 w 91"/>
                <a:gd name="T7" fmla="*/ 5 h 82"/>
                <a:gd name="T8" fmla="*/ 13 w 91"/>
                <a:gd name="T9" fmla="*/ 9 h 82"/>
                <a:gd name="T10" fmla="*/ 8 w 91"/>
                <a:gd name="T11" fmla="*/ 12 h 82"/>
                <a:gd name="T12" fmla="*/ 4 w 91"/>
                <a:gd name="T13" fmla="*/ 16 h 82"/>
                <a:gd name="T14" fmla="*/ 1 w 91"/>
                <a:gd name="T15" fmla="*/ 17 h 82"/>
                <a:gd name="T16" fmla="*/ 0 w 91"/>
                <a:gd name="T17" fmla="*/ 19 h 82"/>
                <a:gd name="T18" fmla="*/ 0 w 91"/>
                <a:gd name="T19" fmla="*/ 22 h 82"/>
                <a:gd name="T20" fmla="*/ 3 w 91"/>
                <a:gd name="T21" fmla="*/ 26 h 82"/>
                <a:gd name="T22" fmla="*/ 10 w 91"/>
                <a:gd name="T23" fmla="*/ 34 h 82"/>
                <a:gd name="T24" fmla="*/ 18 w 91"/>
                <a:gd name="T25" fmla="*/ 44 h 82"/>
                <a:gd name="T26" fmla="*/ 28 w 91"/>
                <a:gd name="T27" fmla="*/ 54 h 82"/>
                <a:gd name="T28" fmla="*/ 38 w 91"/>
                <a:gd name="T29" fmla="*/ 65 h 82"/>
                <a:gd name="T30" fmla="*/ 46 w 91"/>
                <a:gd name="T31" fmla="*/ 74 h 82"/>
                <a:gd name="T32" fmla="*/ 52 w 91"/>
                <a:gd name="T33" fmla="*/ 80 h 82"/>
                <a:gd name="T34" fmla="*/ 54 w 91"/>
                <a:gd name="T35" fmla="*/ 82 h 82"/>
                <a:gd name="T36" fmla="*/ 56 w 91"/>
                <a:gd name="T37" fmla="*/ 82 h 82"/>
                <a:gd name="T38" fmla="*/ 60 w 91"/>
                <a:gd name="T39" fmla="*/ 81 h 82"/>
                <a:gd name="T40" fmla="*/ 66 w 91"/>
                <a:gd name="T41" fmla="*/ 81 h 82"/>
                <a:gd name="T42" fmla="*/ 73 w 91"/>
                <a:gd name="T43" fmla="*/ 80 h 82"/>
                <a:gd name="T44" fmla="*/ 80 w 91"/>
                <a:gd name="T45" fmla="*/ 78 h 82"/>
                <a:gd name="T46" fmla="*/ 86 w 91"/>
                <a:gd name="T47" fmla="*/ 77 h 82"/>
                <a:gd name="T48" fmla="*/ 90 w 91"/>
                <a:gd name="T49" fmla="*/ 74 h 82"/>
                <a:gd name="T50" fmla="*/ 91 w 91"/>
                <a:gd name="T51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82">
                  <a:moveTo>
                    <a:pt x="91" y="72"/>
                  </a:moveTo>
                  <a:lnTo>
                    <a:pt x="32" y="0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3" y="9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10" y="34"/>
                  </a:lnTo>
                  <a:lnTo>
                    <a:pt x="18" y="44"/>
                  </a:lnTo>
                  <a:lnTo>
                    <a:pt x="28" y="54"/>
                  </a:lnTo>
                  <a:lnTo>
                    <a:pt x="38" y="65"/>
                  </a:lnTo>
                  <a:lnTo>
                    <a:pt x="46" y="74"/>
                  </a:lnTo>
                  <a:lnTo>
                    <a:pt x="52" y="80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60" y="81"/>
                  </a:lnTo>
                  <a:lnTo>
                    <a:pt x="66" y="81"/>
                  </a:lnTo>
                  <a:lnTo>
                    <a:pt x="73" y="80"/>
                  </a:lnTo>
                  <a:lnTo>
                    <a:pt x="80" y="78"/>
                  </a:lnTo>
                  <a:lnTo>
                    <a:pt x="86" y="77"/>
                  </a:lnTo>
                  <a:lnTo>
                    <a:pt x="90" y="74"/>
                  </a:lnTo>
                  <a:lnTo>
                    <a:pt x="9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4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 &amp; Deadlines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Mark Your Calendars!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en-US" b="1" dirty="0"/>
              <a:t>November </a:t>
            </a:r>
            <a:r>
              <a:rPr lang="en-US" altLang="en-US" b="1" dirty="0" smtClean="0"/>
              <a:t>20</a:t>
            </a:r>
            <a:r>
              <a:rPr lang="en-US" altLang="en-US" b="1" baseline="30000" dirty="0" smtClean="0"/>
              <a:t>th</a:t>
            </a:r>
            <a:r>
              <a:rPr lang="en-US" altLang="en-US" b="1" dirty="0" smtClean="0"/>
              <a:t> – 22</a:t>
            </a:r>
            <a:r>
              <a:rPr lang="en-US" altLang="en-US" b="1" baseline="30000" dirty="0" smtClean="0"/>
              <a:t>nd</a:t>
            </a:r>
            <a:r>
              <a:rPr lang="en-US" altLang="en-US" b="1" dirty="0" smtClean="0"/>
              <a:t>  2014 (Washington, DC)</a:t>
            </a:r>
            <a:endParaRPr lang="en-US" altLang="en-US" b="1" dirty="0"/>
          </a:p>
          <a:p>
            <a:pPr algn="ctr">
              <a:buNone/>
            </a:pPr>
            <a:r>
              <a:rPr lang="en-US" altLang="en-US" dirty="0"/>
              <a:t> SHRM </a:t>
            </a:r>
            <a:r>
              <a:rPr lang="en-US" altLang="en-US" dirty="0" smtClean="0"/>
              <a:t>Leaders Summit</a:t>
            </a:r>
            <a:endParaRPr lang="en-US" altLang="en-US" dirty="0"/>
          </a:p>
          <a:p>
            <a:pPr algn="ctr">
              <a:buNone/>
            </a:pPr>
            <a:endParaRPr lang="en-US" altLang="en-US" dirty="0"/>
          </a:p>
          <a:p>
            <a:pPr algn="ctr">
              <a:buNone/>
            </a:pPr>
            <a:r>
              <a:rPr lang="en-US" altLang="en-US" b="1" dirty="0"/>
              <a:t>December </a:t>
            </a:r>
            <a:r>
              <a:rPr lang="en-US" altLang="en-US" b="1" dirty="0" smtClean="0"/>
              <a:t>1</a:t>
            </a:r>
            <a:r>
              <a:rPr lang="en-US" altLang="en-US" b="1" baseline="30000" dirty="0" smtClean="0"/>
              <a:t>st</a:t>
            </a:r>
            <a:r>
              <a:rPr lang="en-US" altLang="en-US" b="1" dirty="0" smtClean="0"/>
              <a:t> </a:t>
            </a:r>
            <a:endParaRPr lang="en-US" altLang="en-US" b="1" dirty="0"/>
          </a:p>
          <a:p>
            <a:pPr algn="ctr">
              <a:buNone/>
            </a:pPr>
            <a:r>
              <a:rPr lang="en-US" altLang="en-US" dirty="0"/>
              <a:t>CLIF &amp; SCLIF </a:t>
            </a:r>
            <a:r>
              <a:rPr lang="en-US" altLang="en-US" dirty="0" smtClean="0"/>
              <a:t>due</a:t>
            </a:r>
          </a:p>
          <a:p>
            <a:pPr algn="ctr">
              <a:buNone/>
            </a:pPr>
            <a:endParaRPr lang="en-US" altLang="en-US" dirty="0"/>
          </a:p>
          <a:p>
            <a:pPr algn="ctr">
              <a:buNone/>
            </a:pPr>
            <a:r>
              <a:rPr lang="en-US" altLang="en-US" b="1" dirty="0" smtClean="0"/>
              <a:t>December 31</a:t>
            </a:r>
            <a:r>
              <a:rPr lang="en-US" altLang="en-US" b="1" baseline="30000" dirty="0" smtClean="0"/>
              <a:t>st</a:t>
            </a:r>
            <a:r>
              <a:rPr lang="en-US" altLang="en-US" b="1" dirty="0" smtClean="0"/>
              <a:t> </a:t>
            </a:r>
          </a:p>
          <a:p>
            <a:pPr algn="ctr">
              <a:buNone/>
            </a:pPr>
            <a:r>
              <a:rPr lang="en-US" altLang="en-US" dirty="0" smtClean="0"/>
              <a:t>Deadline for receipt of SHRM Foundation donation for 2014</a:t>
            </a:r>
            <a:endParaRPr lang="en-US" altLang="en-US" dirty="0"/>
          </a:p>
          <a:p>
            <a:pPr algn="ctr">
              <a:buNone/>
            </a:pPr>
            <a:endParaRPr lang="en-US" altLang="en-US" dirty="0"/>
          </a:p>
          <a:p>
            <a:pPr algn="ctr">
              <a:buNone/>
            </a:pPr>
            <a:r>
              <a:rPr lang="en-US" altLang="en-US" b="1" dirty="0"/>
              <a:t>January </a:t>
            </a:r>
            <a:r>
              <a:rPr lang="en-US" altLang="en-US" b="1" dirty="0" smtClean="0"/>
              <a:t>31</a:t>
            </a:r>
            <a:r>
              <a:rPr lang="en-US" altLang="en-US" b="1" baseline="30000" dirty="0" smtClean="0"/>
              <a:t>st</a:t>
            </a:r>
            <a:r>
              <a:rPr lang="en-US" altLang="en-US" b="1" dirty="0" smtClean="0"/>
              <a:t> </a:t>
            </a:r>
            <a:endParaRPr lang="en-US" altLang="en-US" b="1" dirty="0"/>
          </a:p>
          <a:p>
            <a:pPr algn="ctr">
              <a:buNone/>
            </a:pPr>
            <a:r>
              <a:rPr lang="en-US" altLang="en-US" dirty="0"/>
              <a:t>Chapter SHAPE Year-End Report due</a:t>
            </a:r>
          </a:p>
          <a:p>
            <a:pPr algn="ctr">
              <a:buNone/>
            </a:pPr>
            <a:endParaRPr lang="en-US" altLang="en-US" dirty="0"/>
          </a:p>
          <a:p>
            <a:pPr algn="ctr">
              <a:buNone/>
            </a:pPr>
            <a:r>
              <a:rPr lang="en-US" altLang="en-US" b="1" dirty="0"/>
              <a:t>January </a:t>
            </a:r>
            <a:r>
              <a:rPr lang="en-US" altLang="en-US" b="1" dirty="0" smtClean="0"/>
              <a:t>31</a:t>
            </a:r>
            <a:r>
              <a:rPr lang="en-US" altLang="en-US" b="1" baseline="30000" dirty="0" smtClean="0"/>
              <a:t>st</a:t>
            </a:r>
            <a:r>
              <a:rPr lang="en-US" altLang="en-US" b="1" dirty="0" smtClean="0"/>
              <a:t> </a:t>
            </a:r>
            <a:endParaRPr lang="en-US" altLang="en-US" b="1" dirty="0"/>
          </a:p>
          <a:p>
            <a:pPr algn="ctr">
              <a:buNone/>
            </a:pPr>
            <a:r>
              <a:rPr lang="en-US" altLang="en-US" dirty="0"/>
              <a:t>State Council SHAPE Year-End Report due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SHRM Staff Support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921574" y="5046133"/>
            <a:ext cx="2743200" cy="1616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Susan Post, SPHR, CAE 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u="sng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3"/>
              </a:rPr>
              <a:t>s</a:t>
            </a:r>
            <a:r>
              <a:rPr lang="en-US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3"/>
              </a:rPr>
              <a:t>usan.post@shrm.org</a:t>
            </a:r>
            <a:r>
              <a:rPr lang="en-US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u="sng" dirty="0">
              <a:solidFill>
                <a:prstClr val="black">
                  <a:lumMod val="65000"/>
                  <a:lumOff val="3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(800) 283-7476, x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6021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703-535-6201 (direct)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0964" name="Text Box 20"/>
          <p:cNvSpPr txBox="1">
            <a:spLocks noChangeArrowheads="1"/>
          </p:cNvSpPr>
          <p:nvPr/>
        </p:nvSpPr>
        <p:spPr bwMode="auto">
          <a:xfrm>
            <a:off x="5139001" y="5029200"/>
            <a:ext cx="287319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Tammy Finnell, CMP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4"/>
              </a:rPr>
              <a:t>t</a:t>
            </a:r>
            <a:r>
              <a:rPr lang="en-US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4"/>
              </a:rPr>
              <a:t>ammy.finnell@shrm.org</a:t>
            </a:r>
            <a:endParaRPr lang="en-US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(800) 283-7476, x </a:t>
            </a:r>
            <a:r>
              <a:rPr lang="en-US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6109</a:t>
            </a:r>
            <a:endParaRPr lang="en-US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703-535-6109 (direct)</a:t>
            </a:r>
            <a:endParaRPr lang="en-US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7" name="Picture 3" descr="C:\Users\spost\Pictures\SHRM\Susan Post SPHR CA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74" y="1600200"/>
            <a:ext cx="2286000" cy="32004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8667"/>
            <a:ext cx="2133600" cy="321295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Membership Advisory Council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447800" y="1219200"/>
            <a:ext cx="7296912" cy="4681664"/>
          </a:xfrm>
        </p:spPr>
        <p:txBody>
          <a:bodyPr/>
          <a:lstStyle/>
          <a:p>
            <a:r>
              <a:rPr lang="en-US" dirty="0"/>
              <a:t>Southeast Region:   </a:t>
            </a:r>
            <a:r>
              <a:rPr lang="en-US" i="1" dirty="0"/>
              <a:t>Paula Harvey, </a:t>
            </a:r>
            <a:r>
              <a:rPr lang="en-US" i="1" dirty="0" smtClean="0"/>
              <a:t>SPHR</a:t>
            </a:r>
            <a:r>
              <a:rPr lang="en-US" i="1" dirty="0"/>
              <a:t>, </a:t>
            </a:r>
            <a:r>
              <a:rPr lang="en-US" i="1" dirty="0" smtClean="0"/>
              <a:t>GPHR</a:t>
            </a:r>
          </a:p>
          <a:p>
            <a:r>
              <a:rPr lang="en-US" dirty="0" smtClean="0"/>
              <a:t>Southwest </a:t>
            </a:r>
            <a:r>
              <a:rPr lang="en-US" dirty="0"/>
              <a:t>Central Region:   </a:t>
            </a:r>
            <a:r>
              <a:rPr lang="en-US" i="1" dirty="0"/>
              <a:t>Rebecca </a:t>
            </a:r>
            <a:r>
              <a:rPr lang="en-US" i="1" dirty="0" err="1"/>
              <a:t>Briley</a:t>
            </a:r>
            <a:endParaRPr lang="en-US" dirty="0"/>
          </a:p>
          <a:p>
            <a:r>
              <a:rPr lang="en-US" dirty="0" smtClean="0"/>
              <a:t>North </a:t>
            </a:r>
            <a:r>
              <a:rPr lang="en-US" dirty="0"/>
              <a:t>Central Region:   </a:t>
            </a:r>
            <a:r>
              <a:rPr lang="en-US" i="1" dirty="0"/>
              <a:t>Steve Browne, </a:t>
            </a:r>
            <a:r>
              <a:rPr lang="en-US" i="1" dirty="0" smtClean="0"/>
              <a:t>SPHR</a:t>
            </a:r>
          </a:p>
          <a:p>
            <a:r>
              <a:rPr lang="en-US" dirty="0"/>
              <a:t>Pacific West Region:   </a:t>
            </a:r>
            <a:r>
              <a:rPr lang="en-US" i="1" dirty="0"/>
              <a:t>Debbie Horne, SPHR</a:t>
            </a:r>
            <a:r>
              <a:rPr lang="en-US" dirty="0"/>
              <a:t>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Northeast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Region:  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Kristine Avery, SPHR 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Email:  kavery@sjcme.edu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51447"/>
            <a:ext cx="6934200" cy="33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Assistance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There are four administrators at headquarters with a general number to call:  </a:t>
            </a:r>
            <a:r>
              <a:rPr lang="en-US" altLang="en-US" b="1" dirty="0"/>
              <a:t>(800) 283-SHRM x 3333</a:t>
            </a:r>
            <a:r>
              <a:rPr lang="en-US" altLang="en-US" dirty="0"/>
              <a:t>; 7 a.m.-7 p.m. ET. Anyone at that number can assist you with CFSP, rosters, designation forms, etc.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number will take voicemails 24/7 but will only be manned from 7 a.m.-7 p.m. ET.  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E-mail: </a:t>
            </a:r>
            <a:r>
              <a:rPr lang="en-US" altLang="en-US" dirty="0">
                <a:hlinkClick r:id="rId2" tooltip="mailto:SHRM.MemberRelations@shrm.org"/>
              </a:rPr>
              <a:t>SHRM.MemberRelations@shrm.org</a:t>
            </a:r>
            <a:r>
              <a:rPr lang="en-US" altLang="en-US" dirty="0"/>
              <a:t>.  </a:t>
            </a:r>
            <a:br>
              <a:rPr lang="en-US" altLang="en-US" dirty="0"/>
            </a:br>
            <a:r>
              <a:rPr lang="en-US" altLang="en-US" dirty="0"/>
              <a:t>This is a generic e-mail inbox that will be accessible by all the Regional Administrators.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Order SHRM supplies from your Regional Administrator.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THANK YOU for volunteering</a:t>
            </a:r>
          </a:p>
          <a:p>
            <a:pPr algn="ctr">
              <a:defRPr/>
            </a:pP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You keep SHRM successful</a:t>
            </a:r>
          </a:p>
          <a:p>
            <a:pPr algn="ctr">
              <a:defRPr/>
            </a:pP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We grow because of YOU!</a:t>
            </a:r>
          </a:p>
          <a:p>
            <a:pPr>
              <a:defRPr/>
            </a:pP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06424" y="2362200"/>
            <a:ext cx="7296912" cy="3883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Questions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and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Discussion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Governance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alt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An affiliate of SHRM – the parent organization</a:t>
            </a:r>
          </a:p>
          <a:p>
            <a:pPr lvl="1"/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Rules and expectations</a:t>
            </a:r>
          </a:p>
          <a:p>
            <a:pPr lvl="1"/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Chapter bylaws cannot conflict with SHRM bylaws</a:t>
            </a:r>
          </a:p>
          <a:p>
            <a:pPr lvl="1"/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Must keep bylaws up to date</a:t>
            </a:r>
          </a:p>
          <a:p>
            <a:pPr lvl="1"/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Chapter charter outlines the relationship between SHRM and </a:t>
            </a:r>
            <a:r>
              <a:rPr lang="en-US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chapter</a:t>
            </a:r>
          </a:p>
          <a:p>
            <a:pPr marL="457200" lvl="1" indent="0">
              <a:buNone/>
            </a:pPr>
            <a:endParaRPr lang="en-US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b="1" dirty="0" smtClean="0"/>
              <a:t>Non-profit </a:t>
            </a:r>
            <a:r>
              <a:rPr lang="en-US" altLang="en-US" b="1" dirty="0"/>
              <a:t>association</a:t>
            </a:r>
          </a:p>
          <a:p>
            <a:pPr lvl="1"/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Governed by federal and state laws for non-profits</a:t>
            </a:r>
          </a:p>
          <a:p>
            <a:pPr lvl="1"/>
            <a:r>
              <a:rPr lang="en-US" alt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Entire board should read and know what the bylaws say</a:t>
            </a:r>
          </a:p>
          <a:p>
            <a:pPr lvl="1"/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Bylaws must accurately reflect what the board is doing</a:t>
            </a:r>
          </a:p>
          <a:p>
            <a:pPr lvl="1"/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one person on the board makes decisions for chapters; must be by majority vote of the governing body</a:t>
            </a:r>
          </a:p>
          <a:p>
            <a:pPr lvl="1"/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C:\Users\strent\AppData\Local\Microsoft\Windows\Temporary Internet Files\Content.IE5\LBRQZNDP\MP9003057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969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9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Structure</a:t>
            </a:r>
            <a:endParaRPr lang="en-US" dirty="0"/>
          </a:p>
        </p:txBody>
      </p:sp>
      <p:sp>
        <p:nvSpPr>
          <p:cNvPr id="3277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46DCADD-4F4B-4EEA-A6F3-74D709F806CA}" type="slidenum">
              <a:rPr lang="en-US" altLang="en-US" sz="900" smtClean="0">
                <a:solidFill>
                  <a:srgbClr val="7F9CC3"/>
                </a:solidFill>
                <a:ea typeface="ＭＳ Ｐゴシック" pitchFamily="34" charset="-128"/>
              </a:rPr>
              <a:pPr eaLnBrk="1" hangingPunct="1"/>
              <a:t>7</a:t>
            </a:fld>
            <a:endParaRPr lang="en-US" altLang="en-US" sz="900" smtClean="0">
              <a:solidFill>
                <a:srgbClr val="7F9CC3"/>
              </a:solidFill>
              <a:ea typeface="ＭＳ Ｐゴシック" pitchFamily="34" charset="-128"/>
            </a:endParaRPr>
          </a:p>
        </p:txBody>
      </p:sp>
      <p:sp>
        <p:nvSpPr>
          <p:cNvPr id="32772" name="AutoShape 3"/>
          <p:cNvSpPr>
            <a:spLocks noChangeAspect="1" noChangeArrowheads="1"/>
          </p:cNvSpPr>
          <p:nvPr/>
        </p:nvSpPr>
        <p:spPr bwMode="auto">
          <a:xfrm>
            <a:off x="3733800" y="1447800"/>
            <a:ext cx="1828800" cy="46196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rgbClr val="00008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SHRM</a:t>
            </a:r>
            <a:r>
              <a:rPr lang="en-US" altLang="en-US" sz="16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®</a:t>
            </a:r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Board</a:t>
            </a:r>
          </a:p>
        </p:txBody>
      </p:sp>
      <p:sp>
        <p:nvSpPr>
          <p:cNvPr id="32773" name="Rectangle 4"/>
          <p:cNvSpPr>
            <a:spLocks noChangeAspect="1" noChangeArrowheads="1"/>
          </p:cNvSpPr>
          <p:nvPr/>
        </p:nvSpPr>
        <p:spPr bwMode="auto">
          <a:xfrm>
            <a:off x="1600200" y="2971800"/>
            <a:ext cx="1371600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66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Regional</a:t>
            </a:r>
            <a:b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Councils</a:t>
            </a:r>
          </a:p>
        </p:txBody>
      </p:sp>
      <p:sp>
        <p:nvSpPr>
          <p:cNvPr id="32774" name="Rectangle 5"/>
          <p:cNvSpPr>
            <a:spLocks noChangeAspect="1" noChangeArrowheads="1"/>
          </p:cNvSpPr>
          <p:nvPr/>
        </p:nvSpPr>
        <p:spPr bwMode="auto">
          <a:xfrm>
            <a:off x="1600200" y="3733800"/>
            <a:ext cx="1371600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66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State</a:t>
            </a:r>
            <a:b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Councils</a:t>
            </a:r>
          </a:p>
        </p:txBody>
      </p:sp>
      <p:sp>
        <p:nvSpPr>
          <p:cNvPr id="32775" name="Rectangle 6"/>
          <p:cNvSpPr>
            <a:spLocks noChangeAspect="1" noChangeArrowheads="1"/>
          </p:cNvSpPr>
          <p:nvPr/>
        </p:nvSpPr>
        <p:spPr bwMode="auto">
          <a:xfrm>
            <a:off x="1600200" y="4419600"/>
            <a:ext cx="1371600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66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Local</a:t>
            </a:r>
            <a:b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Chapters</a:t>
            </a:r>
            <a:endParaRPr lang="en-US" altLang="en-US" sz="1200" baseline="30000" dirty="0">
              <a:solidFill>
                <a:prstClr val="black">
                  <a:lumMod val="65000"/>
                  <a:lumOff val="3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1600200" y="5334000"/>
            <a:ext cx="6858000" cy="276999"/>
          </a:xfrm>
          <a:prstGeom prst="rect">
            <a:avLst/>
          </a:prstGeom>
          <a:solidFill>
            <a:schemeClr val="accent6"/>
          </a:solidFill>
          <a:ln w="22225">
            <a:solidFill>
              <a:srgbClr val="0066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2865438" algn="ctr"/>
              </a:tabLs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2865438" algn="ctr"/>
              </a:tabLs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2865438" algn="ctr"/>
              </a:tabLs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2865438" algn="ctr"/>
              </a:tabLs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2865438" algn="ctr"/>
              </a:tabLs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0066"/>
                </a:solidFill>
                <a:cs typeface="Arial" charset="0"/>
              </a:rPr>
              <a:t>	</a:t>
            </a:r>
            <a: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Staff Support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6172200" y="2286000"/>
            <a:ext cx="2286000" cy="2590800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6666"/>
            </a:solidFill>
            <a:miter lim="800000"/>
            <a:headEnd/>
            <a:tailEnd/>
          </a:ln>
        </p:spPr>
        <p:txBody>
          <a:bodyPr rIns="0" anchor="ctr"/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</a:t>
            </a:r>
            <a:r>
              <a:rPr lang="en-US" altLang="en-US" sz="10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HR Expertise Networks</a:t>
            </a:r>
          </a:p>
          <a:p>
            <a:pPr eaLnBrk="1" hangingPunct="1"/>
            <a:endParaRPr lang="en-US" altLang="en-US" sz="1000" u="sng" dirty="0">
              <a:solidFill>
                <a:prstClr val="black">
                  <a:lumMod val="65000"/>
                  <a:lumOff val="3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Ethics</a:t>
            </a:r>
          </a:p>
          <a:p>
            <a:pPr eaLnBrk="1" hangingPunct="1">
              <a:buFontTx/>
              <a:buChar char="•"/>
            </a:pPr>
            <a:r>
              <a:rPr lang="en-US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Global</a:t>
            </a:r>
          </a:p>
          <a:p>
            <a:pPr eaLnBrk="1" hangingPunct="1">
              <a:buFontTx/>
              <a:buChar char="•"/>
            </a:pPr>
            <a:r>
              <a:rPr lang="en-US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Labor Relations</a:t>
            </a:r>
          </a:p>
          <a:p>
            <a:pPr eaLnBrk="1" hangingPunct="1">
              <a:buFontTx/>
              <a:buChar char="•"/>
            </a:pPr>
            <a:r>
              <a:rPr lang="en-US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Workplace Diversity</a:t>
            </a:r>
          </a:p>
          <a:p>
            <a:pPr eaLnBrk="1" hangingPunct="1">
              <a:buFontTx/>
              <a:buChar char="•"/>
            </a:pPr>
            <a:r>
              <a:rPr lang="en-US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HR Technology</a:t>
            </a:r>
          </a:p>
          <a:p>
            <a:pPr eaLnBrk="1" hangingPunct="1">
              <a:buFontTx/>
              <a:buChar char="•"/>
            </a:pPr>
            <a:r>
              <a:rPr lang="en-US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HR Disciplines – Includes:</a:t>
            </a:r>
          </a:p>
          <a:p>
            <a:pPr eaLnBrk="1" hangingPunct="1"/>
            <a:r>
              <a:rPr lang="en-US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Talent Management,                        Compensation, Benefits, Organizational Development, Employee Relations, Employee Health, Safety &amp; Security</a:t>
            </a:r>
          </a:p>
        </p:txBody>
      </p:sp>
      <p:sp>
        <p:nvSpPr>
          <p:cNvPr id="32778" name="AutoShape 9"/>
          <p:cNvSpPr>
            <a:spLocks noChangeAspect="1" noChangeArrowheads="1"/>
          </p:cNvSpPr>
          <p:nvPr/>
        </p:nvSpPr>
        <p:spPr bwMode="auto">
          <a:xfrm>
            <a:off x="6553200" y="1447800"/>
            <a:ext cx="1600200" cy="46196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rgbClr val="000082"/>
            </a:solidFill>
            <a:prstDash val="sysDot"/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Governance Committee*</a:t>
            </a: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3733800" y="2286000"/>
            <a:ext cx="1828800" cy="25908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160B8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2780" name="Line 11"/>
          <p:cNvSpPr>
            <a:spLocks noChangeShapeType="1"/>
          </p:cNvSpPr>
          <p:nvPr/>
        </p:nvSpPr>
        <p:spPr bwMode="auto">
          <a:xfrm flipV="1">
            <a:off x="4648200" y="4876800"/>
            <a:ext cx="0" cy="45720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81" name="Line 12"/>
          <p:cNvSpPr>
            <a:spLocks noChangeShapeType="1"/>
          </p:cNvSpPr>
          <p:nvPr/>
        </p:nvSpPr>
        <p:spPr bwMode="auto">
          <a:xfrm flipV="1">
            <a:off x="7391400" y="4800600"/>
            <a:ext cx="0" cy="45720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82" name="Line 13"/>
          <p:cNvSpPr>
            <a:spLocks noChangeShapeType="1"/>
          </p:cNvSpPr>
          <p:nvPr/>
        </p:nvSpPr>
        <p:spPr bwMode="auto">
          <a:xfrm flipH="1">
            <a:off x="2971800" y="4648200"/>
            <a:ext cx="6858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83" name="Line 14"/>
          <p:cNvSpPr>
            <a:spLocks noChangeShapeType="1"/>
          </p:cNvSpPr>
          <p:nvPr/>
        </p:nvSpPr>
        <p:spPr bwMode="auto">
          <a:xfrm flipH="1">
            <a:off x="5486400" y="3581400"/>
            <a:ext cx="6858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84" name="Line 15"/>
          <p:cNvSpPr>
            <a:spLocks noChangeShapeType="1"/>
          </p:cNvSpPr>
          <p:nvPr/>
        </p:nvSpPr>
        <p:spPr bwMode="auto">
          <a:xfrm flipH="1">
            <a:off x="2971800" y="3962400"/>
            <a:ext cx="6858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85" name="Line 16"/>
          <p:cNvSpPr>
            <a:spLocks noChangeShapeType="1"/>
          </p:cNvSpPr>
          <p:nvPr/>
        </p:nvSpPr>
        <p:spPr bwMode="auto">
          <a:xfrm flipH="1">
            <a:off x="5562600" y="1676400"/>
            <a:ext cx="9906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86" name="Rectangle 17"/>
          <p:cNvSpPr>
            <a:spLocks noChangeAspect="1" noChangeArrowheads="1"/>
          </p:cNvSpPr>
          <p:nvPr/>
        </p:nvSpPr>
        <p:spPr bwMode="auto">
          <a:xfrm>
            <a:off x="1600200" y="2286000"/>
            <a:ext cx="1371600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rgbClr val="0066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Membership</a:t>
            </a:r>
            <a:b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Advisory Council</a:t>
            </a:r>
          </a:p>
        </p:txBody>
      </p:sp>
      <p:sp>
        <p:nvSpPr>
          <p:cNvPr id="32787" name="Text Box 18"/>
          <p:cNvSpPr txBox="1">
            <a:spLocks noChangeArrowheads="1"/>
          </p:cNvSpPr>
          <p:nvPr/>
        </p:nvSpPr>
        <p:spPr bwMode="auto">
          <a:xfrm>
            <a:off x="3886200" y="33528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A4B8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Members</a:t>
            </a:r>
          </a:p>
        </p:txBody>
      </p:sp>
      <p:cxnSp>
        <p:nvCxnSpPr>
          <p:cNvPr id="32788" name="AutoShape 19"/>
          <p:cNvCxnSpPr>
            <a:cxnSpLocks noChangeShapeType="1"/>
            <a:stCxn id="32772" idx="1"/>
            <a:endCxn id="32786" idx="0"/>
          </p:cNvCxnSpPr>
          <p:nvPr/>
        </p:nvCxnSpPr>
        <p:spPr bwMode="auto">
          <a:xfrm rot="10800000" flipV="1">
            <a:off x="2286000" y="1679575"/>
            <a:ext cx="1436688" cy="595313"/>
          </a:xfrm>
          <a:prstGeom prst="bentConnector2">
            <a:avLst/>
          </a:prstGeom>
          <a:noFill/>
          <a:ln w="9525">
            <a:solidFill>
              <a:srgbClr val="006666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2286000" y="2667000"/>
            <a:ext cx="0" cy="22860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2286000" y="3429000"/>
            <a:ext cx="0" cy="30480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2286000" y="4191000"/>
            <a:ext cx="0" cy="22860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2286000" y="4876800"/>
            <a:ext cx="0" cy="45720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>
            <a:off x="2971800" y="3200400"/>
            <a:ext cx="6858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H="1">
            <a:off x="2971800" y="2514600"/>
            <a:ext cx="685800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V="1">
            <a:off x="4572000" y="190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V="1">
            <a:off x="7315200" y="1905000"/>
            <a:ext cx="0" cy="38100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sizes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/>
              <a:t>Small Chapter = 	10 – 100 </a:t>
            </a:r>
            <a:r>
              <a:rPr lang="en-US" altLang="en-US" dirty="0" smtClean="0"/>
              <a:t>members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/>
              <a:t>Medium Chapter  =  101 – 300 </a:t>
            </a:r>
            <a:r>
              <a:rPr lang="en-US" altLang="en-US" dirty="0" smtClean="0"/>
              <a:t>members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/>
              <a:t>Large Chapter = 	301 – 500 </a:t>
            </a:r>
            <a:r>
              <a:rPr lang="en-US" altLang="en-US" dirty="0" smtClean="0"/>
              <a:t>members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/>
              <a:t>Mega Chapter = 	501 – 1,000 </a:t>
            </a:r>
            <a:r>
              <a:rPr lang="en-US" altLang="en-US" dirty="0" smtClean="0"/>
              <a:t>members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/>
              <a:t>Super Mega Chapter =  1,000 + members</a:t>
            </a:r>
          </a:p>
          <a:p>
            <a:pPr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Times" pitchFamily="18" charset="0"/>
              <a:buChar char="•"/>
            </a:pPr>
            <a:r>
              <a:rPr lang="en-US" altLang="en-US" dirty="0"/>
              <a:t>SHRM bylaws require chapter presidents and all state council members be </a:t>
            </a:r>
            <a:r>
              <a:rPr lang="en-US" altLang="en-US" i="1" dirty="0"/>
              <a:t>active SHRM members throughout the duration of their term</a:t>
            </a:r>
            <a:r>
              <a:rPr lang="en-US" altLang="en-US" i="1" dirty="0" smtClean="0"/>
              <a:t>.</a:t>
            </a:r>
          </a:p>
          <a:p>
            <a:pPr>
              <a:buFont typeface="Times" pitchFamily="18" charset="0"/>
              <a:buChar char="•"/>
            </a:pPr>
            <a:endParaRPr lang="en-US" altLang="en-US" i="1" dirty="0"/>
          </a:p>
          <a:p>
            <a:pPr marL="800100" lvl="1" indent="-342900">
              <a:buFont typeface="Times" pitchFamily="18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Must be indicated in chapter bylaws.</a:t>
            </a:r>
          </a:p>
          <a:p>
            <a:pPr marL="800100" lvl="1" indent="-342900">
              <a:buFont typeface="Times" pitchFamily="18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SHRM encourages chapters to require all board members to be SHRM members for greater synergy in the affiliation relationship.</a:t>
            </a:r>
          </a:p>
          <a:p>
            <a:pPr marL="800100" lvl="1" indent="-342900">
              <a:buFont typeface="Times" pitchFamily="18" charset="0"/>
              <a:buChar char="•"/>
            </a:pP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Times" pitchFamily="18" charset="0"/>
              <a:buChar char="•"/>
            </a:pPr>
            <a:r>
              <a:rPr lang="en-US" altLang="en-US" dirty="0"/>
              <a:t>Effectively lead chapter or state council throughout the year and mentor </a:t>
            </a:r>
            <a:r>
              <a:rPr lang="en-US" altLang="en-US" dirty="0" smtClean="0"/>
              <a:t>president-elect </a:t>
            </a:r>
            <a:r>
              <a:rPr lang="en-US" altLang="en-US" dirty="0"/>
              <a:t>for upcoming year.</a:t>
            </a:r>
          </a:p>
          <a:p>
            <a:pPr>
              <a:buFont typeface="Times" pitchFamily="18" charset="0"/>
              <a:buChar char="•"/>
            </a:pPr>
            <a:r>
              <a:rPr lang="en-US" altLang="en-US" dirty="0"/>
              <a:t>Assure bylaws are being followed.</a:t>
            </a:r>
          </a:p>
          <a:p>
            <a:pPr>
              <a:buFont typeface="Times" pitchFamily="18" charset="0"/>
              <a:buChar char="•"/>
            </a:pPr>
            <a:r>
              <a:rPr lang="en-US" altLang="en-US" dirty="0"/>
              <a:t>Attend and actively participate in state council meetings</a:t>
            </a:r>
            <a:r>
              <a:rPr lang="en-US" altLang="en-US" sz="2000" dirty="0"/>
              <a:t>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RM_2012_PowerPointMaster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CBA675A473CD499EFBCA97391FE0E3" ma:contentTypeVersion="0" ma:contentTypeDescription="Create a new document." ma:contentTypeScope="" ma:versionID="4c55b03b0939f3a4c44f31fab91897a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4C17A-EEA5-4EE9-B149-91B438381651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EB4CC4-30E5-43CE-88C8-33DB9F04B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BA9C91E-D976-412E-9678-202DCBA7F5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SHRM_2012_PowerPointMasterTemplate</Template>
  <TotalTime>1520</TotalTime>
  <Words>2744</Words>
  <Application>Microsoft Office PowerPoint</Application>
  <PresentationFormat>On-screen Show (4:3)</PresentationFormat>
  <Paragraphs>460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SHRM_2012_PowerPointMasterTemplate</vt:lpstr>
      <vt:lpstr>PowerPoint Presentation</vt:lpstr>
      <vt:lpstr>About SHRM</vt:lpstr>
      <vt:lpstr>SHRM’s Vision</vt:lpstr>
      <vt:lpstr>SHRM’s Strategy</vt:lpstr>
      <vt:lpstr>How Are We Connected?</vt:lpstr>
      <vt:lpstr>Chapter Governance</vt:lpstr>
      <vt:lpstr>Volunteer Structure</vt:lpstr>
      <vt:lpstr>Chapter sizes</vt:lpstr>
      <vt:lpstr>SHRM Requirements</vt:lpstr>
      <vt:lpstr>SHRM Requirements</vt:lpstr>
      <vt:lpstr>Chapter Charters</vt:lpstr>
      <vt:lpstr>Bylaws</vt:lpstr>
      <vt:lpstr>Use of the SHRM Affiliate Logo</vt:lpstr>
      <vt:lpstr>Which is correct?</vt:lpstr>
      <vt:lpstr>SHRM Affiliate Logo</vt:lpstr>
      <vt:lpstr>Chapter Leader Information Form (CLIF)</vt:lpstr>
      <vt:lpstr>Expectations of Volunteers</vt:lpstr>
      <vt:lpstr>Role of District Directors</vt:lpstr>
      <vt:lpstr>SHRM Volunteer Tools &amp; Resources</vt:lpstr>
      <vt:lpstr>Volunteer Leader Resource Center (VLRC)</vt:lpstr>
      <vt:lpstr>Volunteer Leader Resource Center (VLRC)</vt:lpstr>
      <vt:lpstr>Volunteer Leader Resource Center (VLRC)</vt:lpstr>
      <vt:lpstr>Special Sections of the VLRC</vt:lpstr>
      <vt:lpstr>Special Sections of the VLRC</vt:lpstr>
      <vt:lpstr>VLRC:  Resources for Chapters</vt:lpstr>
      <vt:lpstr>VLRC:  Administration/President/President-Elect/Secretary </vt:lpstr>
      <vt:lpstr>Position Descriptions</vt:lpstr>
      <vt:lpstr>VLRC:  Finance/Treasurer</vt:lpstr>
      <vt:lpstr>Core Leadership Areas</vt:lpstr>
      <vt:lpstr>VLRC:  Chapter Activities Checklist by Month</vt:lpstr>
      <vt:lpstr>VLRC:  Chapter Leader Resource Guide</vt:lpstr>
      <vt:lpstr>VLRC:  Guide to Chapter Financial Management</vt:lpstr>
      <vt:lpstr>SHRM Affiliate Program for Excellence</vt:lpstr>
      <vt:lpstr>SHAPE</vt:lpstr>
      <vt:lpstr>Membership Award Status</vt:lpstr>
      <vt:lpstr>Monthly Membership Reports</vt:lpstr>
      <vt:lpstr>Monthly Membership Reports</vt:lpstr>
      <vt:lpstr>Membership Reports from SHRM</vt:lpstr>
      <vt:lpstr>Conducting Membership Audits</vt:lpstr>
      <vt:lpstr>Primary Designation Forms</vt:lpstr>
      <vt:lpstr>In-Transition Membership</vt:lpstr>
      <vt:lpstr>SHRM Monthly Update</vt:lpstr>
      <vt:lpstr>E-Blasts</vt:lpstr>
      <vt:lpstr>Chapter Financial Support Payments (CFSP)</vt:lpstr>
      <vt:lpstr>Chapter Financial Support Payments (CFSP)</vt:lpstr>
      <vt:lpstr>Chapter Financial Support Payments (CFSP)</vt:lpstr>
      <vt:lpstr>SHRM Pinnacle Award</vt:lpstr>
      <vt:lpstr>SHRM Connect</vt:lpstr>
      <vt:lpstr>SHRM Volunteer Leaders Summit</vt:lpstr>
      <vt:lpstr>Important Dates &amp; Deadlines</vt:lpstr>
      <vt:lpstr>SHRM Staff Support </vt:lpstr>
      <vt:lpstr>2014 Membership Advisory Council</vt:lpstr>
      <vt:lpstr>Volunteer Assistance</vt:lpstr>
      <vt:lpstr>PowerPoint Presentation</vt:lpstr>
      <vt:lpstr>PowerPoint Presentation</vt:lpstr>
    </vt:vector>
  </TitlesOfParts>
  <Company>SHRM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strent</dc:creator>
  <cp:lastModifiedBy>PLATT, Laurie-Ann</cp:lastModifiedBy>
  <cp:revision>51</cp:revision>
  <dcterms:created xsi:type="dcterms:W3CDTF">2013-11-26T18:27:11Z</dcterms:created>
  <dcterms:modified xsi:type="dcterms:W3CDTF">2014-04-05T04:52:25Z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0x01010017CBA675A473CD499EFBCA97391FE0E3</vt:lpwstr>
  </property>
</Properties>
</file>