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103"/>
  </p:notesMasterIdLst>
  <p:handoutMasterIdLst>
    <p:handoutMasterId r:id="rId104"/>
  </p:handoutMasterIdLst>
  <p:sldIdLst>
    <p:sldId id="508" r:id="rId2"/>
    <p:sldId id="510" r:id="rId3"/>
    <p:sldId id="511" r:id="rId4"/>
    <p:sldId id="526" r:id="rId5"/>
    <p:sldId id="524" r:id="rId6"/>
    <p:sldId id="382" r:id="rId7"/>
    <p:sldId id="383" r:id="rId8"/>
    <p:sldId id="384" r:id="rId9"/>
    <p:sldId id="385" r:id="rId10"/>
    <p:sldId id="386" r:id="rId11"/>
    <p:sldId id="387" r:id="rId12"/>
    <p:sldId id="528" r:id="rId13"/>
    <p:sldId id="530" r:id="rId14"/>
    <p:sldId id="531" r:id="rId15"/>
    <p:sldId id="529" r:id="rId16"/>
    <p:sldId id="389" r:id="rId17"/>
    <p:sldId id="390" r:id="rId18"/>
    <p:sldId id="391" r:id="rId19"/>
    <p:sldId id="392" r:id="rId20"/>
    <p:sldId id="393" r:id="rId21"/>
    <p:sldId id="408" r:id="rId22"/>
    <p:sldId id="411" r:id="rId23"/>
    <p:sldId id="412" r:id="rId24"/>
    <p:sldId id="413" r:id="rId25"/>
    <p:sldId id="414" r:id="rId26"/>
    <p:sldId id="415" r:id="rId27"/>
    <p:sldId id="416" r:id="rId28"/>
    <p:sldId id="418" r:id="rId29"/>
    <p:sldId id="419" r:id="rId30"/>
    <p:sldId id="420" r:id="rId31"/>
    <p:sldId id="421" r:id="rId32"/>
    <p:sldId id="422" r:id="rId33"/>
    <p:sldId id="423" r:id="rId34"/>
    <p:sldId id="424" r:id="rId35"/>
    <p:sldId id="425" r:id="rId36"/>
    <p:sldId id="426" r:id="rId37"/>
    <p:sldId id="427"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4" r:id="rId53"/>
    <p:sldId id="445" r:id="rId54"/>
    <p:sldId id="446" r:id="rId55"/>
    <p:sldId id="447" r:id="rId56"/>
    <p:sldId id="448" r:id="rId57"/>
    <p:sldId id="450" r:id="rId58"/>
    <p:sldId id="498" r:id="rId59"/>
    <p:sldId id="495" r:id="rId60"/>
    <p:sldId id="496" r:id="rId61"/>
    <p:sldId id="497" r:id="rId62"/>
    <p:sldId id="499" r:id="rId63"/>
    <p:sldId id="452" r:id="rId64"/>
    <p:sldId id="454" r:id="rId65"/>
    <p:sldId id="455" r:id="rId66"/>
    <p:sldId id="456" r:id="rId67"/>
    <p:sldId id="457" r:id="rId68"/>
    <p:sldId id="458" r:id="rId69"/>
    <p:sldId id="459" r:id="rId70"/>
    <p:sldId id="460" r:id="rId71"/>
    <p:sldId id="461" r:id="rId72"/>
    <p:sldId id="462" r:id="rId73"/>
    <p:sldId id="463" r:id="rId74"/>
    <p:sldId id="466" r:id="rId75"/>
    <p:sldId id="494" r:id="rId76"/>
    <p:sldId id="468" r:id="rId77"/>
    <p:sldId id="469" r:id="rId78"/>
    <p:sldId id="470" r:id="rId79"/>
    <p:sldId id="471" r:id="rId80"/>
    <p:sldId id="472" r:id="rId81"/>
    <p:sldId id="473" r:id="rId82"/>
    <p:sldId id="475" r:id="rId83"/>
    <p:sldId id="476" r:id="rId84"/>
    <p:sldId id="478" r:id="rId85"/>
    <p:sldId id="479" r:id="rId86"/>
    <p:sldId id="480" r:id="rId87"/>
    <p:sldId id="502" r:id="rId88"/>
    <p:sldId id="500" r:id="rId89"/>
    <p:sldId id="481" r:id="rId90"/>
    <p:sldId id="483" r:id="rId91"/>
    <p:sldId id="501" r:id="rId92"/>
    <p:sldId id="484" r:id="rId93"/>
    <p:sldId id="485" r:id="rId94"/>
    <p:sldId id="487" r:id="rId95"/>
    <p:sldId id="503" r:id="rId96"/>
    <p:sldId id="488" r:id="rId97"/>
    <p:sldId id="489" r:id="rId98"/>
    <p:sldId id="490" r:id="rId99"/>
    <p:sldId id="491" r:id="rId100"/>
    <p:sldId id="492" r:id="rId101"/>
    <p:sldId id="378" r:id="rId102"/>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C02"/>
    <a:srgbClr val="13D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3096" autoAdjust="0"/>
  </p:normalViewPr>
  <p:slideViewPr>
    <p:cSldViewPr snapToGrid="0">
      <p:cViewPr varScale="1">
        <p:scale>
          <a:sx n="70" d="100"/>
          <a:sy n="70" d="100"/>
        </p:scale>
        <p:origin x="1012" y="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9900"/>
          </a:xfrm>
          <a:prstGeom prst="rect">
            <a:avLst/>
          </a:prstGeom>
        </p:spPr>
        <p:txBody>
          <a:bodyPr vert="horz" lIns="91440" tIns="45720" rIns="91440" bIns="45720" rtlCol="0"/>
          <a:lstStyle>
            <a:lvl1pPr algn="r">
              <a:defRPr sz="1200"/>
            </a:lvl1pPr>
          </a:lstStyle>
          <a:p>
            <a:fld id="{88F3D72C-8EDC-435A-B01B-38C1C9F86F2B}" type="datetimeFigureOut">
              <a:rPr lang="en-US" smtClean="0"/>
              <a:t>7/29/2016</a:t>
            </a:fld>
            <a:endParaRPr lang="en-US"/>
          </a:p>
        </p:txBody>
      </p:sp>
      <p:sp>
        <p:nvSpPr>
          <p:cNvPr id="4" name="Footer Placeholder 3"/>
          <p:cNvSpPr>
            <a:spLocks noGrp="1"/>
          </p:cNvSpPr>
          <p:nvPr>
            <p:ph type="ftr" sz="quarter" idx="2"/>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9900"/>
          </a:xfrm>
          <a:prstGeom prst="rect">
            <a:avLst/>
          </a:prstGeom>
        </p:spPr>
        <p:txBody>
          <a:bodyPr vert="horz" lIns="91440" tIns="45720" rIns="91440" bIns="45720" rtlCol="0" anchor="b"/>
          <a:lstStyle>
            <a:lvl1pPr algn="r">
              <a:defRPr sz="1200"/>
            </a:lvl1pPr>
          </a:lstStyle>
          <a:p>
            <a:fld id="{13A1AD97-AE5B-4461-9E03-99B8CC9C30D4}" type="slidenum">
              <a:rPr lang="en-US" smtClean="0"/>
              <a:t>‹#›</a:t>
            </a:fld>
            <a:endParaRPr lang="en-US"/>
          </a:p>
        </p:txBody>
      </p:sp>
    </p:spTree>
    <p:extLst>
      <p:ext uri="{BB962C8B-B14F-4D97-AF65-F5344CB8AC3E}">
        <p14:creationId xmlns:p14="http://schemas.microsoft.com/office/powerpoint/2010/main" val="27979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9" y="0"/>
            <a:ext cx="3037840" cy="470258"/>
          </a:xfrm>
          <a:prstGeom prst="rect">
            <a:avLst/>
          </a:prstGeom>
        </p:spPr>
        <p:txBody>
          <a:bodyPr vert="horz" lIns="93616" tIns="46808" rIns="93616" bIns="46808" rtlCol="0"/>
          <a:lstStyle>
            <a:lvl1pPr algn="r">
              <a:defRPr sz="1200"/>
            </a:lvl1pPr>
          </a:lstStyle>
          <a:p>
            <a:fld id="{F8415D7E-F99D-4E18-91D9-6EED25EBD19B}" type="datetimeFigureOut">
              <a:rPr lang="en-US" smtClean="0"/>
              <a:t>7/29/2016</a:t>
            </a:fld>
            <a:endParaRPr lang="en-US"/>
          </a:p>
        </p:txBody>
      </p:sp>
      <p:sp>
        <p:nvSpPr>
          <p:cNvPr id="4" name="Slide Image Placeholder 3"/>
          <p:cNvSpPr>
            <a:spLocks noGrp="1" noRot="1" noChangeAspect="1"/>
          </p:cNvSpPr>
          <p:nvPr>
            <p:ph type="sldImg" idx="2"/>
          </p:nvPr>
        </p:nvSpPr>
        <p:spPr>
          <a:xfrm>
            <a:off x="1397000" y="1171575"/>
            <a:ext cx="4216400" cy="3162300"/>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510564"/>
            <a:ext cx="5608320" cy="3690461"/>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6"/>
            <a:ext cx="3037840" cy="470257"/>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902346"/>
            <a:ext cx="3037840" cy="470257"/>
          </a:xfrm>
          <a:prstGeom prst="rect">
            <a:avLst/>
          </a:prstGeom>
        </p:spPr>
        <p:txBody>
          <a:bodyPr vert="horz" lIns="93616" tIns="46808" rIns="93616" bIns="46808" rtlCol="0" anchor="b"/>
          <a:lstStyle>
            <a:lvl1pPr algn="r">
              <a:defRPr sz="1200"/>
            </a:lvl1pPr>
          </a:lstStyle>
          <a:p>
            <a:fld id="{4F778FEC-DA3C-4A00-AE07-F1C294290670}" type="slidenum">
              <a:rPr lang="en-US" smtClean="0"/>
              <a:t>‹#›</a:t>
            </a:fld>
            <a:endParaRPr lang="en-US"/>
          </a:p>
        </p:txBody>
      </p:sp>
    </p:spTree>
    <p:extLst>
      <p:ext uri="{BB962C8B-B14F-4D97-AF65-F5344CB8AC3E}">
        <p14:creationId xmlns:p14="http://schemas.microsoft.com/office/powerpoint/2010/main" val="389953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78FEC-DA3C-4A00-AE07-F1C294290670}" type="slidenum">
              <a:rPr lang="en-US" smtClean="0"/>
              <a:t>1</a:t>
            </a:fld>
            <a:endParaRPr lang="en-US" dirty="0"/>
          </a:p>
        </p:txBody>
      </p:sp>
    </p:spTree>
    <p:extLst>
      <p:ext uri="{BB962C8B-B14F-4D97-AF65-F5344CB8AC3E}">
        <p14:creationId xmlns:p14="http://schemas.microsoft.com/office/powerpoint/2010/main" val="74951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206AF1-0B60-4F31-8C55-530E872DD114}" type="slidenum">
              <a:rPr lang="en-US" altLang="en-US"/>
              <a:pPr>
                <a:spcBef>
                  <a:spcPct val="0"/>
                </a:spcBef>
              </a:pPr>
              <a:t>10</a:t>
            </a:fld>
            <a:endParaRPr lang="en-US" altLang="en-US" dirty="0"/>
          </a:p>
        </p:txBody>
      </p:sp>
    </p:spTree>
    <p:extLst>
      <p:ext uri="{BB962C8B-B14F-4D97-AF65-F5344CB8AC3E}">
        <p14:creationId xmlns:p14="http://schemas.microsoft.com/office/powerpoint/2010/main" val="29309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3DC20B-3F8E-4F49-84AA-7A7011129F24}" type="slidenum">
              <a:rPr lang="en-US" altLang="en-US">
                <a:solidFill>
                  <a:srgbClr val="000000"/>
                </a:solidFill>
              </a:rPr>
              <a:pPr>
                <a:spcBef>
                  <a:spcPct val="0"/>
                </a:spcBef>
              </a:pPr>
              <a:t>11</a:t>
            </a:fld>
            <a:endParaRPr lang="en-US" altLang="en-US" dirty="0">
              <a:solidFill>
                <a:srgbClr val="000000"/>
              </a:solidFill>
            </a:endParaRPr>
          </a:p>
        </p:txBody>
      </p:sp>
    </p:spTree>
    <p:extLst>
      <p:ext uri="{BB962C8B-B14F-4D97-AF65-F5344CB8AC3E}">
        <p14:creationId xmlns:p14="http://schemas.microsoft.com/office/powerpoint/2010/main" val="141738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78FEC-DA3C-4A00-AE07-F1C294290670}" type="slidenum">
              <a:rPr lang="en-US" smtClean="0"/>
              <a:t>12</a:t>
            </a:fld>
            <a:endParaRPr lang="en-US" dirty="0"/>
          </a:p>
        </p:txBody>
      </p:sp>
    </p:spTree>
    <p:extLst>
      <p:ext uri="{BB962C8B-B14F-4D97-AF65-F5344CB8AC3E}">
        <p14:creationId xmlns:p14="http://schemas.microsoft.com/office/powerpoint/2010/main" val="34815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05C40-0308-4741-96B0-DF098AD597BD}" type="slidenum">
              <a:rPr lang="en-US" altLang="en-US">
                <a:solidFill>
                  <a:srgbClr val="000000"/>
                </a:solidFill>
              </a:rPr>
              <a:pPr>
                <a:spcBef>
                  <a:spcPct val="0"/>
                </a:spcBef>
              </a:pPr>
              <a:t>15</a:t>
            </a:fld>
            <a:endParaRPr lang="en-US" altLang="en-US" dirty="0">
              <a:solidFill>
                <a:srgbClr val="000000"/>
              </a:solidFill>
            </a:endParaRPr>
          </a:p>
        </p:txBody>
      </p:sp>
    </p:spTree>
    <p:extLst>
      <p:ext uri="{BB962C8B-B14F-4D97-AF65-F5344CB8AC3E}">
        <p14:creationId xmlns:p14="http://schemas.microsoft.com/office/powerpoint/2010/main" val="150156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05C40-0308-4741-96B0-DF098AD597BD}" type="slidenum">
              <a:rPr lang="en-US" altLang="en-US">
                <a:solidFill>
                  <a:srgbClr val="000000"/>
                </a:solidFill>
              </a:rPr>
              <a:pPr>
                <a:spcBef>
                  <a:spcPct val="0"/>
                </a:spcBef>
              </a:pPr>
              <a:t>16</a:t>
            </a:fld>
            <a:endParaRPr lang="en-US" altLang="en-US" dirty="0">
              <a:solidFill>
                <a:srgbClr val="000000"/>
              </a:solidFill>
            </a:endParaRPr>
          </a:p>
        </p:txBody>
      </p:sp>
    </p:spTree>
    <p:extLst>
      <p:ext uri="{BB962C8B-B14F-4D97-AF65-F5344CB8AC3E}">
        <p14:creationId xmlns:p14="http://schemas.microsoft.com/office/powerpoint/2010/main" val="42280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4710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A5D09B-2FA2-4CCE-A06E-92E970CF37F1}" type="slidenum">
              <a:rPr lang="en-US" altLang="en-US">
                <a:solidFill>
                  <a:srgbClr val="000000"/>
                </a:solidFill>
              </a:rPr>
              <a:pPr>
                <a:spcBef>
                  <a:spcPct val="0"/>
                </a:spcBef>
              </a:pPr>
              <a:t>17</a:t>
            </a:fld>
            <a:endParaRPr lang="en-US" altLang="en-US" dirty="0">
              <a:solidFill>
                <a:srgbClr val="000000"/>
              </a:solidFill>
            </a:endParaRPr>
          </a:p>
        </p:txBody>
      </p:sp>
    </p:spTree>
    <p:extLst>
      <p:ext uri="{BB962C8B-B14F-4D97-AF65-F5344CB8AC3E}">
        <p14:creationId xmlns:p14="http://schemas.microsoft.com/office/powerpoint/2010/main" val="384024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DE9343-4EE4-4D43-A5DD-19D4AEECF8A4}" type="slidenum">
              <a:rPr lang="en-US" altLang="en-US">
                <a:solidFill>
                  <a:srgbClr val="000000"/>
                </a:solidFill>
              </a:rPr>
              <a:pPr>
                <a:spcBef>
                  <a:spcPct val="0"/>
                </a:spcBef>
              </a:pPr>
              <a:t>18</a:t>
            </a:fld>
            <a:endParaRPr lang="en-US" altLang="en-US" dirty="0">
              <a:solidFill>
                <a:srgbClr val="000000"/>
              </a:solidFill>
            </a:endParaRPr>
          </a:p>
        </p:txBody>
      </p:sp>
    </p:spTree>
    <p:extLst>
      <p:ext uri="{BB962C8B-B14F-4D97-AF65-F5344CB8AC3E}">
        <p14:creationId xmlns:p14="http://schemas.microsoft.com/office/powerpoint/2010/main" val="1944771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3EF036-668B-4FE9-99C5-A0BCDADD5391}" type="slidenum">
              <a:rPr lang="en-US" altLang="en-US">
                <a:solidFill>
                  <a:srgbClr val="000000"/>
                </a:solidFill>
              </a:rPr>
              <a:pPr>
                <a:spcBef>
                  <a:spcPct val="0"/>
                </a:spcBef>
              </a:pPr>
              <a:t>19</a:t>
            </a:fld>
            <a:endParaRPr lang="en-US" altLang="en-US" dirty="0">
              <a:solidFill>
                <a:srgbClr val="000000"/>
              </a:solidFill>
            </a:endParaRPr>
          </a:p>
        </p:txBody>
      </p:sp>
    </p:spTree>
    <p:extLst>
      <p:ext uri="{BB962C8B-B14F-4D97-AF65-F5344CB8AC3E}">
        <p14:creationId xmlns:p14="http://schemas.microsoft.com/office/powerpoint/2010/main" val="139690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B2A914-E7A8-4822-84B3-0B8BB39CE54D}" type="slidenum">
              <a:rPr lang="en-US" altLang="en-US">
                <a:solidFill>
                  <a:srgbClr val="000000"/>
                </a:solidFill>
              </a:rPr>
              <a:pPr>
                <a:spcBef>
                  <a:spcPct val="0"/>
                </a:spcBef>
              </a:pPr>
              <a:t>20</a:t>
            </a:fld>
            <a:endParaRPr lang="en-US" altLang="en-US" dirty="0">
              <a:solidFill>
                <a:srgbClr val="000000"/>
              </a:solidFill>
            </a:endParaRPr>
          </a:p>
        </p:txBody>
      </p:sp>
    </p:spTree>
    <p:extLst>
      <p:ext uri="{BB962C8B-B14F-4D97-AF65-F5344CB8AC3E}">
        <p14:creationId xmlns:p14="http://schemas.microsoft.com/office/powerpoint/2010/main" val="726227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8397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E70CB1-40D9-4E35-BB69-26554A78100F}" type="slidenum">
              <a:rPr lang="en-US" altLang="en-US">
                <a:solidFill>
                  <a:srgbClr val="000000"/>
                </a:solidFill>
              </a:rPr>
              <a:pPr>
                <a:spcBef>
                  <a:spcPct val="0"/>
                </a:spcBef>
              </a:pPr>
              <a:t>21</a:t>
            </a:fld>
            <a:endParaRPr lang="en-US" altLang="en-US" dirty="0">
              <a:solidFill>
                <a:srgbClr val="000000"/>
              </a:solidFill>
            </a:endParaRPr>
          </a:p>
        </p:txBody>
      </p:sp>
    </p:spTree>
    <p:extLst>
      <p:ext uri="{BB962C8B-B14F-4D97-AF65-F5344CB8AC3E}">
        <p14:creationId xmlns:p14="http://schemas.microsoft.com/office/powerpoint/2010/main" val="252624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78FEC-DA3C-4A00-AE07-F1C294290670}" type="slidenum">
              <a:rPr lang="en-US" smtClean="0"/>
              <a:t>2</a:t>
            </a:fld>
            <a:endParaRPr lang="en-US" dirty="0"/>
          </a:p>
        </p:txBody>
      </p:sp>
    </p:spTree>
    <p:extLst>
      <p:ext uri="{BB962C8B-B14F-4D97-AF65-F5344CB8AC3E}">
        <p14:creationId xmlns:p14="http://schemas.microsoft.com/office/powerpoint/2010/main" val="367078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9011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8E53AF-2DDB-4345-B9D0-0C5B5FDD2354}" type="slidenum">
              <a:rPr lang="en-US" altLang="en-US">
                <a:solidFill>
                  <a:srgbClr val="000000"/>
                </a:solidFill>
              </a:rPr>
              <a:pPr>
                <a:spcBef>
                  <a:spcPct val="0"/>
                </a:spcBef>
              </a:pPr>
              <a:t>22</a:t>
            </a:fld>
            <a:endParaRPr lang="en-US" altLang="en-US" dirty="0">
              <a:solidFill>
                <a:srgbClr val="000000"/>
              </a:solidFill>
            </a:endParaRPr>
          </a:p>
        </p:txBody>
      </p:sp>
    </p:spTree>
    <p:extLst>
      <p:ext uri="{BB962C8B-B14F-4D97-AF65-F5344CB8AC3E}">
        <p14:creationId xmlns:p14="http://schemas.microsoft.com/office/powerpoint/2010/main" val="198917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9216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75A88A-BDFF-46BB-A0F7-A0BCC43F9F01}" type="slidenum">
              <a:rPr lang="en-US" altLang="en-US">
                <a:solidFill>
                  <a:srgbClr val="000000"/>
                </a:solidFill>
              </a:rPr>
              <a:pPr>
                <a:spcBef>
                  <a:spcPct val="0"/>
                </a:spcBef>
              </a:pPr>
              <a:t>23</a:t>
            </a:fld>
            <a:endParaRPr lang="en-US" altLang="en-US" dirty="0">
              <a:solidFill>
                <a:srgbClr val="000000"/>
              </a:solidFill>
            </a:endParaRPr>
          </a:p>
        </p:txBody>
      </p:sp>
    </p:spTree>
    <p:extLst>
      <p:ext uri="{BB962C8B-B14F-4D97-AF65-F5344CB8AC3E}">
        <p14:creationId xmlns:p14="http://schemas.microsoft.com/office/powerpoint/2010/main" val="1211416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9421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C9DA7D-D1A2-49D6-8468-B8DF4D36EE46}" type="slidenum">
              <a:rPr lang="en-US" altLang="en-US">
                <a:solidFill>
                  <a:srgbClr val="000000"/>
                </a:solidFill>
              </a:rPr>
              <a:pPr>
                <a:spcBef>
                  <a:spcPct val="0"/>
                </a:spcBef>
              </a:pPr>
              <a:t>24</a:t>
            </a:fld>
            <a:endParaRPr lang="en-US" altLang="en-US" dirty="0">
              <a:solidFill>
                <a:srgbClr val="000000"/>
              </a:solidFill>
            </a:endParaRPr>
          </a:p>
        </p:txBody>
      </p:sp>
    </p:spTree>
    <p:extLst>
      <p:ext uri="{BB962C8B-B14F-4D97-AF65-F5344CB8AC3E}">
        <p14:creationId xmlns:p14="http://schemas.microsoft.com/office/powerpoint/2010/main" val="2469252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9626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86495B-AE8E-42C1-B70A-61476A16BEDB}" type="slidenum">
              <a:rPr lang="en-US" altLang="en-US">
                <a:solidFill>
                  <a:srgbClr val="000000"/>
                </a:solidFill>
              </a:rPr>
              <a:pPr>
                <a:spcBef>
                  <a:spcPct val="0"/>
                </a:spcBef>
              </a:pPr>
              <a:t>25</a:t>
            </a:fld>
            <a:endParaRPr lang="en-US" altLang="en-US" dirty="0">
              <a:solidFill>
                <a:srgbClr val="000000"/>
              </a:solidFill>
            </a:endParaRPr>
          </a:p>
        </p:txBody>
      </p:sp>
    </p:spTree>
    <p:extLst>
      <p:ext uri="{BB962C8B-B14F-4D97-AF65-F5344CB8AC3E}">
        <p14:creationId xmlns:p14="http://schemas.microsoft.com/office/powerpoint/2010/main" val="2548419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9830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C5AF48-F107-4635-B889-81C910B55E13}" type="slidenum">
              <a:rPr lang="en-US" altLang="en-US">
                <a:solidFill>
                  <a:srgbClr val="000000"/>
                </a:solidFill>
              </a:rPr>
              <a:pPr>
                <a:spcBef>
                  <a:spcPct val="0"/>
                </a:spcBef>
              </a:pPr>
              <a:t>26</a:t>
            </a:fld>
            <a:endParaRPr lang="en-US" altLang="en-US" dirty="0">
              <a:solidFill>
                <a:srgbClr val="000000"/>
              </a:solidFill>
            </a:endParaRPr>
          </a:p>
        </p:txBody>
      </p:sp>
    </p:spTree>
    <p:extLst>
      <p:ext uri="{BB962C8B-B14F-4D97-AF65-F5344CB8AC3E}">
        <p14:creationId xmlns:p14="http://schemas.microsoft.com/office/powerpoint/2010/main" val="233403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0035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698038-C851-4A6E-B7D6-FD79C38FB664}" type="slidenum">
              <a:rPr lang="en-US" altLang="en-US">
                <a:solidFill>
                  <a:srgbClr val="000000"/>
                </a:solidFill>
              </a:rPr>
              <a:pPr>
                <a:spcBef>
                  <a:spcPct val="0"/>
                </a:spcBef>
              </a:pPr>
              <a:t>27</a:t>
            </a:fld>
            <a:endParaRPr lang="en-US" altLang="en-US" dirty="0">
              <a:solidFill>
                <a:srgbClr val="000000"/>
              </a:solidFill>
            </a:endParaRPr>
          </a:p>
        </p:txBody>
      </p:sp>
    </p:spTree>
    <p:extLst>
      <p:ext uri="{BB962C8B-B14F-4D97-AF65-F5344CB8AC3E}">
        <p14:creationId xmlns:p14="http://schemas.microsoft.com/office/powerpoint/2010/main" val="2224442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0445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E5B917-3329-4E6D-A1F4-3761190C640B}" type="slidenum">
              <a:rPr lang="en-US" altLang="en-US">
                <a:solidFill>
                  <a:srgbClr val="000000"/>
                </a:solidFill>
              </a:rPr>
              <a:pPr>
                <a:spcBef>
                  <a:spcPct val="0"/>
                </a:spcBef>
              </a:pPr>
              <a:t>28</a:t>
            </a:fld>
            <a:endParaRPr lang="en-US" altLang="en-US" dirty="0">
              <a:solidFill>
                <a:srgbClr val="000000"/>
              </a:solidFill>
            </a:endParaRPr>
          </a:p>
        </p:txBody>
      </p:sp>
    </p:spTree>
    <p:extLst>
      <p:ext uri="{BB962C8B-B14F-4D97-AF65-F5344CB8AC3E}">
        <p14:creationId xmlns:p14="http://schemas.microsoft.com/office/powerpoint/2010/main" val="616263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0650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D547C6-CCDF-4D68-A35A-DB1648274F83}" type="slidenum">
              <a:rPr lang="en-US" altLang="en-US">
                <a:solidFill>
                  <a:srgbClr val="000000"/>
                </a:solidFill>
              </a:rPr>
              <a:pPr>
                <a:spcBef>
                  <a:spcPct val="0"/>
                </a:spcBef>
              </a:pPr>
              <a:t>29</a:t>
            </a:fld>
            <a:endParaRPr lang="en-US" altLang="en-US" dirty="0">
              <a:solidFill>
                <a:srgbClr val="000000"/>
              </a:solidFill>
            </a:endParaRPr>
          </a:p>
        </p:txBody>
      </p:sp>
    </p:spTree>
    <p:extLst>
      <p:ext uri="{BB962C8B-B14F-4D97-AF65-F5344CB8AC3E}">
        <p14:creationId xmlns:p14="http://schemas.microsoft.com/office/powerpoint/2010/main" val="441663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0854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E51DDA-ECD8-446F-9470-E8D7E5DF5602}" type="slidenum">
              <a:rPr lang="en-US" altLang="en-US">
                <a:solidFill>
                  <a:srgbClr val="000000"/>
                </a:solidFill>
              </a:rPr>
              <a:pPr>
                <a:spcBef>
                  <a:spcPct val="0"/>
                </a:spcBef>
              </a:pPr>
              <a:t>30</a:t>
            </a:fld>
            <a:endParaRPr lang="en-US" altLang="en-US" dirty="0">
              <a:solidFill>
                <a:srgbClr val="000000"/>
              </a:solidFill>
            </a:endParaRPr>
          </a:p>
        </p:txBody>
      </p:sp>
    </p:spTree>
    <p:extLst>
      <p:ext uri="{BB962C8B-B14F-4D97-AF65-F5344CB8AC3E}">
        <p14:creationId xmlns:p14="http://schemas.microsoft.com/office/powerpoint/2010/main" val="3432973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1059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FE727-9912-4309-AB5B-0091C103E53D}" type="slidenum">
              <a:rPr lang="en-US" altLang="en-US">
                <a:solidFill>
                  <a:srgbClr val="000000"/>
                </a:solidFill>
              </a:rPr>
              <a:pPr>
                <a:spcBef>
                  <a:spcPct val="0"/>
                </a:spcBef>
              </a:pPr>
              <a:t>31</a:t>
            </a:fld>
            <a:endParaRPr lang="en-US" altLang="en-US" dirty="0">
              <a:solidFill>
                <a:srgbClr val="000000"/>
              </a:solidFill>
            </a:endParaRPr>
          </a:p>
        </p:txBody>
      </p:sp>
    </p:spTree>
    <p:extLst>
      <p:ext uri="{BB962C8B-B14F-4D97-AF65-F5344CB8AC3E}">
        <p14:creationId xmlns:p14="http://schemas.microsoft.com/office/powerpoint/2010/main" val="177326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78FEC-DA3C-4A00-AE07-F1C294290670}" type="slidenum">
              <a:rPr lang="en-US" smtClean="0"/>
              <a:t>3</a:t>
            </a:fld>
            <a:endParaRPr lang="en-US" dirty="0"/>
          </a:p>
        </p:txBody>
      </p:sp>
    </p:spTree>
    <p:extLst>
      <p:ext uri="{BB962C8B-B14F-4D97-AF65-F5344CB8AC3E}">
        <p14:creationId xmlns:p14="http://schemas.microsoft.com/office/powerpoint/2010/main" val="3749243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1264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C3C9F-D9D8-434C-B153-72019A5CB63A}" type="slidenum">
              <a:rPr lang="en-US" altLang="en-US">
                <a:solidFill>
                  <a:srgbClr val="000000"/>
                </a:solidFill>
              </a:rPr>
              <a:pPr>
                <a:spcBef>
                  <a:spcPct val="0"/>
                </a:spcBef>
              </a:pPr>
              <a:t>32</a:t>
            </a:fld>
            <a:endParaRPr lang="en-US" altLang="en-US" dirty="0">
              <a:solidFill>
                <a:srgbClr val="000000"/>
              </a:solidFill>
            </a:endParaRPr>
          </a:p>
        </p:txBody>
      </p:sp>
    </p:spTree>
    <p:extLst>
      <p:ext uri="{BB962C8B-B14F-4D97-AF65-F5344CB8AC3E}">
        <p14:creationId xmlns:p14="http://schemas.microsoft.com/office/powerpoint/2010/main" val="763258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1469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850F6E-D6B3-4926-8307-5E151C05B8AE}" type="slidenum">
              <a:rPr lang="en-US" altLang="en-US">
                <a:solidFill>
                  <a:srgbClr val="000000"/>
                </a:solidFill>
              </a:rPr>
              <a:pPr>
                <a:spcBef>
                  <a:spcPct val="0"/>
                </a:spcBef>
              </a:pPr>
              <a:t>33</a:t>
            </a:fld>
            <a:endParaRPr lang="en-US" altLang="en-US" dirty="0">
              <a:solidFill>
                <a:srgbClr val="000000"/>
              </a:solidFill>
            </a:endParaRPr>
          </a:p>
        </p:txBody>
      </p:sp>
    </p:spTree>
    <p:extLst>
      <p:ext uri="{BB962C8B-B14F-4D97-AF65-F5344CB8AC3E}">
        <p14:creationId xmlns:p14="http://schemas.microsoft.com/office/powerpoint/2010/main" val="3258189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1674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84DC3B-7057-4F4D-9C68-18AEEEEBE34D}" type="slidenum">
              <a:rPr lang="en-US" altLang="en-US">
                <a:solidFill>
                  <a:srgbClr val="000000"/>
                </a:solidFill>
              </a:rPr>
              <a:pPr>
                <a:spcBef>
                  <a:spcPct val="0"/>
                </a:spcBef>
              </a:pPr>
              <a:t>34</a:t>
            </a:fld>
            <a:endParaRPr lang="en-US" altLang="en-US" dirty="0">
              <a:solidFill>
                <a:srgbClr val="000000"/>
              </a:solidFill>
            </a:endParaRPr>
          </a:p>
        </p:txBody>
      </p:sp>
    </p:spTree>
    <p:extLst>
      <p:ext uri="{BB962C8B-B14F-4D97-AF65-F5344CB8AC3E}">
        <p14:creationId xmlns:p14="http://schemas.microsoft.com/office/powerpoint/2010/main" val="43135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1878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7D54D-E8CB-4476-B37B-FD2428005EE0}" type="slidenum">
              <a:rPr lang="en-US" altLang="en-US"/>
              <a:pPr>
                <a:spcBef>
                  <a:spcPct val="0"/>
                </a:spcBef>
              </a:pPr>
              <a:t>35</a:t>
            </a:fld>
            <a:endParaRPr lang="en-US" altLang="en-US" dirty="0"/>
          </a:p>
        </p:txBody>
      </p:sp>
    </p:spTree>
    <p:extLst>
      <p:ext uri="{BB962C8B-B14F-4D97-AF65-F5344CB8AC3E}">
        <p14:creationId xmlns:p14="http://schemas.microsoft.com/office/powerpoint/2010/main" val="863190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2083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C2C810-75FF-4B3D-9D0D-9F1C4F8F48C4}" type="slidenum">
              <a:rPr lang="en-US" altLang="en-US">
                <a:solidFill>
                  <a:srgbClr val="000000"/>
                </a:solidFill>
              </a:rPr>
              <a:pPr>
                <a:spcBef>
                  <a:spcPct val="0"/>
                </a:spcBef>
              </a:pPr>
              <a:t>36</a:t>
            </a:fld>
            <a:endParaRPr lang="en-US" altLang="en-US" dirty="0">
              <a:solidFill>
                <a:srgbClr val="000000"/>
              </a:solidFill>
            </a:endParaRPr>
          </a:p>
        </p:txBody>
      </p:sp>
    </p:spTree>
    <p:extLst>
      <p:ext uri="{BB962C8B-B14F-4D97-AF65-F5344CB8AC3E}">
        <p14:creationId xmlns:p14="http://schemas.microsoft.com/office/powerpoint/2010/main" val="1172467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2288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C96900-EF25-4532-A763-58786FF358C4}" type="slidenum">
              <a:rPr lang="en-US" altLang="en-US">
                <a:solidFill>
                  <a:srgbClr val="000000"/>
                </a:solidFill>
              </a:rPr>
              <a:pPr>
                <a:spcBef>
                  <a:spcPct val="0"/>
                </a:spcBef>
              </a:pPr>
              <a:t>37</a:t>
            </a:fld>
            <a:endParaRPr lang="en-US" altLang="en-US" dirty="0">
              <a:solidFill>
                <a:srgbClr val="000000"/>
              </a:solidFill>
            </a:endParaRPr>
          </a:p>
        </p:txBody>
      </p:sp>
    </p:spTree>
    <p:extLst>
      <p:ext uri="{BB962C8B-B14F-4D97-AF65-F5344CB8AC3E}">
        <p14:creationId xmlns:p14="http://schemas.microsoft.com/office/powerpoint/2010/main" val="2918495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2698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62720-7F5A-4B39-896A-D60DFD25D04B}" type="slidenum">
              <a:rPr lang="en-US" altLang="en-US">
                <a:solidFill>
                  <a:srgbClr val="000000"/>
                </a:solidFill>
              </a:rPr>
              <a:pPr>
                <a:spcBef>
                  <a:spcPct val="0"/>
                </a:spcBef>
              </a:pPr>
              <a:t>38</a:t>
            </a:fld>
            <a:endParaRPr lang="en-US" altLang="en-US" dirty="0">
              <a:solidFill>
                <a:srgbClr val="000000"/>
              </a:solidFill>
            </a:endParaRPr>
          </a:p>
        </p:txBody>
      </p:sp>
    </p:spTree>
    <p:extLst>
      <p:ext uri="{BB962C8B-B14F-4D97-AF65-F5344CB8AC3E}">
        <p14:creationId xmlns:p14="http://schemas.microsoft.com/office/powerpoint/2010/main" val="56279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2E942F-AA04-4309-934C-4DF166E3D11B}" type="slidenum">
              <a:rPr lang="en-US" altLang="en-US">
                <a:solidFill>
                  <a:srgbClr val="000000"/>
                </a:solidFill>
              </a:rPr>
              <a:pPr>
                <a:spcBef>
                  <a:spcPct val="0"/>
                </a:spcBef>
              </a:pPr>
              <a:t>39</a:t>
            </a:fld>
            <a:endParaRPr lang="en-US" altLang="en-US" dirty="0">
              <a:solidFill>
                <a:srgbClr val="000000"/>
              </a:solidFill>
            </a:endParaRPr>
          </a:p>
        </p:txBody>
      </p:sp>
    </p:spTree>
    <p:extLst>
      <p:ext uri="{BB962C8B-B14F-4D97-AF65-F5344CB8AC3E}">
        <p14:creationId xmlns:p14="http://schemas.microsoft.com/office/powerpoint/2010/main" val="2434920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3107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535038-0C6E-408D-800C-60C30381F01A}" type="slidenum">
              <a:rPr lang="en-US" altLang="en-US">
                <a:solidFill>
                  <a:srgbClr val="000000"/>
                </a:solidFill>
              </a:rPr>
              <a:pPr>
                <a:spcBef>
                  <a:spcPct val="0"/>
                </a:spcBef>
              </a:pPr>
              <a:t>40</a:t>
            </a:fld>
            <a:endParaRPr lang="en-US" altLang="en-US" dirty="0">
              <a:solidFill>
                <a:srgbClr val="000000"/>
              </a:solidFill>
            </a:endParaRPr>
          </a:p>
        </p:txBody>
      </p:sp>
    </p:spTree>
    <p:extLst>
      <p:ext uri="{BB962C8B-B14F-4D97-AF65-F5344CB8AC3E}">
        <p14:creationId xmlns:p14="http://schemas.microsoft.com/office/powerpoint/2010/main" val="3111318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3312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8940B4-7ADF-44DE-A729-0823D9F564C1}" type="slidenum">
              <a:rPr lang="en-US" altLang="en-US">
                <a:solidFill>
                  <a:srgbClr val="000000"/>
                </a:solidFill>
              </a:rPr>
              <a:pPr>
                <a:spcBef>
                  <a:spcPct val="0"/>
                </a:spcBef>
              </a:pPr>
              <a:t>41</a:t>
            </a:fld>
            <a:endParaRPr lang="en-US" altLang="en-US" dirty="0">
              <a:solidFill>
                <a:srgbClr val="000000"/>
              </a:solidFill>
            </a:endParaRPr>
          </a:p>
        </p:txBody>
      </p:sp>
    </p:spTree>
    <p:extLst>
      <p:ext uri="{BB962C8B-B14F-4D97-AF65-F5344CB8AC3E}">
        <p14:creationId xmlns:p14="http://schemas.microsoft.com/office/powerpoint/2010/main" val="377132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78FEC-DA3C-4A00-AE07-F1C294290670}" type="slidenum">
              <a:rPr lang="en-US" smtClean="0"/>
              <a:t>4</a:t>
            </a:fld>
            <a:endParaRPr lang="en-US" dirty="0"/>
          </a:p>
        </p:txBody>
      </p:sp>
    </p:spTree>
    <p:extLst>
      <p:ext uri="{BB962C8B-B14F-4D97-AF65-F5344CB8AC3E}">
        <p14:creationId xmlns:p14="http://schemas.microsoft.com/office/powerpoint/2010/main" val="2324001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3517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723660-1746-40D3-B67D-20AA4C62BD09}" type="slidenum">
              <a:rPr lang="en-US" altLang="en-US">
                <a:solidFill>
                  <a:srgbClr val="000000"/>
                </a:solidFill>
              </a:rPr>
              <a:pPr>
                <a:spcBef>
                  <a:spcPct val="0"/>
                </a:spcBef>
              </a:pPr>
              <a:t>42</a:t>
            </a:fld>
            <a:endParaRPr lang="en-US" altLang="en-US" dirty="0">
              <a:solidFill>
                <a:srgbClr val="000000"/>
              </a:solidFill>
            </a:endParaRPr>
          </a:p>
        </p:txBody>
      </p:sp>
    </p:spTree>
    <p:extLst>
      <p:ext uri="{BB962C8B-B14F-4D97-AF65-F5344CB8AC3E}">
        <p14:creationId xmlns:p14="http://schemas.microsoft.com/office/powerpoint/2010/main" val="4159656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3722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F93F0C-5657-47B8-B85A-7FE3F45E2371}" type="slidenum">
              <a:rPr lang="en-US" altLang="en-US">
                <a:solidFill>
                  <a:srgbClr val="000000"/>
                </a:solidFill>
              </a:rPr>
              <a:pPr>
                <a:spcBef>
                  <a:spcPct val="0"/>
                </a:spcBef>
              </a:pPr>
              <a:t>43</a:t>
            </a:fld>
            <a:endParaRPr lang="en-US" altLang="en-US" dirty="0">
              <a:solidFill>
                <a:srgbClr val="000000"/>
              </a:solidFill>
            </a:endParaRPr>
          </a:p>
        </p:txBody>
      </p:sp>
    </p:spTree>
    <p:extLst>
      <p:ext uri="{BB962C8B-B14F-4D97-AF65-F5344CB8AC3E}">
        <p14:creationId xmlns:p14="http://schemas.microsoft.com/office/powerpoint/2010/main" val="1661848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3926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79E894-F690-4980-82F9-E12A99BA8667}" type="slidenum">
              <a:rPr lang="en-US" altLang="en-US">
                <a:solidFill>
                  <a:srgbClr val="000000"/>
                </a:solidFill>
              </a:rPr>
              <a:pPr>
                <a:spcBef>
                  <a:spcPct val="0"/>
                </a:spcBef>
              </a:pPr>
              <a:t>44</a:t>
            </a:fld>
            <a:endParaRPr lang="en-US" altLang="en-US" dirty="0">
              <a:solidFill>
                <a:srgbClr val="000000"/>
              </a:solidFill>
            </a:endParaRPr>
          </a:p>
        </p:txBody>
      </p:sp>
    </p:spTree>
    <p:extLst>
      <p:ext uri="{BB962C8B-B14F-4D97-AF65-F5344CB8AC3E}">
        <p14:creationId xmlns:p14="http://schemas.microsoft.com/office/powerpoint/2010/main" val="316834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4131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2FC61C-07B7-42A0-9827-53E4B8555316}" type="slidenum">
              <a:rPr lang="en-US" altLang="en-US">
                <a:solidFill>
                  <a:srgbClr val="000000"/>
                </a:solidFill>
              </a:rPr>
              <a:pPr>
                <a:spcBef>
                  <a:spcPct val="0"/>
                </a:spcBef>
              </a:pPr>
              <a:t>45</a:t>
            </a:fld>
            <a:endParaRPr lang="en-US" altLang="en-US" dirty="0">
              <a:solidFill>
                <a:srgbClr val="000000"/>
              </a:solidFill>
            </a:endParaRPr>
          </a:p>
        </p:txBody>
      </p:sp>
    </p:spTree>
    <p:extLst>
      <p:ext uri="{BB962C8B-B14F-4D97-AF65-F5344CB8AC3E}">
        <p14:creationId xmlns:p14="http://schemas.microsoft.com/office/powerpoint/2010/main" val="969977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4336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CE7BFE-3C63-4604-A43E-824E8CAFA377}" type="slidenum">
              <a:rPr lang="en-US" altLang="en-US">
                <a:solidFill>
                  <a:srgbClr val="000000"/>
                </a:solidFill>
              </a:rPr>
              <a:pPr>
                <a:spcBef>
                  <a:spcPct val="0"/>
                </a:spcBef>
              </a:pPr>
              <a:t>46</a:t>
            </a:fld>
            <a:endParaRPr lang="en-US" altLang="en-US" dirty="0">
              <a:solidFill>
                <a:srgbClr val="000000"/>
              </a:solidFill>
            </a:endParaRPr>
          </a:p>
        </p:txBody>
      </p:sp>
    </p:spTree>
    <p:extLst>
      <p:ext uri="{BB962C8B-B14F-4D97-AF65-F5344CB8AC3E}">
        <p14:creationId xmlns:p14="http://schemas.microsoft.com/office/powerpoint/2010/main" val="2627211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4541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F85017-057A-46A0-8167-924950EF823F}" type="slidenum">
              <a:rPr lang="en-US" altLang="en-US">
                <a:solidFill>
                  <a:srgbClr val="000000"/>
                </a:solidFill>
              </a:rPr>
              <a:pPr>
                <a:spcBef>
                  <a:spcPct val="0"/>
                </a:spcBef>
              </a:pPr>
              <a:t>47</a:t>
            </a:fld>
            <a:endParaRPr lang="en-US" altLang="en-US" dirty="0">
              <a:solidFill>
                <a:srgbClr val="000000"/>
              </a:solidFill>
            </a:endParaRPr>
          </a:p>
        </p:txBody>
      </p:sp>
    </p:spTree>
    <p:extLst>
      <p:ext uri="{BB962C8B-B14F-4D97-AF65-F5344CB8AC3E}">
        <p14:creationId xmlns:p14="http://schemas.microsoft.com/office/powerpoint/2010/main" val="372947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4746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097D57-D801-4EEF-804C-BB06AC45B1AB}" type="slidenum">
              <a:rPr lang="en-US" altLang="en-US">
                <a:solidFill>
                  <a:srgbClr val="000000"/>
                </a:solidFill>
              </a:rPr>
              <a:pPr>
                <a:spcBef>
                  <a:spcPct val="0"/>
                </a:spcBef>
              </a:pPr>
              <a:t>48</a:t>
            </a:fld>
            <a:endParaRPr lang="en-US" altLang="en-US" dirty="0">
              <a:solidFill>
                <a:srgbClr val="000000"/>
              </a:solidFill>
            </a:endParaRPr>
          </a:p>
        </p:txBody>
      </p:sp>
    </p:spTree>
    <p:extLst>
      <p:ext uri="{BB962C8B-B14F-4D97-AF65-F5344CB8AC3E}">
        <p14:creationId xmlns:p14="http://schemas.microsoft.com/office/powerpoint/2010/main" val="4104621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4950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36FF8A-A862-4E57-8EDD-C9FA65F2C47F}" type="slidenum">
              <a:rPr lang="en-US" altLang="en-US">
                <a:solidFill>
                  <a:srgbClr val="000000"/>
                </a:solidFill>
              </a:rPr>
              <a:pPr>
                <a:spcBef>
                  <a:spcPct val="0"/>
                </a:spcBef>
              </a:pPr>
              <a:t>49</a:t>
            </a:fld>
            <a:endParaRPr lang="en-US" altLang="en-US" dirty="0">
              <a:solidFill>
                <a:srgbClr val="000000"/>
              </a:solidFill>
            </a:endParaRPr>
          </a:p>
        </p:txBody>
      </p:sp>
    </p:spTree>
    <p:extLst>
      <p:ext uri="{BB962C8B-B14F-4D97-AF65-F5344CB8AC3E}">
        <p14:creationId xmlns:p14="http://schemas.microsoft.com/office/powerpoint/2010/main" val="1314700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5155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C5BCCE-A49C-4276-B7A6-B591C36D7FC0}" type="slidenum">
              <a:rPr lang="en-US" altLang="en-US">
                <a:solidFill>
                  <a:srgbClr val="000000"/>
                </a:solidFill>
              </a:rPr>
              <a:pPr>
                <a:spcBef>
                  <a:spcPct val="0"/>
                </a:spcBef>
              </a:pPr>
              <a:t>50</a:t>
            </a:fld>
            <a:endParaRPr lang="en-US" altLang="en-US" dirty="0">
              <a:solidFill>
                <a:srgbClr val="000000"/>
              </a:solidFill>
            </a:endParaRPr>
          </a:p>
        </p:txBody>
      </p:sp>
    </p:spTree>
    <p:extLst>
      <p:ext uri="{BB962C8B-B14F-4D97-AF65-F5344CB8AC3E}">
        <p14:creationId xmlns:p14="http://schemas.microsoft.com/office/powerpoint/2010/main" val="22098530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5360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D99FC3-08DF-4851-9BF6-B437F54286EB}" type="slidenum">
              <a:rPr lang="en-US" altLang="en-US">
                <a:solidFill>
                  <a:srgbClr val="000000"/>
                </a:solidFill>
              </a:rPr>
              <a:pPr>
                <a:spcBef>
                  <a:spcPct val="0"/>
                </a:spcBef>
              </a:pPr>
              <a:t>51</a:t>
            </a:fld>
            <a:endParaRPr lang="en-US" altLang="en-US" dirty="0">
              <a:solidFill>
                <a:srgbClr val="000000"/>
              </a:solidFill>
            </a:endParaRPr>
          </a:p>
        </p:txBody>
      </p:sp>
    </p:spTree>
    <p:extLst>
      <p:ext uri="{BB962C8B-B14F-4D97-AF65-F5344CB8AC3E}">
        <p14:creationId xmlns:p14="http://schemas.microsoft.com/office/powerpoint/2010/main" val="387804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A716B5-37B1-4235-9875-C89F74974B11}" type="slidenum">
              <a:rPr lang="en-US" altLang="en-US"/>
              <a:pPr>
                <a:spcBef>
                  <a:spcPct val="0"/>
                </a:spcBef>
              </a:pPr>
              <a:t>5</a:t>
            </a:fld>
            <a:endParaRPr lang="en-US" altLang="en-US" dirty="0"/>
          </a:p>
        </p:txBody>
      </p:sp>
    </p:spTree>
    <p:extLst>
      <p:ext uri="{BB962C8B-B14F-4D97-AF65-F5344CB8AC3E}">
        <p14:creationId xmlns:p14="http://schemas.microsoft.com/office/powerpoint/2010/main" val="6404616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5770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245EC4-5DEF-4B4C-84E9-F31DA377E69C}" type="slidenum">
              <a:rPr lang="en-US" altLang="en-US">
                <a:solidFill>
                  <a:srgbClr val="000000"/>
                </a:solidFill>
              </a:rPr>
              <a:pPr>
                <a:spcBef>
                  <a:spcPct val="0"/>
                </a:spcBef>
              </a:pPr>
              <a:t>52</a:t>
            </a:fld>
            <a:endParaRPr lang="en-US" altLang="en-US" dirty="0">
              <a:solidFill>
                <a:srgbClr val="000000"/>
              </a:solidFill>
            </a:endParaRPr>
          </a:p>
        </p:txBody>
      </p:sp>
    </p:spTree>
    <p:extLst>
      <p:ext uri="{BB962C8B-B14F-4D97-AF65-F5344CB8AC3E}">
        <p14:creationId xmlns:p14="http://schemas.microsoft.com/office/powerpoint/2010/main" val="2796514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5974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5AA4F2-7F5E-4CD8-AA67-E893848C4331}" type="slidenum">
              <a:rPr lang="en-US" altLang="en-US">
                <a:solidFill>
                  <a:srgbClr val="000000"/>
                </a:solidFill>
              </a:rPr>
              <a:pPr>
                <a:spcBef>
                  <a:spcPct val="0"/>
                </a:spcBef>
              </a:pPr>
              <a:t>53</a:t>
            </a:fld>
            <a:endParaRPr lang="en-US" altLang="en-US" dirty="0">
              <a:solidFill>
                <a:srgbClr val="000000"/>
              </a:solidFill>
            </a:endParaRPr>
          </a:p>
        </p:txBody>
      </p:sp>
    </p:spTree>
    <p:extLst>
      <p:ext uri="{BB962C8B-B14F-4D97-AF65-F5344CB8AC3E}">
        <p14:creationId xmlns:p14="http://schemas.microsoft.com/office/powerpoint/2010/main" val="1063079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6179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BABE0-011F-45F4-937B-A90490C9C9A7}" type="slidenum">
              <a:rPr lang="en-US" altLang="en-US">
                <a:solidFill>
                  <a:srgbClr val="000000"/>
                </a:solidFill>
              </a:rPr>
              <a:pPr>
                <a:spcBef>
                  <a:spcPct val="0"/>
                </a:spcBef>
              </a:pPr>
              <a:t>54</a:t>
            </a:fld>
            <a:endParaRPr lang="en-US" altLang="en-US" dirty="0">
              <a:solidFill>
                <a:srgbClr val="000000"/>
              </a:solidFill>
            </a:endParaRPr>
          </a:p>
        </p:txBody>
      </p:sp>
    </p:spTree>
    <p:extLst>
      <p:ext uri="{BB962C8B-B14F-4D97-AF65-F5344CB8AC3E}">
        <p14:creationId xmlns:p14="http://schemas.microsoft.com/office/powerpoint/2010/main" val="1863304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6384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BD364E-7593-4533-B86C-1A1044D2A5CA}" type="slidenum">
              <a:rPr lang="en-US" altLang="en-US">
                <a:solidFill>
                  <a:srgbClr val="000000"/>
                </a:solidFill>
              </a:rPr>
              <a:pPr>
                <a:spcBef>
                  <a:spcPct val="0"/>
                </a:spcBef>
              </a:pPr>
              <a:t>55</a:t>
            </a:fld>
            <a:endParaRPr lang="en-US" altLang="en-US" dirty="0">
              <a:solidFill>
                <a:srgbClr val="000000"/>
              </a:solidFill>
            </a:endParaRPr>
          </a:p>
        </p:txBody>
      </p:sp>
    </p:spTree>
    <p:extLst>
      <p:ext uri="{BB962C8B-B14F-4D97-AF65-F5344CB8AC3E}">
        <p14:creationId xmlns:p14="http://schemas.microsoft.com/office/powerpoint/2010/main" val="3718127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anose="020B0604020202020204" pitchFamily="34" charset="0"/>
            </a:endParaRPr>
          </a:p>
        </p:txBody>
      </p:sp>
      <p:sp>
        <p:nvSpPr>
          <p:cNvPr id="16589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372416-73D8-4112-BF31-0D59717A9188}" type="slidenum">
              <a:rPr lang="en-US" altLang="en-US">
                <a:solidFill>
                  <a:srgbClr val="000000"/>
                </a:solidFill>
              </a:rPr>
              <a:pPr>
                <a:spcBef>
                  <a:spcPct val="0"/>
                </a:spcBef>
              </a:pPr>
              <a:t>56</a:t>
            </a:fld>
            <a:endParaRPr lang="en-US" altLang="en-US" dirty="0">
              <a:solidFill>
                <a:srgbClr val="000000"/>
              </a:solidFill>
            </a:endParaRPr>
          </a:p>
        </p:txBody>
      </p:sp>
    </p:spTree>
    <p:extLst>
      <p:ext uri="{BB962C8B-B14F-4D97-AF65-F5344CB8AC3E}">
        <p14:creationId xmlns:p14="http://schemas.microsoft.com/office/powerpoint/2010/main" val="831646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6998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D3ED6-C69B-491C-9403-E520B34A1F36}" type="slidenum">
              <a:rPr lang="en-US" altLang="en-US"/>
              <a:pPr>
                <a:spcBef>
                  <a:spcPct val="0"/>
                </a:spcBef>
              </a:pPr>
              <a:t>57</a:t>
            </a:fld>
            <a:endParaRPr lang="en-US" altLang="en-US" dirty="0"/>
          </a:p>
        </p:txBody>
      </p:sp>
    </p:spTree>
    <p:extLst>
      <p:ext uri="{BB962C8B-B14F-4D97-AF65-F5344CB8AC3E}">
        <p14:creationId xmlns:p14="http://schemas.microsoft.com/office/powerpoint/2010/main" val="6191460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7408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F3AD42-A95D-4B48-B14A-B288DDA9592D}" type="slidenum">
              <a:rPr lang="en-US" altLang="en-US"/>
              <a:pPr>
                <a:spcBef>
                  <a:spcPct val="0"/>
                </a:spcBef>
              </a:pPr>
              <a:t>63</a:t>
            </a:fld>
            <a:endParaRPr lang="en-US" altLang="en-US" dirty="0"/>
          </a:p>
        </p:txBody>
      </p:sp>
    </p:spTree>
    <p:extLst>
      <p:ext uri="{BB962C8B-B14F-4D97-AF65-F5344CB8AC3E}">
        <p14:creationId xmlns:p14="http://schemas.microsoft.com/office/powerpoint/2010/main" val="11522326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7818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97C37D-3592-428A-A0EB-A9AAC5EBEC91}" type="slidenum">
              <a:rPr lang="en-US" altLang="en-US"/>
              <a:pPr>
                <a:spcBef>
                  <a:spcPct val="0"/>
                </a:spcBef>
              </a:pPr>
              <a:t>64</a:t>
            </a:fld>
            <a:endParaRPr lang="en-US" altLang="en-US" dirty="0"/>
          </a:p>
        </p:txBody>
      </p:sp>
    </p:spTree>
    <p:extLst>
      <p:ext uri="{BB962C8B-B14F-4D97-AF65-F5344CB8AC3E}">
        <p14:creationId xmlns:p14="http://schemas.microsoft.com/office/powerpoint/2010/main" val="8112502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8022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FEBCD1-E910-41BE-8FB4-E3C29DA37386}" type="slidenum">
              <a:rPr lang="en-US" altLang="en-US"/>
              <a:pPr>
                <a:spcBef>
                  <a:spcPct val="0"/>
                </a:spcBef>
              </a:pPr>
              <a:t>65</a:t>
            </a:fld>
            <a:endParaRPr lang="en-US" altLang="en-US" dirty="0"/>
          </a:p>
        </p:txBody>
      </p:sp>
    </p:spTree>
    <p:extLst>
      <p:ext uri="{BB962C8B-B14F-4D97-AF65-F5344CB8AC3E}">
        <p14:creationId xmlns:p14="http://schemas.microsoft.com/office/powerpoint/2010/main" val="2553579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8227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5D7C44-51A5-48E2-AAB8-120113AEFD9D}" type="slidenum">
              <a:rPr lang="en-US" altLang="en-US"/>
              <a:pPr>
                <a:spcBef>
                  <a:spcPct val="0"/>
                </a:spcBef>
              </a:pPr>
              <a:t>66</a:t>
            </a:fld>
            <a:endParaRPr lang="en-US" altLang="en-US" dirty="0"/>
          </a:p>
        </p:txBody>
      </p:sp>
    </p:spTree>
    <p:extLst>
      <p:ext uri="{BB962C8B-B14F-4D97-AF65-F5344CB8AC3E}">
        <p14:creationId xmlns:p14="http://schemas.microsoft.com/office/powerpoint/2010/main" val="112093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072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DF332E-4B2F-4CAE-A6CA-270C9A4199F7}" type="slidenum">
              <a:rPr lang="en-US" altLang="en-US"/>
              <a:pPr>
                <a:spcBef>
                  <a:spcPct val="0"/>
                </a:spcBef>
              </a:pPr>
              <a:t>6</a:t>
            </a:fld>
            <a:endParaRPr lang="en-US" altLang="en-US" dirty="0"/>
          </a:p>
        </p:txBody>
      </p:sp>
    </p:spTree>
    <p:extLst>
      <p:ext uri="{BB962C8B-B14F-4D97-AF65-F5344CB8AC3E}">
        <p14:creationId xmlns:p14="http://schemas.microsoft.com/office/powerpoint/2010/main" val="276545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8432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9EBB34-C26F-4DE3-948A-2B642BAED202}" type="slidenum">
              <a:rPr lang="en-US" altLang="en-US"/>
              <a:pPr>
                <a:spcBef>
                  <a:spcPct val="0"/>
                </a:spcBef>
              </a:pPr>
              <a:t>67</a:t>
            </a:fld>
            <a:endParaRPr lang="en-US" altLang="en-US" dirty="0"/>
          </a:p>
        </p:txBody>
      </p:sp>
    </p:spTree>
    <p:extLst>
      <p:ext uri="{BB962C8B-B14F-4D97-AF65-F5344CB8AC3E}">
        <p14:creationId xmlns:p14="http://schemas.microsoft.com/office/powerpoint/2010/main" val="13662930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8637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B97C44-3AB6-4988-8C18-7D95E05339FE}" type="slidenum">
              <a:rPr lang="en-US" altLang="en-US"/>
              <a:pPr>
                <a:spcBef>
                  <a:spcPct val="0"/>
                </a:spcBef>
              </a:pPr>
              <a:t>68</a:t>
            </a:fld>
            <a:endParaRPr lang="en-US" altLang="en-US" dirty="0"/>
          </a:p>
        </p:txBody>
      </p:sp>
    </p:spTree>
    <p:extLst>
      <p:ext uri="{BB962C8B-B14F-4D97-AF65-F5344CB8AC3E}">
        <p14:creationId xmlns:p14="http://schemas.microsoft.com/office/powerpoint/2010/main" val="23570941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8842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0222B4-9F01-4872-A0E8-660413AAE82B}" type="slidenum">
              <a:rPr lang="en-US" altLang="en-US"/>
              <a:pPr>
                <a:spcBef>
                  <a:spcPct val="0"/>
                </a:spcBef>
              </a:pPr>
              <a:t>69</a:t>
            </a:fld>
            <a:endParaRPr lang="en-US" altLang="en-US" dirty="0"/>
          </a:p>
        </p:txBody>
      </p:sp>
    </p:spTree>
    <p:extLst>
      <p:ext uri="{BB962C8B-B14F-4D97-AF65-F5344CB8AC3E}">
        <p14:creationId xmlns:p14="http://schemas.microsoft.com/office/powerpoint/2010/main" val="32186941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9046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D67CFC-78C7-4766-9804-03C98124B1C9}" type="slidenum">
              <a:rPr lang="en-US" altLang="en-US"/>
              <a:pPr>
                <a:spcBef>
                  <a:spcPct val="0"/>
                </a:spcBef>
              </a:pPr>
              <a:t>70</a:t>
            </a:fld>
            <a:endParaRPr lang="en-US" altLang="en-US" dirty="0"/>
          </a:p>
        </p:txBody>
      </p:sp>
    </p:spTree>
    <p:extLst>
      <p:ext uri="{BB962C8B-B14F-4D97-AF65-F5344CB8AC3E}">
        <p14:creationId xmlns:p14="http://schemas.microsoft.com/office/powerpoint/2010/main" val="3357786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9251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736CD8-656C-46B0-A203-6D3DF408B4D7}" type="slidenum">
              <a:rPr lang="en-US" altLang="en-US"/>
              <a:pPr>
                <a:spcBef>
                  <a:spcPct val="0"/>
                </a:spcBef>
              </a:pPr>
              <a:t>71</a:t>
            </a:fld>
            <a:endParaRPr lang="en-US" altLang="en-US" dirty="0"/>
          </a:p>
        </p:txBody>
      </p:sp>
    </p:spTree>
    <p:extLst>
      <p:ext uri="{BB962C8B-B14F-4D97-AF65-F5344CB8AC3E}">
        <p14:creationId xmlns:p14="http://schemas.microsoft.com/office/powerpoint/2010/main" val="36742222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9456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779812-8A8D-4F00-954B-790FFB9F08E8}" type="slidenum">
              <a:rPr lang="en-US" altLang="en-US"/>
              <a:pPr>
                <a:spcBef>
                  <a:spcPct val="0"/>
                </a:spcBef>
              </a:pPr>
              <a:t>72</a:t>
            </a:fld>
            <a:endParaRPr lang="en-US" altLang="en-US" dirty="0"/>
          </a:p>
        </p:txBody>
      </p:sp>
    </p:spTree>
    <p:extLst>
      <p:ext uri="{BB962C8B-B14F-4D97-AF65-F5344CB8AC3E}">
        <p14:creationId xmlns:p14="http://schemas.microsoft.com/office/powerpoint/2010/main" val="5461263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19661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758080-F0BB-4172-AF35-EAC64AFF6F65}" type="slidenum">
              <a:rPr lang="en-US" altLang="en-US"/>
              <a:pPr>
                <a:spcBef>
                  <a:spcPct val="0"/>
                </a:spcBef>
              </a:pPr>
              <a:t>73</a:t>
            </a:fld>
            <a:endParaRPr lang="en-US" altLang="en-US" dirty="0"/>
          </a:p>
        </p:txBody>
      </p:sp>
    </p:spTree>
    <p:extLst>
      <p:ext uri="{BB962C8B-B14F-4D97-AF65-F5344CB8AC3E}">
        <p14:creationId xmlns:p14="http://schemas.microsoft.com/office/powerpoint/2010/main" val="657863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0275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4D6494-B986-43B3-9570-FDE3F8709F1A}" type="slidenum">
              <a:rPr lang="en-US" altLang="en-US"/>
              <a:pPr>
                <a:spcBef>
                  <a:spcPct val="0"/>
                </a:spcBef>
              </a:pPr>
              <a:t>74</a:t>
            </a:fld>
            <a:endParaRPr lang="en-US" altLang="en-US" dirty="0"/>
          </a:p>
        </p:txBody>
      </p:sp>
    </p:spTree>
    <p:extLst>
      <p:ext uri="{BB962C8B-B14F-4D97-AF65-F5344CB8AC3E}">
        <p14:creationId xmlns:p14="http://schemas.microsoft.com/office/powerpoint/2010/main" val="30149861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0685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0A6E9C-B38B-4481-8F51-7E8A8B469F21}" type="slidenum">
              <a:rPr lang="en-US" altLang="en-US"/>
              <a:pPr>
                <a:spcBef>
                  <a:spcPct val="0"/>
                </a:spcBef>
              </a:pPr>
              <a:t>76</a:t>
            </a:fld>
            <a:endParaRPr lang="en-US" altLang="en-US" dirty="0"/>
          </a:p>
        </p:txBody>
      </p:sp>
    </p:spTree>
    <p:extLst>
      <p:ext uri="{BB962C8B-B14F-4D97-AF65-F5344CB8AC3E}">
        <p14:creationId xmlns:p14="http://schemas.microsoft.com/office/powerpoint/2010/main" val="26079958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0890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4BDC1C-DA01-4E0C-A035-1D43CE521D9E}" type="slidenum">
              <a:rPr lang="en-US" altLang="en-US"/>
              <a:pPr>
                <a:spcBef>
                  <a:spcPct val="0"/>
                </a:spcBef>
              </a:pPr>
              <a:t>77</a:t>
            </a:fld>
            <a:endParaRPr lang="en-US" altLang="en-US" dirty="0"/>
          </a:p>
        </p:txBody>
      </p:sp>
    </p:spTree>
    <p:extLst>
      <p:ext uri="{BB962C8B-B14F-4D97-AF65-F5344CB8AC3E}">
        <p14:creationId xmlns:p14="http://schemas.microsoft.com/office/powerpoint/2010/main" val="376391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B37910-0630-4468-AB7A-45AF2EDB9BB8}" type="slidenum">
              <a:rPr lang="en-US" altLang="en-US"/>
              <a:pPr>
                <a:spcBef>
                  <a:spcPct val="0"/>
                </a:spcBef>
              </a:pPr>
              <a:t>7</a:t>
            </a:fld>
            <a:endParaRPr lang="en-US" altLang="en-US" dirty="0"/>
          </a:p>
        </p:txBody>
      </p:sp>
    </p:spTree>
    <p:extLst>
      <p:ext uri="{BB962C8B-B14F-4D97-AF65-F5344CB8AC3E}">
        <p14:creationId xmlns:p14="http://schemas.microsoft.com/office/powerpoint/2010/main" val="3144572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1094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A57373-D5FE-43D1-975C-7698D4B4B444}" type="slidenum">
              <a:rPr lang="en-US" altLang="en-US"/>
              <a:pPr>
                <a:spcBef>
                  <a:spcPct val="0"/>
                </a:spcBef>
              </a:pPr>
              <a:t>78</a:t>
            </a:fld>
            <a:endParaRPr lang="en-US" altLang="en-US" dirty="0"/>
          </a:p>
        </p:txBody>
      </p:sp>
    </p:spTree>
    <p:extLst>
      <p:ext uri="{BB962C8B-B14F-4D97-AF65-F5344CB8AC3E}">
        <p14:creationId xmlns:p14="http://schemas.microsoft.com/office/powerpoint/2010/main" val="39116064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1299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BFAA80-CE5F-4C7F-981C-10AB92DB1D14}" type="slidenum">
              <a:rPr lang="en-US" altLang="en-US"/>
              <a:pPr>
                <a:spcBef>
                  <a:spcPct val="0"/>
                </a:spcBef>
              </a:pPr>
              <a:t>79</a:t>
            </a:fld>
            <a:endParaRPr lang="en-US" altLang="en-US" dirty="0"/>
          </a:p>
        </p:txBody>
      </p:sp>
    </p:spTree>
    <p:extLst>
      <p:ext uri="{BB962C8B-B14F-4D97-AF65-F5344CB8AC3E}">
        <p14:creationId xmlns:p14="http://schemas.microsoft.com/office/powerpoint/2010/main" val="13150974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1504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F889B9-B7E0-431B-867E-E23CAD5E19CA}" type="slidenum">
              <a:rPr lang="en-US" altLang="en-US"/>
              <a:pPr>
                <a:spcBef>
                  <a:spcPct val="0"/>
                </a:spcBef>
              </a:pPr>
              <a:t>80</a:t>
            </a:fld>
            <a:endParaRPr lang="en-US" altLang="en-US" dirty="0"/>
          </a:p>
        </p:txBody>
      </p:sp>
    </p:spTree>
    <p:extLst>
      <p:ext uri="{BB962C8B-B14F-4D97-AF65-F5344CB8AC3E}">
        <p14:creationId xmlns:p14="http://schemas.microsoft.com/office/powerpoint/2010/main" val="31132238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1709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1458C0-E4EB-494E-A335-5B6B379A5BCD}" type="slidenum">
              <a:rPr lang="en-US" altLang="en-US"/>
              <a:pPr>
                <a:spcBef>
                  <a:spcPct val="0"/>
                </a:spcBef>
              </a:pPr>
              <a:t>81</a:t>
            </a:fld>
            <a:endParaRPr lang="en-US" altLang="en-US" dirty="0"/>
          </a:p>
        </p:txBody>
      </p:sp>
    </p:spTree>
    <p:extLst>
      <p:ext uri="{BB962C8B-B14F-4D97-AF65-F5344CB8AC3E}">
        <p14:creationId xmlns:p14="http://schemas.microsoft.com/office/powerpoint/2010/main" val="41339796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2118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CD22CA-CE82-491C-830B-2F25ACE081A4}" type="slidenum">
              <a:rPr lang="en-US" altLang="en-US"/>
              <a:pPr>
                <a:spcBef>
                  <a:spcPct val="0"/>
                </a:spcBef>
              </a:pPr>
              <a:t>82</a:t>
            </a:fld>
            <a:endParaRPr lang="en-US" altLang="en-US" dirty="0"/>
          </a:p>
        </p:txBody>
      </p:sp>
    </p:spTree>
    <p:extLst>
      <p:ext uri="{BB962C8B-B14F-4D97-AF65-F5344CB8AC3E}">
        <p14:creationId xmlns:p14="http://schemas.microsoft.com/office/powerpoint/2010/main" val="31078317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2323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5B35E0-0DFB-4A67-AA5F-D38ED43AD92F}" type="slidenum">
              <a:rPr lang="en-US" altLang="en-US"/>
              <a:pPr>
                <a:spcBef>
                  <a:spcPct val="0"/>
                </a:spcBef>
              </a:pPr>
              <a:t>83</a:t>
            </a:fld>
            <a:endParaRPr lang="en-US" altLang="en-US" dirty="0"/>
          </a:p>
        </p:txBody>
      </p:sp>
    </p:spTree>
    <p:extLst>
      <p:ext uri="{BB962C8B-B14F-4D97-AF65-F5344CB8AC3E}">
        <p14:creationId xmlns:p14="http://schemas.microsoft.com/office/powerpoint/2010/main" val="33036325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83AE38-5DEE-4EA2-BDBF-FA60D26388DC}" type="slidenum">
              <a:rPr lang="en-US" altLang="en-US"/>
              <a:pPr>
                <a:spcBef>
                  <a:spcPct val="0"/>
                </a:spcBef>
              </a:pPr>
              <a:t>84</a:t>
            </a:fld>
            <a:endParaRPr lang="en-US" altLang="en-US" dirty="0"/>
          </a:p>
        </p:txBody>
      </p:sp>
      <p:sp>
        <p:nvSpPr>
          <p:cNvPr id="227331" name="Slide Image Placeholder 1"/>
          <p:cNvSpPr>
            <a:spLocks noGrp="1" noRot="1" noChangeAspect="1" noTextEdit="1"/>
          </p:cNvSpPr>
          <p:nvPr>
            <p:ph type="sldImg"/>
          </p:nvPr>
        </p:nvSpPr>
        <p:spPr>
          <a:ln/>
        </p:spPr>
      </p:sp>
      <p:sp>
        <p:nvSpPr>
          <p:cNvPr id="227332" name="Notes Placeholder 2"/>
          <p:cNvSpPr>
            <a:spLocks noGrp="1"/>
          </p:cNvSpPr>
          <p:nvPr>
            <p:ph type="body" idx="1"/>
          </p:nvPr>
        </p:nvSpPr>
        <p:spPr>
          <a:noFill/>
        </p:spPr>
        <p:txBody>
          <a:bodyPr/>
          <a:lstStyle/>
          <a:p>
            <a:pPr eaLnBrk="1" hangingPunct="1"/>
            <a:endParaRPr lang="en-US" altLang="en-US" dirty="0" smtClean="0">
              <a:latin typeface="Arial" panose="020B0604020202020204" pitchFamily="34" charset="0"/>
            </a:endParaRPr>
          </a:p>
        </p:txBody>
      </p:sp>
      <p:sp>
        <p:nvSpPr>
          <p:cNvPr id="227333" name="Slide Number Placeholder 4"/>
          <p:cNvSpPr txBox="1">
            <a:spLocks noGrp="1"/>
          </p:cNvSpPr>
          <p:nvPr/>
        </p:nvSpPr>
        <p:spPr bwMode="auto">
          <a:xfrm>
            <a:off x="3969497" y="8902691"/>
            <a:ext cx="3039319" cy="46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FCFE4EB-CA94-4878-94FE-371A2C5E1E67}" type="slidenum">
              <a:rPr lang="en-US" altLang="en-US"/>
              <a:pPr algn="r" eaLnBrk="1" hangingPunct="1">
                <a:spcBef>
                  <a:spcPct val="0"/>
                </a:spcBef>
              </a:pPr>
              <a:t>84</a:t>
            </a:fld>
            <a:endParaRPr lang="en-US" altLang="en-US" dirty="0"/>
          </a:p>
        </p:txBody>
      </p:sp>
      <p:sp>
        <p:nvSpPr>
          <p:cNvPr id="227334" name="Footer Placeholder 5"/>
          <p:cNvSpPr txBox="1">
            <a:spLocks noGrp="1"/>
          </p:cNvSpPr>
          <p:nvPr/>
        </p:nvSpPr>
        <p:spPr bwMode="auto">
          <a:xfrm>
            <a:off x="0" y="8902691"/>
            <a:ext cx="3039319" cy="46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908834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2938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E210BD-9685-41AF-9D57-DD62284E8DD5}" type="slidenum">
              <a:rPr lang="en-US" altLang="en-US"/>
              <a:pPr>
                <a:spcBef>
                  <a:spcPct val="0"/>
                </a:spcBef>
              </a:pPr>
              <a:t>85</a:t>
            </a:fld>
            <a:endParaRPr lang="en-US" altLang="en-US" dirty="0"/>
          </a:p>
        </p:txBody>
      </p:sp>
    </p:spTree>
    <p:extLst>
      <p:ext uri="{BB962C8B-B14F-4D97-AF65-F5344CB8AC3E}">
        <p14:creationId xmlns:p14="http://schemas.microsoft.com/office/powerpoint/2010/main" val="17202144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3142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A2F0FC-E517-4F49-8A0B-8B72C6E62875}" type="slidenum">
              <a:rPr lang="en-US" altLang="en-US"/>
              <a:pPr>
                <a:spcBef>
                  <a:spcPct val="0"/>
                </a:spcBef>
              </a:pPr>
              <a:t>86</a:t>
            </a:fld>
            <a:endParaRPr lang="en-US" altLang="en-US" dirty="0"/>
          </a:p>
        </p:txBody>
      </p:sp>
    </p:spTree>
    <p:extLst>
      <p:ext uri="{BB962C8B-B14F-4D97-AF65-F5344CB8AC3E}">
        <p14:creationId xmlns:p14="http://schemas.microsoft.com/office/powerpoint/2010/main" val="12682826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3347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028663-B18C-4811-9C1C-CFD24E6DA076}" type="slidenum">
              <a:rPr lang="en-US" altLang="en-US"/>
              <a:pPr>
                <a:spcBef>
                  <a:spcPct val="0"/>
                </a:spcBef>
              </a:pPr>
              <a:t>89</a:t>
            </a:fld>
            <a:endParaRPr lang="en-US" altLang="en-US" dirty="0"/>
          </a:p>
        </p:txBody>
      </p:sp>
    </p:spTree>
    <p:extLst>
      <p:ext uri="{BB962C8B-B14F-4D97-AF65-F5344CB8AC3E}">
        <p14:creationId xmlns:p14="http://schemas.microsoft.com/office/powerpoint/2010/main" val="361164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482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9AF457-9412-45D1-B8D8-33F9820C4E50}" type="slidenum">
              <a:rPr lang="en-US" altLang="en-US"/>
              <a:pPr>
                <a:spcBef>
                  <a:spcPct val="0"/>
                </a:spcBef>
              </a:pPr>
              <a:t>8</a:t>
            </a:fld>
            <a:endParaRPr lang="en-US" altLang="en-US" dirty="0"/>
          </a:p>
        </p:txBody>
      </p:sp>
    </p:spTree>
    <p:extLst>
      <p:ext uri="{BB962C8B-B14F-4D97-AF65-F5344CB8AC3E}">
        <p14:creationId xmlns:p14="http://schemas.microsoft.com/office/powerpoint/2010/main" val="31300527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3757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2B7CF-AA46-46B7-AAFC-C8655C26C44E}" type="slidenum">
              <a:rPr lang="en-US" altLang="en-US"/>
              <a:pPr>
                <a:spcBef>
                  <a:spcPct val="0"/>
                </a:spcBef>
              </a:pPr>
              <a:t>90</a:t>
            </a:fld>
            <a:endParaRPr lang="en-US" altLang="en-US" dirty="0"/>
          </a:p>
        </p:txBody>
      </p:sp>
    </p:spTree>
    <p:extLst>
      <p:ext uri="{BB962C8B-B14F-4D97-AF65-F5344CB8AC3E}">
        <p14:creationId xmlns:p14="http://schemas.microsoft.com/office/powerpoint/2010/main" val="1146589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3962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AC1D6C-701F-4987-99D5-A2207909AEC5}" type="slidenum">
              <a:rPr lang="en-US" altLang="en-US"/>
              <a:pPr>
                <a:spcBef>
                  <a:spcPct val="0"/>
                </a:spcBef>
              </a:pPr>
              <a:t>92</a:t>
            </a:fld>
            <a:endParaRPr lang="en-US" altLang="en-US" dirty="0"/>
          </a:p>
        </p:txBody>
      </p:sp>
    </p:spTree>
    <p:extLst>
      <p:ext uri="{BB962C8B-B14F-4D97-AF65-F5344CB8AC3E}">
        <p14:creationId xmlns:p14="http://schemas.microsoft.com/office/powerpoint/2010/main" val="15516874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4166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6395F-44DA-48DF-B355-78157117CF18}" type="slidenum">
              <a:rPr lang="en-US" altLang="en-US"/>
              <a:pPr>
                <a:spcBef>
                  <a:spcPct val="0"/>
                </a:spcBef>
              </a:pPr>
              <a:t>93</a:t>
            </a:fld>
            <a:endParaRPr lang="en-US" altLang="en-US" dirty="0"/>
          </a:p>
        </p:txBody>
      </p:sp>
    </p:spTree>
    <p:extLst>
      <p:ext uri="{BB962C8B-B14F-4D97-AF65-F5344CB8AC3E}">
        <p14:creationId xmlns:p14="http://schemas.microsoft.com/office/powerpoint/2010/main" val="26400905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4576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04703-6057-41D7-AC7C-3635616EA445}" type="slidenum">
              <a:rPr lang="en-US" altLang="en-US"/>
              <a:pPr>
                <a:spcBef>
                  <a:spcPct val="0"/>
                </a:spcBef>
              </a:pPr>
              <a:t>94</a:t>
            </a:fld>
            <a:endParaRPr lang="en-US" altLang="en-US" dirty="0"/>
          </a:p>
        </p:txBody>
      </p:sp>
    </p:spTree>
    <p:extLst>
      <p:ext uri="{BB962C8B-B14F-4D97-AF65-F5344CB8AC3E}">
        <p14:creationId xmlns:p14="http://schemas.microsoft.com/office/powerpoint/2010/main" val="31112646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24781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BA8A57-0E44-4426-AE85-9B1BA2649674}" type="slidenum">
              <a:rPr lang="en-US" altLang="en-US"/>
              <a:pPr>
                <a:spcBef>
                  <a:spcPct val="0"/>
                </a:spcBef>
              </a:pPr>
              <a:t>96</a:t>
            </a:fld>
            <a:endParaRPr lang="en-US" altLang="en-US" dirty="0"/>
          </a:p>
        </p:txBody>
      </p:sp>
    </p:spTree>
    <p:extLst>
      <p:ext uri="{BB962C8B-B14F-4D97-AF65-F5344CB8AC3E}">
        <p14:creationId xmlns:p14="http://schemas.microsoft.com/office/powerpoint/2010/main" val="33561067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4986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AFB0DF-3913-4436-8ECA-C5DE7A821E53}" type="slidenum">
              <a:rPr lang="en-US" altLang="en-US"/>
              <a:pPr>
                <a:spcBef>
                  <a:spcPct val="0"/>
                </a:spcBef>
              </a:pPr>
              <a:t>97</a:t>
            </a:fld>
            <a:endParaRPr lang="en-US" altLang="en-US"/>
          </a:p>
        </p:txBody>
      </p:sp>
    </p:spTree>
    <p:extLst>
      <p:ext uri="{BB962C8B-B14F-4D97-AF65-F5344CB8AC3E}">
        <p14:creationId xmlns:p14="http://schemas.microsoft.com/office/powerpoint/2010/main" val="29243585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5190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96770B-F534-4271-9CD7-E4BBEB7A469B}" type="slidenum">
              <a:rPr lang="en-US" altLang="en-US"/>
              <a:pPr>
                <a:spcBef>
                  <a:spcPct val="0"/>
                </a:spcBef>
              </a:pPr>
              <a:t>98</a:t>
            </a:fld>
            <a:endParaRPr lang="en-US" altLang="en-US"/>
          </a:p>
        </p:txBody>
      </p:sp>
    </p:spTree>
    <p:extLst>
      <p:ext uri="{BB962C8B-B14F-4D97-AF65-F5344CB8AC3E}">
        <p14:creationId xmlns:p14="http://schemas.microsoft.com/office/powerpoint/2010/main" val="10136497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5395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B85C4F-EDA8-49BE-95A2-78080A276F3E}" type="slidenum">
              <a:rPr lang="en-US" altLang="en-US"/>
              <a:pPr>
                <a:spcBef>
                  <a:spcPct val="0"/>
                </a:spcBef>
              </a:pPr>
              <a:t>99</a:t>
            </a:fld>
            <a:endParaRPr lang="en-US" altLang="en-US"/>
          </a:p>
        </p:txBody>
      </p:sp>
    </p:spTree>
    <p:extLst>
      <p:ext uri="{BB962C8B-B14F-4D97-AF65-F5344CB8AC3E}">
        <p14:creationId xmlns:p14="http://schemas.microsoft.com/office/powerpoint/2010/main" val="21626923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5600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F47D95-C8C3-4F32-86B0-15A33B09A656}" type="slidenum">
              <a:rPr lang="en-US" altLang="en-US"/>
              <a:pPr>
                <a:spcBef>
                  <a:spcPct val="0"/>
                </a:spcBef>
              </a:pPr>
              <a:t>100</a:t>
            </a:fld>
            <a:endParaRPr lang="en-US" altLang="en-US"/>
          </a:p>
        </p:txBody>
      </p:sp>
    </p:spTree>
    <p:extLst>
      <p:ext uri="{BB962C8B-B14F-4D97-AF65-F5344CB8AC3E}">
        <p14:creationId xmlns:p14="http://schemas.microsoft.com/office/powerpoint/2010/main" val="393525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686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DAA347-C489-444A-BD0F-FE3A8625AA86}" type="slidenum">
              <a:rPr lang="en-US" altLang="en-US"/>
              <a:pPr>
                <a:spcBef>
                  <a:spcPct val="0"/>
                </a:spcBef>
              </a:pPr>
              <a:t>9</a:t>
            </a:fld>
            <a:endParaRPr lang="en-US" altLang="en-US" dirty="0"/>
          </a:p>
        </p:txBody>
      </p:sp>
    </p:spTree>
    <p:extLst>
      <p:ext uri="{BB962C8B-B14F-4D97-AF65-F5344CB8AC3E}">
        <p14:creationId xmlns:p14="http://schemas.microsoft.com/office/powerpoint/2010/main" val="413476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7/29/2016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263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7/29/2016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584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7/29/2016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5539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1619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7/29/2016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80500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7/29/2016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80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7/29/2016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861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7/29/2016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946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7/29/2016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780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7/29/2016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021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7/29/2016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231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7/29/2016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210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7/29/2016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036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axhelpattorney.com/images/snoopy-irs-cartoon.jp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dol.gov/dol/topic/health-plans/planinformation.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dol.gov/dol/topic/health-plans/fiduciaryresp.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dol.gov/ebsa/consumer_info_health.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2960" y="758952"/>
            <a:ext cx="7543800" cy="3547872"/>
          </a:xfrm>
        </p:spPr>
        <p:txBody>
          <a:bodyPr>
            <a:normAutofit/>
          </a:bodyPr>
          <a:lstStyle/>
          <a:p>
            <a:pPr algn="ctr"/>
            <a:r>
              <a:rPr lang="en-US" sz="4800" dirty="0" smtClean="0">
                <a:solidFill>
                  <a:srgbClr val="CC6600"/>
                </a:solidFill>
              </a:rPr>
              <a:t>SHRM September </a:t>
            </a:r>
            <a:r>
              <a:rPr lang="en-US" sz="4800" dirty="0" smtClean="0">
                <a:solidFill>
                  <a:srgbClr val="CC6600"/>
                </a:solidFill>
              </a:rPr>
              <a:t>2016</a:t>
            </a:r>
            <a:r>
              <a:rPr lang="en-US" sz="4800" dirty="0" smtClean="0">
                <a:solidFill>
                  <a:srgbClr val="CC6600"/>
                </a:solidFill>
              </a:rPr>
              <a:t/>
            </a:r>
            <a:br>
              <a:rPr lang="en-US" sz="4800" dirty="0" smtClean="0">
                <a:solidFill>
                  <a:srgbClr val="CC6600"/>
                </a:solidFill>
              </a:rPr>
            </a:br>
            <a:r>
              <a:rPr lang="en-US" sz="4800" dirty="0" smtClean="0">
                <a:solidFill>
                  <a:srgbClr val="CC6600"/>
                </a:solidFill>
              </a:rPr>
              <a:t>Get Ready for your DOL Audit!</a:t>
            </a:r>
            <a:endParaRPr lang="en-US" sz="4800" b="1" i="1" dirty="0">
              <a:solidFill>
                <a:srgbClr val="CC6600"/>
              </a:solidFill>
            </a:endParaRPr>
          </a:p>
        </p:txBody>
      </p:sp>
      <p:sp>
        <p:nvSpPr>
          <p:cNvPr id="3" name="Content Placeholder 2"/>
          <p:cNvSpPr>
            <a:spLocks noGrp="1"/>
          </p:cNvSpPr>
          <p:nvPr>
            <p:ph type="subTitle" idx="1"/>
          </p:nvPr>
        </p:nvSpPr>
        <p:spPr>
          <a:xfrm>
            <a:off x="822960" y="4693365"/>
            <a:ext cx="7543800" cy="1143000"/>
          </a:xfrm>
        </p:spPr>
        <p:txBody>
          <a:bodyPr>
            <a:normAutofit fontScale="55000" lnSpcReduction="20000"/>
          </a:bodyPr>
          <a:lstStyle/>
          <a:p>
            <a:pPr algn="ctr"/>
            <a:r>
              <a:rPr lang="en-US" sz="3600" b="1" i="1" dirty="0" smtClean="0">
                <a:solidFill>
                  <a:schemeClr val="accent1">
                    <a:lumMod val="75000"/>
                  </a:schemeClr>
                </a:solidFill>
              </a:rPr>
              <a:t>August 2016</a:t>
            </a:r>
            <a:r>
              <a:rPr lang="en-US" sz="3600" b="1" i="1" dirty="0" smtClean="0">
                <a:solidFill>
                  <a:schemeClr val="accent1">
                    <a:lumMod val="75000"/>
                  </a:schemeClr>
                </a:solidFill>
              </a:rPr>
              <a:t> 2016</a:t>
            </a:r>
            <a:endParaRPr lang="en-US" sz="3600" b="1" i="1" dirty="0" smtClean="0">
              <a:solidFill>
                <a:schemeClr val="accent1">
                  <a:lumMod val="75000"/>
                </a:schemeClr>
              </a:solidFill>
            </a:endParaRPr>
          </a:p>
          <a:p>
            <a:pPr algn="ctr"/>
            <a:r>
              <a:rPr lang="en-US" sz="3600" b="1" i="1" dirty="0" smtClean="0">
                <a:solidFill>
                  <a:schemeClr val="accent1">
                    <a:lumMod val="75000"/>
                  </a:schemeClr>
                </a:solidFill>
              </a:rPr>
              <a:t>Lisa C. Allen, CHRS, CAS, CFC</a:t>
            </a:r>
          </a:p>
          <a:p>
            <a:pPr algn="ctr"/>
            <a:r>
              <a:rPr lang="en-US" sz="3600" b="1" i="1" dirty="0" smtClean="0">
                <a:solidFill>
                  <a:schemeClr val="accent1">
                    <a:lumMod val="75000"/>
                  </a:schemeClr>
                </a:solidFill>
              </a:rPr>
              <a:t>Vice President, Regulatory Affairs</a:t>
            </a:r>
            <a:endParaRPr lang="en-US" sz="3600" b="1" i="1" dirty="0">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348" y="758952"/>
            <a:ext cx="2225882" cy="1069848"/>
          </a:xfrm>
          <a:prstGeom prst="rect">
            <a:avLst/>
          </a:prstGeom>
        </p:spPr>
      </p:pic>
    </p:spTree>
    <p:extLst>
      <p:ext uri="{BB962C8B-B14F-4D97-AF65-F5344CB8AC3E}">
        <p14:creationId xmlns:p14="http://schemas.microsoft.com/office/powerpoint/2010/main" val="193556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r>
              <a:rPr lang="en-US" altLang="en-US" dirty="0" smtClean="0">
                <a:solidFill>
                  <a:schemeClr val="accent1"/>
                </a:solidFill>
              </a:rPr>
              <a:t>5500's - An ERISA Plan Necessity</a:t>
            </a:r>
          </a:p>
        </p:txBody>
      </p:sp>
      <p:sp>
        <p:nvSpPr>
          <p:cNvPr id="3" name="Subtitle 2"/>
          <p:cNvSpPr>
            <a:spLocks noGrp="1"/>
          </p:cNvSpPr>
          <p:nvPr>
            <p:ph type="subTitle" idx="1"/>
          </p:nvPr>
        </p:nvSpPr>
        <p:spPr/>
        <p:txBody>
          <a:bodyPr/>
          <a:lstStyle/>
          <a:p>
            <a:pPr>
              <a:buFont typeface="Arial" charset="0"/>
              <a:buNone/>
              <a:defRPr/>
            </a:pPr>
            <a:r>
              <a:rPr lang="en-US" dirty="0" smtClean="0"/>
              <a:t>Are you Filing Correctly?</a:t>
            </a:r>
          </a:p>
          <a:p>
            <a:pPr>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6296078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p:txBody>
          <a:bodyPr/>
          <a:lstStyle/>
          <a:p>
            <a:r>
              <a:rPr lang="en-US" altLang="en-US" sz="4200" smtClean="0"/>
              <a:t>Court Cases, Awards and DOL Fines</a:t>
            </a:r>
            <a:endParaRPr lang="en-US" altLang="en-US" sz="180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19754728"/>
              </p:ext>
            </p:extLst>
          </p:nvPr>
        </p:nvGraphicFramePr>
        <p:xfrm>
          <a:off x="254357" y="416306"/>
          <a:ext cx="8686800" cy="5583235"/>
        </p:xfrm>
        <a:graphic>
          <a:graphicData uri="http://schemas.openxmlformats.org/drawingml/2006/table">
            <a:tbl>
              <a:tblPr firstRow="1" bandRow="1">
                <a:tableStyleId>{5C22544A-7EE6-4342-B048-85BDC9FD1C3A}</a:tableStyleId>
              </a:tblPr>
              <a:tblGrid>
                <a:gridCol w="4343400"/>
                <a:gridCol w="4343400"/>
              </a:tblGrid>
              <a:tr h="370843">
                <a:tc>
                  <a:txBody>
                    <a:bodyPr/>
                    <a:lstStyle/>
                    <a:p>
                      <a:r>
                        <a:rPr lang="en-US" sz="1800" dirty="0" smtClean="0">
                          <a:latin typeface="Myriad Pro" pitchFamily="34" charset="0"/>
                        </a:rPr>
                        <a:t>Awards &amp; DOL fines</a:t>
                      </a:r>
                      <a:endParaRPr lang="en-US" sz="1800" dirty="0">
                        <a:latin typeface="Myriad Pro" pitchFamily="34" charset="0"/>
                      </a:endParaRPr>
                    </a:p>
                  </a:txBody>
                  <a:tcPr marT="45721" marB="45721"/>
                </a:tc>
                <a:tc>
                  <a:txBody>
                    <a:bodyPr/>
                    <a:lstStyle/>
                    <a:p>
                      <a:r>
                        <a:rPr lang="en-US" sz="1800" dirty="0" smtClean="0">
                          <a:latin typeface="Myriad Pro" pitchFamily="34" charset="0"/>
                        </a:rPr>
                        <a:t>Court Case</a:t>
                      </a:r>
                      <a:endParaRPr lang="en-US" sz="1800" dirty="0">
                        <a:latin typeface="Myriad Pro" pitchFamily="34" charset="0"/>
                      </a:endParaRPr>
                    </a:p>
                  </a:txBody>
                  <a:tcPr marT="45721" marB="45721"/>
                </a:tc>
              </a:tr>
              <a:tr h="914457">
                <a:tc>
                  <a:txBody>
                    <a:bodyPr/>
                    <a:lstStyle/>
                    <a:p>
                      <a:r>
                        <a:rPr lang="en-US" sz="1800" dirty="0" smtClean="0">
                          <a:latin typeface="Myriad Pro" pitchFamily="34" charset="0"/>
                        </a:rPr>
                        <a:t>$159,000 - Late entrant; employer gave employee wrong waiting period &amp; ordered to pay claim</a:t>
                      </a:r>
                    </a:p>
                  </a:txBody>
                  <a:tcPr marT="45721" marB="45721"/>
                </a:tc>
                <a:tc>
                  <a:txBody>
                    <a:bodyPr/>
                    <a:lstStyle/>
                    <a:p>
                      <a:r>
                        <a:rPr lang="en-US" sz="1800" dirty="0" smtClean="0">
                          <a:latin typeface="Myriad Pro" pitchFamily="34" charset="0"/>
                        </a:rPr>
                        <a:t>PWBA v. </a:t>
                      </a:r>
                      <a:r>
                        <a:rPr lang="en-US" sz="1800" dirty="0" err="1" smtClean="0">
                          <a:latin typeface="Myriad Pro" pitchFamily="34" charset="0"/>
                        </a:rPr>
                        <a:t>Compgraphix</a:t>
                      </a:r>
                      <a:r>
                        <a:rPr lang="en-US" sz="1800" dirty="0" smtClean="0">
                          <a:latin typeface="Myriad Pro" pitchFamily="34" charset="0"/>
                        </a:rPr>
                        <a:t>, Inc., 199-RIS-52 (ALJ Oct. 14, 1999)</a:t>
                      </a:r>
                    </a:p>
                  </a:txBody>
                  <a:tcPr marT="45721" marB="45721"/>
                </a:tc>
              </a:tr>
              <a:tr h="640118">
                <a:tc>
                  <a:txBody>
                    <a:bodyPr/>
                    <a:lstStyle/>
                    <a:p>
                      <a:r>
                        <a:rPr lang="en-US" sz="1800" dirty="0" smtClean="0">
                          <a:latin typeface="Myriad Pro" pitchFamily="34" charset="0"/>
                        </a:rPr>
                        <a:t>$241,000 - Failure to provide SPD to Participant</a:t>
                      </a:r>
                    </a:p>
                  </a:txBody>
                  <a:tcPr marT="45721" marB="45721"/>
                </a:tc>
                <a:tc>
                  <a:txBody>
                    <a:bodyPr/>
                    <a:lstStyle/>
                    <a:p>
                      <a:r>
                        <a:rPr lang="en-US" sz="1800" dirty="0" err="1" smtClean="0">
                          <a:latin typeface="Myriad Pro" pitchFamily="34" charset="0"/>
                        </a:rPr>
                        <a:t>Amschwand</a:t>
                      </a:r>
                      <a:r>
                        <a:rPr lang="en-US" sz="1800" dirty="0" smtClean="0">
                          <a:latin typeface="Myriad Pro" pitchFamily="34" charset="0"/>
                        </a:rPr>
                        <a:t> v. Spherion Corp., 37 EBC 1842 (S.D. Tex. 2006)</a:t>
                      </a:r>
                    </a:p>
                  </a:txBody>
                  <a:tcPr marT="45721" marB="45721"/>
                </a:tc>
              </a:tr>
              <a:tr h="914457">
                <a:tc>
                  <a:txBody>
                    <a:bodyPr/>
                    <a:lstStyle/>
                    <a:p>
                      <a:r>
                        <a:rPr lang="en-US" sz="1800" dirty="0" smtClean="0">
                          <a:latin typeface="Myriad Pro" pitchFamily="34" charset="0"/>
                        </a:rPr>
                        <a:t>$5,000,000 - Cancer treatment claim wrongfully denied as experimental. State court jury trial, punitive damages</a:t>
                      </a:r>
                    </a:p>
                  </a:txBody>
                  <a:tcPr marT="45721" marB="45721"/>
                </a:tc>
                <a:tc>
                  <a:txBody>
                    <a:bodyPr/>
                    <a:lstStyle/>
                    <a:p>
                      <a:r>
                        <a:rPr lang="en-US" sz="1800" dirty="0" err="1" smtClean="0">
                          <a:latin typeface="Myriad Pro" pitchFamily="34" charset="0"/>
                        </a:rPr>
                        <a:t>Leyda</a:t>
                      </a:r>
                      <a:r>
                        <a:rPr lang="en-US" sz="1800" dirty="0" smtClean="0">
                          <a:latin typeface="Myriad Pro" pitchFamily="34" charset="0"/>
                        </a:rPr>
                        <a:t> v. AlliedSignal, Inc. 322 F.3d 199 (2d Cir. 2003)</a:t>
                      </a:r>
                    </a:p>
                  </a:txBody>
                  <a:tcPr marT="45721" marB="45721"/>
                </a:tc>
              </a:tr>
              <a:tr h="640118">
                <a:tc>
                  <a:txBody>
                    <a:bodyPr/>
                    <a:lstStyle/>
                    <a:p>
                      <a:r>
                        <a:rPr lang="en-US" sz="1800" dirty="0" smtClean="0">
                          <a:latin typeface="Myriad Pro" pitchFamily="34" charset="0"/>
                        </a:rPr>
                        <a:t>$8,692,000 - Bad faith claim denial. Punitive damages. State court jury trial</a:t>
                      </a:r>
                    </a:p>
                  </a:txBody>
                  <a:tcPr marT="45721" marB="45721"/>
                </a:tc>
                <a:tc>
                  <a:txBody>
                    <a:bodyPr/>
                    <a:lstStyle/>
                    <a:p>
                      <a:r>
                        <a:rPr lang="en-US" sz="1800" dirty="0" err="1" smtClean="0">
                          <a:latin typeface="Myriad Pro" pitchFamily="34" charset="0"/>
                        </a:rPr>
                        <a:t>Keogan</a:t>
                      </a:r>
                      <a:r>
                        <a:rPr lang="en-US" sz="1800" dirty="0" smtClean="0">
                          <a:latin typeface="Myriad Pro" pitchFamily="34" charset="0"/>
                        </a:rPr>
                        <a:t> vs. Towers, Perrin, Forster &amp; Crosby, Inc., 30 EBC 2641 (D. </a:t>
                      </a:r>
                      <a:r>
                        <a:rPr lang="en-US" sz="1800" dirty="0" err="1" smtClean="0">
                          <a:latin typeface="Myriad Pro" pitchFamily="34" charset="0"/>
                        </a:rPr>
                        <a:t>Minn</a:t>
                      </a:r>
                      <a:r>
                        <a:rPr lang="en-US" sz="1800" dirty="0" smtClean="0">
                          <a:latin typeface="Myriad Pro" pitchFamily="34" charset="0"/>
                        </a:rPr>
                        <a:t> 2003)</a:t>
                      </a:r>
                    </a:p>
                  </a:txBody>
                  <a:tcPr marT="45721" marB="45721"/>
                </a:tc>
              </a:tr>
              <a:tr h="914457">
                <a:tc>
                  <a:txBody>
                    <a:bodyPr/>
                    <a:lstStyle/>
                    <a:p>
                      <a:r>
                        <a:rPr lang="en-US" sz="1800" dirty="0" smtClean="0">
                          <a:latin typeface="Myriad Pro" pitchFamily="34" charset="0"/>
                        </a:rPr>
                        <a:t>10 Months Prison - Plus $46,844 fine; failure to file 5500; diverting employee contributions</a:t>
                      </a:r>
                    </a:p>
                  </a:txBody>
                  <a:tcPr marT="45721" marB="45721"/>
                </a:tc>
                <a:tc>
                  <a:txBody>
                    <a:bodyPr/>
                    <a:lstStyle/>
                    <a:p>
                      <a:r>
                        <a:rPr lang="en-US" sz="1800" dirty="0" smtClean="0">
                          <a:latin typeface="Myriad Pro" pitchFamily="34" charset="0"/>
                        </a:rPr>
                        <a:t>Airport Hospitality, LTD, King of Prussia, Penn., 2010</a:t>
                      </a:r>
                    </a:p>
                  </a:txBody>
                  <a:tcPr marT="45721" marB="45721"/>
                </a:tc>
              </a:tr>
              <a:tr h="1188785">
                <a:tc>
                  <a:txBody>
                    <a:bodyPr/>
                    <a:lstStyle/>
                    <a:p>
                      <a:r>
                        <a:rPr lang="en-US" sz="1800" dirty="0" smtClean="0">
                          <a:latin typeface="Myriad Pro" pitchFamily="34" charset="0"/>
                        </a:rPr>
                        <a:t>Award N/A – Court reversed Administrator’s decision to terminate disability payments based on a de novo review of the facts.</a:t>
                      </a:r>
                    </a:p>
                  </a:txBody>
                  <a:tcPr marT="45721" marB="45721"/>
                </a:tc>
                <a:tc>
                  <a:txBody>
                    <a:bodyPr/>
                    <a:lstStyle/>
                    <a:p>
                      <a:r>
                        <a:rPr lang="en-US" sz="1800" dirty="0" smtClean="0">
                          <a:latin typeface="Myriad Pro" pitchFamily="34" charset="0"/>
                        </a:rPr>
                        <a:t>Lundquist v. Continental Casualty Company, No.CV 02-9602-FMO, United States District Court, Central District of California, Sept 30, 2005.</a:t>
                      </a:r>
                    </a:p>
                  </a:txBody>
                  <a:tcPr marT="45721" marB="45721"/>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2116403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Thank You!</a:t>
            </a:r>
            <a:endParaRPr lang="en-US" dirty="0">
              <a:solidFill>
                <a:schemeClr val="accent1"/>
              </a:solidFill>
            </a:endParaRPr>
          </a:p>
        </p:txBody>
      </p:sp>
      <p:sp>
        <p:nvSpPr>
          <p:cNvPr id="4" name="Content Placeholder 3"/>
          <p:cNvSpPr>
            <a:spLocks noGrp="1"/>
          </p:cNvSpPr>
          <p:nvPr>
            <p:ph type="body" idx="1"/>
          </p:nvPr>
        </p:nvSpPr>
        <p:spPr/>
        <p:txBody>
          <a:bodyPr>
            <a:normAutofit fontScale="32500" lnSpcReduction="20000"/>
          </a:bodyPr>
          <a:lstStyle/>
          <a:p>
            <a:pPr algn="ctr"/>
            <a:r>
              <a:rPr lang="en-US" sz="5500" dirty="0"/>
              <a:t>Lisa C. Allen, CHRS, CAS, CFC</a:t>
            </a:r>
            <a:br>
              <a:rPr lang="en-US" sz="5500" dirty="0"/>
            </a:br>
            <a:r>
              <a:rPr lang="en-US" sz="5500" dirty="0"/>
              <a:t>Vice President, Regulatory </a:t>
            </a:r>
            <a:r>
              <a:rPr lang="en-US" sz="5500" dirty="0" smtClean="0"/>
              <a:t>Affairs</a:t>
            </a:r>
          </a:p>
          <a:p>
            <a:pPr algn="ctr"/>
            <a:r>
              <a:rPr lang="en-US" sz="3500" dirty="0"/>
              <a:t/>
            </a:r>
            <a:br>
              <a:rPr lang="en-US" sz="3500" dirty="0"/>
            </a:br>
            <a:r>
              <a:rPr lang="en-US" sz="3500" dirty="0"/>
              <a:t>LALLEN@RELPHBENEFITADVISORS.COM</a:t>
            </a:r>
            <a:br>
              <a:rPr lang="en-US" sz="3500" dirty="0"/>
            </a:br>
            <a:r>
              <a:rPr lang="en-US" sz="3500" dirty="0"/>
              <a:t>Office:  1-800-836-0026 X230</a:t>
            </a:r>
            <a:br>
              <a:rPr lang="en-US" sz="3500" dirty="0"/>
            </a:br>
            <a:r>
              <a:rPr lang="en-US" sz="3500" dirty="0"/>
              <a:t>Mobile:  585-415-0448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503" y="344200"/>
            <a:ext cx="2468993" cy="8295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782" y="1301719"/>
            <a:ext cx="4762500" cy="1657350"/>
          </a:xfrm>
          <a:prstGeom prst="rect">
            <a:avLst/>
          </a:prstGeom>
        </p:spPr>
      </p:pic>
    </p:spTree>
    <p:extLst>
      <p:ext uri="{BB962C8B-B14F-4D97-AF65-F5344CB8AC3E}">
        <p14:creationId xmlns:p14="http://schemas.microsoft.com/office/powerpoint/2010/main" val="3540890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altLang="en-US" dirty="0" smtClean="0">
                <a:solidFill>
                  <a:schemeClr val="accent1"/>
                </a:solidFill>
              </a:rPr>
              <a:t>What is ERISA?</a:t>
            </a:r>
          </a:p>
        </p:txBody>
      </p:sp>
      <p:sp>
        <p:nvSpPr>
          <p:cNvPr id="39939" name="Content Placeholder 4"/>
          <p:cNvSpPr>
            <a:spLocks noGrp="1"/>
          </p:cNvSpPr>
          <p:nvPr>
            <p:ph idx="1"/>
          </p:nvPr>
        </p:nvSpPr>
        <p:spPr/>
        <p:txBody>
          <a:bodyPr/>
          <a:lstStyle/>
          <a:p>
            <a:pPr marL="0" indent="0"/>
            <a:r>
              <a:rPr lang="en-US" altLang="en-US" b="1" dirty="0" smtClean="0"/>
              <a:t>The</a:t>
            </a:r>
            <a:r>
              <a:rPr lang="en-US" altLang="en-US" dirty="0" smtClean="0"/>
              <a:t> </a:t>
            </a:r>
            <a:r>
              <a:rPr lang="en-US" altLang="en-US" b="1" dirty="0" smtClean="0"/>
              <a:t>Employee Retirement Income Security Act of 1974</a:t>
            </a:r>
            <a:r>
              <a:rPr lang="en-US" altLang="en-US" dirty="0" smtClean="0"/>
              <a:t> (</a:t>
            </a:r>
            <a:r>
              <a:rPr lang="en-US" altLang="en-US" b="1" dirty="0" smtClean="0"/>
              <a:t>ERISA</a:t>
            </a:r>
            <a:r>
              <a:rPr lang="en-US" altLang="en-US" dirty="0" smtClean="0"/>
              <a:t>) (Pub. L. 93-406 codified as 29 USCS § 1002) </a:t>
            </a:r>
          </a:p>
          <a:p>
            <a:pPr marL="0" indent="0"/>
            <a:r>
              <a:rPr lang="en-US" altLang="en-US" b="1" dirty="0" smtClean="0"/>
              <a:t>A federal law </a:t>
            </a:r>
            <a:r>
              <a:rPr lang="en-US" altLang="en-US" dirty="0" smtClean="0"/>
              <a:t>that was enacted on 9/2/74 that sets minimum standards for most voluntarily established pension and health plans in private industry to provide protection for individuals in these plans.</a:t>
            </a:r>
          </a:p>
          <a:p>
            <a:pPr marL="0" indent="0" algn="ctr"/>
            <a:r>
              <a:rPr lang="en-US" altLang="en-US" sz="2400" dirty="0"/>
              <a:t>ERISA </a:t>
            </a:r>
            <a:r>
              <a:rPr lang="en-US" altLang="en-US" sz="2400" dirty="0">
                <a:solidFill>
                  <a:schemeClr val="accent2"/>
                </a:solidFill>
              </a:rPr>
              <a:t>does not require </a:t>
            </a:r>
            <a:r>
              <a:rPr lang="en-US" altLang="en-US" sz="2400" dirty="0"/>
              <a:t>that an employer provide benefit plans, such as health insurance, to its employees or retirees, but it </a:t>
            </a:r>
            <a:r>
              <a:rPr lang="en-US" altLang="en-US" sz="2400" dirty="0">
                <a:solidFill>
                  <a:schemeClr val="accent2"/>
                </a:solidFill>
              </a:rPr>
              <a:t>regulates</a:t>
            </a:r>
            <a:r>
              <a:rPr lang="en-US" altLang="en-US" sz="2400" dirty="0"/>
              <a:t> the operation of a health benefit plan if an employer chooses to establish one</a:t>
            </a:r>
          </a:p>
          <a:p>
            <a:pPr marL="0" indent="0"/>
            <a:endParaRPr lang="en-US" alt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525978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631306" cy="2286000"/>
          </a:xfrm>
        </p:spPr>
        <p:txBody>
          <a:bodyPr>
            <a:normAutofit/>
          </a:bodyPr>
          <a:lstStyle/>
          <a:p>
            <a:r>
              <a:rPr lang="en-US" sz="5400" b="1" i="1" dirty="0" smtClean="0"/>
              <a:t>Federal Breaking News</a:t>
            </a:r>
            <a:endParaRPr lang="en-US" sz="5400" b="1" i="1" dirty="0"/>
          </a:p>
        </p:txBody>
      </p:sp>
      <p:sp>
        <p:nvSpPr>
          <p:cNvPr id="3" name="Content Placeholder 2"/>
          <p:cNvSpPr>
            <a:spLocks noGrp="1"/>
          </p:cNvSpPr>
          <p:nvPr>
            <p:ph idx="1"/>
          </p:nvPr>
        </p:nvSpPr>
        <p:spPr/>
        <p:txBody>
          <a:bodyPr>
            <a:normAutofit fontScale="85000" lnSpcReduction="20000"/>
          </a:bodyPr>
          <a:lstStyle/>
          <a:p>
            <a:pPr marL="384048" lvl="2" indent="0">
              <a:buNone/>
            </a:pPr>
            <a:r>
              <a:rPr lang="en-US" altLang="en-US" sz="4000" b="1" spc="-50" dirty="0" smtClean="0">
                <a:solidFill>
                  <a:srgbClr val="E48312"/>
                </a:solidFill>
                <a:latin typeface="Calibri Light" panose="020F0302020204030204"/>
                <a:ea typeface="+mj-ea"/>
                <a:cs typeface="+mj-cs"/>
              </a:rPr>
              <a:t>July 2016</a:t>
            </a:r>
          </a:p>
          <a:p>
            <a:pPr marL="384048" lvl="2" indent="0">
              <a:buNone/>
            </a:pPr>
            <a:r>
              <a:rPr lang="en-US" altLang="en-US" sz="2800" b="1" spc="-50" dirty="0" smtClean="0">
                <a:solidFill>
                  <a:srgbClr val="E48312"/>
                </a:solidFill>
                <a:latin typeface="Calibri Light" panose="020F0302020204030204"/>
                <a:ea typeface="+mj-ea"/>
                <a:cs typeface="+mj-cs"/>
              </a:rPr>
              <a:t>Proposed Regulations Released</a:t>
            </a:r>
          </a:p>
          <a:p>
            <a:pPr marL="384048" lvl="2" indent="0">
              <a:buNone/>
            </a:pPr>
            <a:r>
              <a:rPr lang="en-US" altLang="en-US" sz="2800" b="1" spc="-50" dirty="0" smtClean="0">
                <a:solidFill>
                  <a:srgbClr val="E48312"/>
                </a:solidFill>
                <a:latin typeface="Calibri Light" panose="020F0302020204030204"/>
                <a:ea typeface="+mj-ea"/>
                <a:cs typeface="+mj-cs"/>
              </a:rPr>
              <a:t>To amend the Form 5500 for the first time in many, many years.</a:t>
            </a:r>
          </a:p>
          <a:p>
            <a:pPr marL="384048" lvl="2" indent="0">
              <a:buNone/>
            </a:pPr>
            <a:endParaRPr lang="en-US" altLang="en-US" sz="2800" b="1" spc="-50" dirty="0">
              <a:solidFill>
                <a:srgbClr val="E48312"/>
              </a:solidFill>
              <a:latin typeface="Calibri Light" panose="020F0302020204030204"/>
              <a:ea typeface="+mj-ea"/>
              <a:cs typeface="+mj-cs"/>
            </a:endParaRPr>
          </a:p>
          <a:p>
            <a:pPr marL="384048" lvl="2" indent="0">
              <a:buNone/>
            </a:pPr>
            <a:r>
              <a:rPr lang="en-US" altLang="en-US" sz="2800" b="1" spc="-50" dirty="0" smtClean="0">
                <a:solidFill>
                  <a:srgbClr val="E48312"/>
                </a:solidFill>
                <a:latin typeface="Calibri Light" panose="020F0302020204030204"/>
                <a:ea typeface="+mj-ea"/>
                <a:cs typeface="+mj-cs"/>
              </a:rPr>
              <a:t>*New Schedule J</a:t>
            </a:r>
          </a:p>
          <a:p>
            <a:pPr marL="384048" lvl="2" indent="0">
              <a:buNone/>
            </a:pPr>
            <a:endParaRPr lang="en-US" altLang="en-US" sz="2800" b="1" spc="-50" dirty="0" smtClean="0">
              <a:solidFill>
                <a:srgbClr val="E48312"/>
              </a:solidFill>
              <a:latin typeface="Calibri Light" panose="020F0302020204030204"/>
              <a:ea typeface="+mj-ea"/>
              <a:cs typeface="+mj-cs"/>
            </a:endParaRPr>
          </a:p>
          <a:p>
            <a:pPr marL="384048" lvl="2" indent="0">
              <a:buNone/>
            </a:pPr>
            <a:r>
              <a:rPr lang="en-US" altLang="en-US" sz="2800" b="1" spc="-50" dirty="0" smtClean="0">
                <a:solidFill>
                  <a:srgbClr val="E48312"/>
                </a:solidFill>
                <a:latin typeface="Calibri Light" panose="020F0302020204030204"/>
                <a:ea typeface="+mj-ea"/>
                <a:cs typeface="+mj-cs"/>
              </a:rPr>
              <a:t>*New requirements to file for employers </a:t>
            </a:r>
            <a:r>
              <a:rPr lang="en-US" altLang="en-US" sz="2800" b="1" u="sng" spc="-50" dirty="0" smtClean="0">
                <a:solidFill>
                  <a:srgbClr val="E48312"/>
                </a:solidFill>
                <a:latin typeface="Calibri Light" panose="020F0302020204030204"/>
                <a:ea typeface="+mj-ea"/>
                <a:cs typeface="+mj-cs"/>
              </a:rPr>
              <a:t>under</a:t>
            </a:r>
            <a:r>
              <a:rPr lang="en-US" altLang="en-US" sz="2800" b="1" spc="-50" dirty="0" smtClean="0">
                <a:solidFill>
                  <a:srgbClr val="E48312"/>
                </a:solidFill>
                <a:latin typeface="Calibri Light" panose="020F0302020204030204"/>
                <a:ea typeface="+mj-ea"/>
                <a:cs typeface="+mj-cs"/>
              </a:rPr>
              <a:t> 100 participants</a:t>
            </a:r>
          </a:p>
          <a:p>
            <a:pPr marL="384048" lvl="2" indent="0">
              <a:buNone/>
            </a:pPr>
            <a:endParaRPr lang="en-US" altLang="en-US" sz="2800" b="1" spc="-50" dirty="0" smtClean="0">
              <a:solidFill>
                <a:srgbClr val="E48312"/>
              </a:solidFill>
              <a:latin typeface="Calibri Light" panose="020F0302020204030204"/>
              <a:ea typeface="+mj-ea"/>
              <a:cs typeface="+mj-cs"/>
            </a:endParaRPr>
          </a:p>
          <a:p>
            <a:pPr marL="384048" lvl="2" indent="0">
              <a:buNone/>
            </a:pPr>
            <a:r>
              <a:rPr lang="en-US" altLang="en-US" sz="2800" b="1" spc="-50" dirty="0" smtClean="0">
                <a:solidFill>
                  <a:srgbClr val="E48312"/>
                </a:solidFill>
                <a:latin typeface="Calibri Light" panose="020F0302020204030204"/>
                <a:ea typeface="+mj-ea"/>
                <a:cs typeface="+mj-cs"/>
              </a:rPr>
              <a:t>*Self reporting of compliance with ACA</a:t>
            </a:r>
          </a:p>
          <a:p>
            <a:pPr marL="384048" lvl="2" indent="0">
              <a:buNone/>
            </a:pPr>
            <a:endParaRPr lang="en-US" altLang="en-US" sz="2800" b="1" spc="-50" dirty="0" smtClean="0">
              <a:solidFill>
                <a:srgbClr val="E48312"/>
              </a:solidFill>
              <a:latin typeface="Calibri Light" panose="020F0302020204030204"/>
              <a:ea typeface="+mj-ea"/>
              <a:cs typeface="+mj-cs"/>
            </a:endParaRPr>
          </a:p>
          <a:p>
            <a:pPr marL="384048" lvl="2" indent="0">
              <a:buNone/>
            </a:pPr>
            <a:r>
              <a:rPr lang="en-US" altLang="en-US" sz="2800" b="1" spc="-50" dirty="0" smtClean="0">
                <a:solidFill>
                  <a:srgbClr val="E48312"/>
                </a:solidFill>
                <a:latin typeface="Calibri Light" panose="020F0302020204030204"/>
                <a:ea typeface="+mj-ea"/>
                <a:cs typeface="+mj-cs"/>
              </a:rPr>
              <a:t>* Self-funded plans are in for more and more documentation, proof, and data reporting</a:t>
            </a:r>
            <a:r>
              <a:rPr lang="en-US" altLang="en-US" sz="5400" spc="-50" dirty="0">
                <a:solidFill>
                  <a:srgbClr val="E48312"/>
                </a:solidFill>
                <a:latin typeface="Calibri Light" panose="020F0302020204030204"/>
                <a:ea typeface="+mj-ea"/>
                <a:cs typeface="+mj-cs"/>
              </a:rPr>
              <a:t/>
            </a:r>
            <a:br>
              <a:rPr lang="en-US" altLang="en-US" sz="5400" spc="-50" dirty="0">
                <a:solidFill>
                  <a:srgbClr val="E48312"/>
                </a:solidFill>
                <a:latin typeface="Calibri Light" panose="020F0302020204030204"/>
                <a:ea typeface="+mj-ea"/>
                <a:cs typeface="+mj-cs"/>
              </a:rPr>
            </a:br>
            <a:endParaRPr lang="en-US" dirty="0"/>
          </a:p>
        </p:txBody>
      </p:sp>
      <p:sp>
        <p:nvSpPr>
          <p:cNvPr id="4" name="Text Placeholder 3"/>
          <p:cNvSpPr>
            <a:spLocks noGrp="1"/>
          </p:cNvSpPr>
          <p:nvPr>
            <p:ph type="body" sz="half" idx="2"/>
          </p:nvPr>
        </p:nvSpPr>
        <p:spPr/>
        <p:txBody>
          <a:bodyPr/>
          <a:lstStyle/>
          <a:p>
            <a:endParaRPr lang="en-US" dirty="0" smtClean="0"/>
          </a:p>
          <a:p>
            <a:r>
              <a:rPr lang="en-US" sz="2800" dirty="0" smtClean="0"/>
              <a:t>Here come the audits!!</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920" y="6084301"/>
            <a:ext cx="1386840" cy="489051"/>
          </a:xfrm>
          <a:prstGeom prst="rect">
            <a:avLst/>
          </a:prstGeom>
        </p:spPr>
      </p:pic>
    </p:spTree>
    <p:extLst>
      <p:ext uri="{BB962C8B-B14F-4D97-AF65-F5344CB8AC3E}">
        <p14:creationId xmlns:p14="http://schemas.microsoft.com/office/powerpoint/2010/main" val="735220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accent1"/>
                </a:solidFill>
              </a:rPr>
              <a:t>What’s a Schedule J?</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new schedule requires reporting information such as</a:t>
            </a:r>
          </a:p>
          <a:p>
            <a:r>
              <a:rPr lang="en-US" dirty="0" smtClean="0"/>
              <a:t>Plan Design</a:t>
            </a:r>
          </a:p>
          <a:p>
            <a:r>
              <a:rPr lang="en-US" dirty="0" smtClean="0"/>
              <a:t>Categories of benefits provided</a:t>
            </a:r>
          </a:p>
          <a:p>
            <a:r>
              <a:rPr lang="en-US" dirty="0" smtClean="0"/>
              <a:t>Is the plan an HDHP</a:t>
            </a:r>
          </a:p>
          <a:p>
            <a:r>
              <a:rPr lang="en-US" dirty="0" smtClean="0"/>
              <a:t>Include an HRA or FSA</a:t>
            </a:r>
          </a:p>
          <a:p>
            <a:r>
              <a:rPr lang="en-US" dirty="0" smtClean="0"/>
              <a:t>Is the plan grandfathered</a:t>
            </a:r>
          </a:p>
          <a:p>
            <a:r>
              <a:rPr lang="en-US" dirty="0" smtClean="0"/>
              <a:t>Number of individuals offered coverage &amp; how many elected COBRA</a:t>
            </a:r>
          </a:p>
          <a:p>
            <a:r>
              <a:rPr lang="en-US" dirty="0" smtClean="0"/>
              <a:t>Claims payment policies and practices</a:t>
            </a:r>
          </a:p>
          <a:p>
            <a:r>
              <a:rPr lang="en-US" dirty="0" smtClean="0"/>
              <a:t>Enrollment data</a:t>
            </a:r>
          </a:p>
          <a:p>
            <a:r>
              <a:rPr lang="en-US" dirty="0" smtClean="0"/>
              <a:t>Financial disclosures, denied claims and cost sharing</a:t>
            </a:r>
          </a:p>
          <a:p>
            <a:r>
              <a:rPr lang="en-US" dirty="0" smtClean="0"/>
              <a:t>Identification of service providers (TPA, PBM, Wellness Program Managers</a:t>
            </a:r>
            <a:endParaRPr lang="en-US" dirty="0"/>
          </a:p>
        </p:txBody>
      </p:sp>
    </p:spTree>
    <p:extLst>
      <p:ext uri="{BB962C8B-B14F-4D97-AF65-F5344CB8AC3E}">
        <p14:creationId xmlns:p14="http://schemas.microsoft.com/office/powerpoint/2010/main" val="304037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accent1"/>
                </a:solidFill>
              </a:rPr>
              <a:t>What’s a Schedule J?</a:t>
            </a:r>
            <a:endParaRPr lang="en-US" dirty="0"/>
          </a:p>
        </p:txBody>
      </p:sp>
      <p:sp>
        <p:nvSpPr>
          <p:cNvPr id="3" name="Content Placeholder 2"/>
          <p:cNvSpPr>
            <a:spLocks noGrp="1"/>
          </p:cNvSpPr>
          <p:nvPr>
            <p:ph idx="1"/>
          </p:nvPr>
        </p:nvSpPr>
        <p:spPr/>
        <p:txBody>
          <a:bodyPr>
            <a:normAutofit/>
          </a:bodyPr>
          <a:lstStyle/>
          <a:p>
            <a:r>
              <a:rPr lang="en-US" dirty="0" smtClean="0"/>
              <a:t>The Schedule will include compliance questions such as:</a:t>
            </a:r>
          </a:p>
          <a:p>
            <a:r>
              <a:rPr lang="en-US" dirty="0" smtClean="0"/>
              <a:t>Is the SPD in compliance</a:t>
            </a:r>
          </a:p>
          <a:p>
            <a:r>
              <a:rPr lang="en-US" dirty="0" smtClean="0"/>
              <a:t>Is the SBC in compliance</a:t>
            </a:r>
          </a:p>
          <a:p>
            <a:r>
              <a:rPr lang="en-US" dirty="0" smtClean="0"/>
              <a:t>Is the coverage provided in compliance with applicable federal laws, DOL regulations including, among other,</a:t>
            </a:r>
          </a:p>
          <a:p>
            <a:r>
              <a:rPr lang="en-US" dirty="0" smtClean="0"/>
              <a:t>HIPPA</a:t>
            </a:r>
          </a:p>
          <a:p>
            <a:r>
              <a:rPr lang="en-US" dirty="0" smtClean="0"/>
              <a:t>GINA</a:t>
            </a:r>
          </a:p>
          <a:p>
            <a:r>
              <a:rPr lang="en-US" dirty="0" smtClean="0"/>
              <a:t>MHPAEA</a:t>
            </a:r>
          </a:p>
          <a:p>
            <a:r>
              <a:rPr lang="en-US" dirty="0" smtClean="0"/>
              <a:t>ACA</a:t>
            </a:r>
          </a:p>
        </p:txBody>
      </p:sp>
    </p:spTree>
    <p:extLst>
      <p:ext uri="{BB962C8B-B14F-4D97-AF65-F5344CB8AC3E}">
        <p14:creationId xmlns:p14="http://schemas.microsoft.com/office/powerpoint/2010/main" val="135919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smtClean="0">
                <a:solidFill>
                  <a:schemeClr val="accent1"/>
                </a:solidFill>
              </a:rPr>
              <a:t>What does it mean?</a:t>
            </a:r>
          </a:p>
        </p:txBody>
      </p:sp>
      <p:sp>
        <p:nvSpPr>
          <p:cNvPr id="44035" name="Content Placeholder 2"/>
          <p:cNvSpPr>
            <a:spLocks noGrp="1"/>
          </p:cNvSpPr>
          <p:nvPr>
            <p:ph idx="1"/>
          </p:nvPr>
        </p:nvSpPr>
        <p:spPr>
          <a:xfrm>
            <a:off x="1007918" y="1845734"/>
            <a:ext cx="7358842" cy="4023360"/>
          </a:xfrm>
        </p:spPr>
        <p:style>
          <a:lnRef idx="3">
            <a:schemeClr val="lt1"/>
          </a:lnRef>
          <a:fillRef idx="1">
            <a:schemeClr val="accent1"/>
          </a:fillRef>
          <a:effectRef idx="1">
            <a:schemeClr val="accent1"/>
          </a:effectRef>
          <a:fontRef idx="minor">
            <a:schemeClr val="lt1"/>
          </a:fontRef>
        </p:style>
        <p:txBody>
          <a:bodyPr>
            <a:normAutofit/>
          </a:bodyPr>
          <a:lstStyle/>
          <a:p>
            <a:pPr>
              <a:spcBef>
                <a:spcPct val="0"/>
              </a:spcBef>
              <a:spcAft>
                <a:spcPct val="0"/>
              </a:spcAft>
            </a:pPr>
            <a:r>
              <a:rPr lang="en-US" altLang="en-US" sz="2400" dirty="0" smtClean="0"/>
              <a:t>Schedule J alone is estimated to affect </a:t>
            </a:r>
            <a:r>
              <a:rPr lang="en-US" altLang="en-US" sz="2400" b="1" dirty="0" smtClean="0"/>
              <a:t>3.3 million </a:t>
            </a:r>
            <a:r>
              <a:rPr lang="en-US" altLang="en-US" sz="2400" dirty="0" smtClean="0"/>
              <a:t>group health plans</a:t>
            </a:r>
          </a:p>
          <a:p>
            <a:pPr>
              <a:spcBef>
                <a:spcPct val="0"/>
              </a:spcBef>
              <a:spcAft>
                <a:spcPct val="0"/>
              </a:spcAft>
            </a:pPr>
            <a:endParaRPr lang="en-US" altLang="en-US" sz="2400" dirty="0" smtClean="0"/>
          </a:p>
          <a:p>
            <a:pPr>
              <a:spcBef>
                <a:spcPct val="0"/>
              </a:spcBef>
              <a:spcAft>
                <a:spcPct val="0"/>
              </a:spcAft>
            </a:pPr>
            <a:r>
              <a:rPr lang="en-US" altLang="en-US" sz="2400" dirty="0" smtClean="0"/>
              <a:t>Increase Form 5500 filing costs by </a:t>
            </a:r>
            <a:r>
              <a:rPr lang="en-US" altLang="en-US" sz="2400" b="1" dirty="0" smtClean="0"/>
              <a:t>$203 million</a:t>
            </a:r>
          </a:p>
          <a:p>
            <a:pPr>
              <a:spcBef>
                <a:spcPct val="0"/>
              </a:spcBef>
              <a:spcAft>
                <a:spcPct val="0"/>
              </a:spcAft>
            </a:pPr>
            <a:endParaRPr lang="en-US" altLang="en-US" sz="2400" dirty="0" smtClean="0"/>
          </a:p>
          <a:p>
            <a:pPr>
              <a:spcBef>
                <a:spcPct val="0"/>
              </a:spcBef>
              <a:spcAft>
                <a:spcPct val="0"/>
              </a:spcAft>
            </a:pPr>
            <a:r>
              <a:rPr lang="en-US" altLang="en-US" sz="2400" dirty="0" smtClean="0"/>
              <a:t>Increase burden/time/cost to comply </a:t>
            </a:r>
            <a:r>
              <a:rPr lang="en-US" altLang="en-US" sz="2400" b="1" dirty="0" smtClean="0"/>
              <a:t>2.2 million hours or $242 million</a:t>
            </a:r>
            <a:endParaRPr lang="en-US" altLang="en-US" sz="2400" b="1" dirty="0"/>
          </a:p>
          <a:p>
            <a:pPr eaLnBrk="1" hangingPunct="1">
              <a:spcBef>
                <a:spcPct val="0"/>
              </a:spcBef>
              <a:spcAft>
                <a:spcPct val="0"/>
              </a:spcAft>
            </a:pPr>
            <a:endParaRPr lang="en-US" altLang="en-US" dirty="0" smtClean="0"/>
          </a:p>
          <a:p>
            <a:pPr>
              <a:spcBef>
                <a:spcPct val="0"/>
              </a:spcBef>
              <a:spcAft>
                <a:spcPct val="0"/>
              </a:spcAft>
            </a:pPr>
            <a:r>
              <a:rPr lang="en-US" altLang="en-US" dirty="0" smtClean="0"/>
              <a:t>Who will be your subject matter expert and complete the new reporting requirements? Vendor, Broker, TPA, In-House, Attorney?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92912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smtClean="0">
                <a:solidFill>
                  <a:schemeClr val="accent1"/>
                </a:solidFill>
              </a:rPr>
              <a:t>ERISA/Welfare Benefit Plan(s):</a:t>
            </a:r>
          </a:p>
        </p:txBody>
      </p:sp>
      <p:sp>
        <p:nvSpPr>
          <p:cNvPr id="44035" name="Content Placeholder 2"/>
          <p:cNvSpPr>
            <a:spLocks noGrp="1"/>
          </p:cNvSpPr>
          <p:nvPr>
            <p:ph idx="1"/>
          </p:nvPr>
        </p:nvSpPr>
        <p:spPr>
          <a:xfrm>
            <a:off x="1007918" y="1845734"/>
            <a:ext cx="7358842" cy="4023360"/>
          </a:xfrm>
        </p:spPr>
        <p:txBody>
          <a:bodyPr>
            <a:normAutofit/>
          </a:bodyPr>
          <a:lstStyle/>
          <a:p>
            <a:pPr eaLnBrk="1" hangingPunct="1"/>
            <a:r>
              <a:rPr lang="en-US" altLang="en-US" b="1" i="1" dirty="0" smtClean="0"/>
              <a:t>Fully insured, self-insured or a combination of both, including: </a:t>
            </a:r>
          </a:p>
          <a:p>
            <a:pPr eaLnBrk="1" hangingPunct="1">
              <a:spcBef>
                <a:spcPct val="0"/>
              </a:spcBef>
              <a:spcAft>
                <a:spcPct val="0"/>
              </a:spcAft>
            </a:pPr>
            <a:r>
              <a:rPr lang="en-US" altLang="en-US" dirty="0" smtClean="0"/>
              <a:t>Health			Group Term Life</a:t>
            </a:r>
            <a:br>
              <a:rPr lang="en-US" altLang="en-US" dirty="0" smtClean="0"/>
            </a:br>
            <a:endParaRPr lang="en-US" altLang="en-US" dirty="0" smtClean="0"/>
          </a:p>
          <a:p>
            <a:pPr eaLnBrk="1" hangingPunct="1">
              <a:spcBef>
                <a:spcPct val="0"/>
              </a:spcBef>
              <a:spcAft>
                <a:spcPct val="0"/>
              </a:spcAft>
            </a:pPr>
            <a:r>
              <a:rPr lang="en-US" altLang="en-US" dirty="0" smtClean="0"/>
              <a:t>Dental 			Group Long Term Disability</a:t>
            </a:r>
          </a:p>
          <a:p>
            <a:pPr eaLnBrk="1" hangingPunct="1">
              <a:spcBef>
                <a:spcPct val="0"/>
              </a:spcBef>
              <a:spcAft>
                <a:spcPct val="0"/>
              </a:spcAft>
            </a:pPr>
            <a:endParaRPr lang="en-US" altLang="en-US" dirty="0" smtClean="0"/>
          </a:p>
          <a:p>
            <a:pPr eaLnBrk="1" hangingPunct="1">
              <a:spcBef>
                <a:spcPct val="0"/>
              </a:spcBef>
              <a:spcAft>
                <a:spcPct val="0"/>
              </a:spcAft>
            </a:pPr>
            <a:r>
              <a:rPr lang="en-US" altLang="en-US" dirty="0" smtClean="0"/>
              <a:t>Vision 			Group Short Term Disability</a:t>
            </a:r>
          </a:p>
          <a:p>
            <a:pPr eaLnBrk="1" hangingPunct="1">
              <a:spcBef>
                <a:spcPct val="0"/>
              </a:spcBef>
              <a:spcAft>
                <a:spcPct val="0"/>
              </a:spcAft>
            </a:pPr>
            <a:endParaRPr lang="en-US" altLang="en-US" dirty="0" smtClean="0"/>
          </a:p>
          <a:p>
            <a:pPr eaLnBrk="1" hangingPunct="1">
              <a:spcBef>
                <a:spcPct val="0"/>
              </a:spcBef>
              <a:spcAft>
                <a:spcPct val="0"/>
              </a:spcAft>
            </a:pPr>
            <a:r>
              <a:rPr lang="en-US" altLang="en-US" dirty="0" smtClean="0"/>
              <a:t>Supplemental Life	Travel/Accident</a:t>
            </a:r>
            <a:br>
              <a:rPr lang="en-US" altLang="en-US" dirty="0" smtClean="0"/>
            </a:br>
            <a:endParaRPr lang="en-US" altLang="en-US" dirty="0" smtClean="0"/>
          </a:p>
          <a:p>
            <a:pPr eaLnBrk="1" hangingPunct="1">
              <a:spcBef>
                <a:spcPct val="0"/>
              </a:spcBef>
              <a:spcAft>
                <a:spcPct val="0"/>
              </a:spcAft>
            </a:pPr>
            <a:r>
              <a:rPr lang="en-US" altLang="en-US" dirty="0" smtClean="0"/>
              <a:t>Flexible Spending Accounts Health Reimbursement Arrangements</a:t>
            </a:r>
          </a:p>
          <a:p>
            <a:pPr eaLnBrk="1" hangingPunct="1">
              <a:spcBef>
                <a:spcPct val="0"/>
              </a:spcBef>
              <a:spcAft>
                <a:spcPct val="0"/>
              </a:spcAft>
            </a:pPr>
            <a:endParaRPr lang="en-US" altLang="en-US" dirty="0" smtClean="0"/>
          </a:p>
          <a:p>
            <a:pPr eaLnBrk="1" hangingPunct="1">
              <a:spcBef>
                <a:spcPct val="0"/>
              </a:spcBef>
              <a:spcAft>
                <a:spcPct val="0"/>
              </a:spcAft>
            </a:pPr>
            <a:r>
              <a:rPr lang="en-US" altLang="en-US" dirty="0" smtClean="0"/>
              <a:t>Employee Assistance Program</a:t>
            </a:r>
          </a:p>
          <a:p>
            <a:pPr eaLnBrk="1" hangingPunct="1">
              <a:spcBef>
                <a:spcPct val="0"/>
              </a:spcBef>
              <a:spcAft>
                <a:spcPct val="0"/>
              </a:spcAft>
            </a:pPr>
            <a:endParaRPr lang="en-US" altLang="en-US" dirty="0"/>
          </a:p>
          <a:p>
            <a:pPr>
              <a:spcBef>
                <a:spcPct val="0"/>
              </a:spcBef>
              <a:spcAft>
                <a:spcPct val="0"/>
              </a:spcAft>
            </a:pPr>
            <a:r>
              <a:rPr lang="en-US" altLang="en-US" dirty="0"/>
              <a:t>(not NYS DBL, this is State mandated)</a:t>
            </a:r>
          </a:p>
          <a:p>
            <a:pPr eaLnBrk="1" hangingPunct="1">
              <a:spcBef>
                <a:spcPct val="0"/>
              </a:spcBef>
              <a:spcAft>
                <a:spcPct val="0"/>
              </a:spcAft>
            </a:pPr>
            <a:endParaRPr lang="en-US" alt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590452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dirty="0" smtClean="0">
                <a:solidFill>
                  <a:schemeClr val="accent1"/>
                </a:solidFill>
              </a:rPr>
              <a:t>“Unintentional” ERISA plans</a:t>
            </a:r>
          </a:p>
        </p:txBody>
      </p:sp>
      <p:sp>
        <p:nvSpPr>
          <p:cNvPr id="3" name="Content Placeholder 2"/>
          <p:cNvSpPr>
            <a:spLocks noGrp="1"/>
          </p:cNvSpPr>
          <p:nvPr>
            <p:ph idx="1"/>
          </p:nvPr>
        </p:nvSpPr>
        <p:spPr/>
        <p:txBody>
          <a:bodyPr rtlCol="0">
            <a:normAutofit/>
          </a:bodyPr>
          <a:lstStyle/>
          <a:p>
            <a:pPr eaLnBrk="1" fontAlgn="auto" hangingPunct="1">
              <a:defRPr/>
            </a:pPr>
            <a:r>
              <a:rPr lang="en-US" dirty="0" smtClean="0"/>
              <a:t>Some </a:t>
            </a:r>
            <a:r>
              <a:rPr lang="en-US" dirty="0"/>
              <a:t>voluntary benefits may be </a:t>
            </a:r>
            <a:r>
              <a:rPr lang="en-US" dirty="0" smtClean="0"/>
              <a:t>an “unintentional” ERISA plan if written </a:t>
            </a:r>
            <a:r>
              <a:rPr lang="en-US" dirty="0"/>
              <a:t>on </a:t>
            </a:r>
            <a:r>
              <a:rPr lang="en-US" dirty="0" smtClean="0"/>
              <a:t>the group framework</a:t>
            </a:r>
          </a:p>
          <a:p>
            <a:pPr marL="457200" lvl="1" indent="0" eaLnBrk="1" fontAlgn="auto" hangingPunct="1">
              <a:buFont typeface="Arial" panose="020B0604020202020204" pitchFamily="34" charset="0"/>
              <a:buNone/>
              <a:defRPr/>
            </a:pPr>
            <a:r>
              <a:rPr lang="en-US" dirty="0" smtClean="0"/>
              <a:t>i.e. - Voluntary short term</a:t>
            </a:r>
            <a:br>
              <a:rPr lang="en-US" dirty="0" smtClean="0"/>
            </a:br>
            <a:r>
              <a:rPr lang="en-US" dirty="0" smtClean="0"/>
              <a:t>i.e. - Voluntary long </a:t>
            </a:r>
            <a:r>
              <a:rPr lang="en-US" dirty="0"/>
              <a:t>term </a:t>
            </a:r>
            <a:r>
              <a:rPr lang="en-US" dirty="0" smtClean="0"/>
              <a:t>disability</a:t>
            </a:r>
            <a:endParaRPr lang="en-US" dirty="0"/>
          </a:p>
          <a:p>
            <a:pPr eaLnBrk="1" fontAlgn="auto" hangingPunct="1">
              <a:defRPr/>
            </a:pPr>
            <a:r>
              <a:rPr lang="en-US" dirty="0"/>
              <a:t>Other voluntary benefits may </a:t>
            </a:r>
            <a:r>
              <a:rPr lang="en-US" b="1" dirty="0"/>
              <a:t>not</a:t>
            </a:r>
            <a:r>
              <a:rPr lang="en-US" dirty="0"/>
              <a:t> be </a:t>
            </a:r>
            <a:r>
              <a:rPr lang="en-US" dirty="0" smtClean="0"/>
              <a:t>if:</a:t>
            </a:r>
          </a:p>
          <a:p>
            <a:pPr lvl="1" eaLnBrk="1" fontAlgn="auto" hangingPunct="1">
              <a:buFont typeface="Arial" charset="0"/>
              <a:buChar char="•"/>
              <a:defRPr/>
            </a:pPr>
            <a:r>
              <a:rPr lang="en-US" dirty="0" smtClean="0"/>
              <a:t>Written </a:t>
            </a:r>
            <a:r>
              <a:rPr lang="en-US" dirty="0"/>
              <a:t>with individual policy numbers per employee </a:t>
            </a:r>
            <a:endParaRPr lang="en-US" dirty="0" smtClean="0"/>
          </a:p>
          <a:p>
            <a:pPr lvl="1" eaLnBrk="1" fontAlgn="auto" hangingPunct="1">
              <a:buFont typeface="Arial" charset="0"/>
              <a:buChar char="•"/>
              <a:defRPr/>
            </a:pPr>
            <a:r>
              <a:rPr lang="en-US" dirty="0" smtClean="0"/>
              <a:t>Employer only collects </a:t>
            </a:r>
            <a:r>
              <a:rPr lang="en-US" dirty="0"/>
              <a:t>after tax </a:t>
            </a:r>
            <a:r>
              <a:rPr lang="en-US" dirty="0" smtClean="0"/>
              <a:t>deductions, submit </a:t>
            </a:r>
            <a:r>
              <a:rPr lang="en-US" dirty="0"/>
              <a:t>to </a:t>
            </a:r>
            <a:r>
              <a:rPr lang="en-US" dirty="0" smtClean="0"/>
              <a:t>carrier</a:t>
            </a:r>
          </a:p>
          <a:p>
            <a:pPr algn="ctr" eaLnBrk="1" fontAlgn="auto" hangingPunct="1">
              <a:defRPr/>
            </a:pPr>
            <a:endParaRPr lang="en-US" b="1" i="1" dirty="0" smtClean="0">
              <a:solidFill>
                <a:schemeClr val="accent2"/>
              </a:solidFill>
            </a:endParaRPr>
          </a:p>
          <a:p>
            <a:pPr algn="ctr" eaLnBrk="1" fontAlgn="auto" hangingPunct="1">
              <a:defRPr/>
            </a:pPr>
            <a:r>
              <a:rPr lang="en-US" b="1" i="1" dirty="0" smtClean="0">
                <a:solidFill>
                  <a:schemeClr val="accent2"/>
                </a:solidFill>
              </a:rPr>
              <a:t>Review your </a:t>
            </a:r>
            <a:r>
              <a:rPr lang="en-US" b="1" i="1" dirty="0">
                <a:solidFill>
                  <a:schemeClr val="accent2"/>
                </a:solidFill>
              </a:rPr>
              <a:t>plans </a:t>
            </a:r>
            <a:r>
              <a:rPr lang="en-US" b="1" i="1" dirty="0" smtClean="0">
                <a:solidFill>
                  <a:schemeClr val="accent2"/>
                </a:solidFill>
              </a:rPr>
              <a:t>carefully—when </a:t>
            </a:r>
            <a:r>
              <a:rPr lang="en-US" b="1" i="1" dirty="0">
                <a:solidFill>
                  <a:schemeClr val="accent2"/>
                </a:solidFill>
              </a:rPr>
              <a:t>in doubt, seek benefits </a:t>
            </a:r>
            <a:r>
              <a:rPr lang="en-US" b="1" i="1" dirty="0" smtClean="0">
                <a:solidFill>
                  <a:schemeClr val="accent2"/>
                </a:solidFill>
              </a:rPr>
              <a:t>counsel</a:t>
            </a:r>
            <a:endParaRPr lang="en-US" b="1" i="1" dirty="0">
              <a:solidFill>
                <a:schemeClr val="accent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224442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6000" dirty="0" smtClean="0">
                <a:solidFill>
                  <a:schemeClr val="accent1"/>
                </a:solidFill>
              </a:rPr>
              <a:t>Definitions &amp; Requirements</a:t>
            </a:r>
            <a:endParaRPr lang="en-US" sz="6000" dirty="0">
              <a:solidFill>
                <a:schemeClr val="accent1"/>
              </a:solidFill>
            </a:endParaRPr>
          </a:p>
        </p:txBody>
      </p:sp>
      <p:sp>
        <p:nvSpPr>
          <p:cNvPr id="3" name="Text Placeholder 2"/>
          <p:cNvSpPr>
            <a:spLocks noGrp="1"/>
          </p:cNvSpPr>
          <p:nvPr>
            <p:ph type="body" idx="1"/>
          </p:nvPr>
        </p:nvSpPr>
        <p:spPr/>
        <p:txBody>
          <a:bodyPr rtlCol="0">
            <a:normAutofit/>
          </a:bodyPr>
          <a:lstStyle/>
          <a:p>
            <a:pPr eaLnBrk="1" fontAlgn="auto" hangingPunct="1">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54453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dirty="0" smtClean="0">
                <a:solidFill>
                  <a:schemeClr val="accent1"/>
                </a:solidFill>
              </a:rPr>
              <a:t>Who has to file?</a:t>
            </a:r>
          </a:p>
        </p:txBody>
      </p:sp>
      <p:sp>
        <p:nvSpPr>
          <p:cNvPr id="50179" name="Content Placeholder 4"/>
          <p:cNvSpPr>
            <a:spLocks noGrp="1"/>
          </p:cNvSpPr>
          <p:nvPr>
            <p:ph idx="1"/>
          </p:nvPr>
        </p:nvSpPr>
        <p:spPr/>
        <p:txBody>
          <a:bodyPr/>
          <a:lstStyle/>
          <a:p>
            <a:pPr eaLnBrk="1" hangingPunct="1"/>
            <a:r>
              <a:rPr lang="en-US" altLang="en-US" dirty="0" smtClean="0"/>
              <a:t>All Welfare Benefit Plans </a:t>
            </a:r>
          </a:p>
          <a:p>
            <a:pPr lvl="1" eaLnBrk="1" hangingPunct="1"/>
            <a:r>
              <a:rPr lang="en-US" altLang="en-US" dirty="0" smtClean="0"/>
              <a:t>Covered by ERISA </a:t>
            </a:r>
          </a:p>
          <a:p>
            <a:pPr lvl="1" eaLnBrk="1" hangingPunct="1"/>
            <a:r>
              <a:rPr lang="en-US" altLang="en-US" dirty="0" smtClean="0"/>
              <a:t>With 100+ participants as of beginning of plan year</a:t>
            </a:r>
          </a:p>
          <a:p>
            <a:pPr eaLnBrk="1" hangingPunct="1"/>
            <a:r>
              <a:rPr lang="en-US" altLang="en-US" dirty="0" smtClean="0"/>
              <a:t>Multiple Employer Welfare Arrangement (MEWA) as defined in ERISA section 3(40) must file</a:t>
            </a:r>
          </a:p>
          <a:p>
            <a:pPr eaLnBrk="1" hangingPunct="1"/>
            <a:r>
              <a:rPr lang="en-US" altLang="en-US" dirty="0" smtClean="0"/>
              <a:t>Government Entities exempt, as well as some Public Authorities (depending on funding stream)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4028149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smtClean="0"/>
              <a:t>Agenda</a:t>
            </a:r>
            <a:endParaRPr lang="en-US" sz="5400" b="1" i="1" dirty="0"/>
          </a:p>
        </p:txBody>
      </p:sp>
      <p:sp>
        <p:nvSpPr>
          <p:cNvPr id="3" name="Content Placeholder 2"/>
          <p:cNvSpPr>
            <a:spLocks noGrp="1"/>
          </p:cNvSpPr>
          <p:nvPr>
            <p:ph idx="1"/>
          </p:nvPr>
        </p:nvSpPr>
        <p:spPr>
          <a:xfrm>
            <a:off x="3460237" y="731520"/>
            <a:ext cx="5226563" cy="5257800"/>
          </a:xfrm>
        </p:spPr>
        <p:txBody>
          <a:bodyPr>
            <a:normAutofit/>
          </a:bodyPr>
          <a:lstStyle/>
          <a:p>
            <a:pPr marL="514350" indent="-514350">
              <a:buFont typeface="Calibri" panose="020F0502020204030204" pitchFamily="34" charset="0"/>
              <a:buAutoNum type="arabicPeriod"/>
            </a:pPr>
            <a:endParaRPr lang="en-US" altLang="en-US" sz="2400" dirty="0" smtClean="0"/>
          </a:p>
          <a:p>
            <a:pPr marL="514350" indent="-514350">
              <a:buFont typeface="Calibri" panose="020F0502020204030204" pitchFamily="34" charset="0"/>
              <a:buAutoNum type="arabicPeriod"/>
            </a:pPr>
            <a:r>
              <a:rPr lang="en-US" altLang="en-US" sz="2400" dirty="0" smtClean="0"/>
              <a:t>What is happening in NYS </a:t>
            </a:r>
            <a:r>
              <a:rPr lang="en-US" altLang="en-US" sz="2400" b="1" i="1" dirty="0" smtClean="0">
                <a:solidFill>
                  <a:schemeClr val="accent2"/>
                </a:solidFill>
              </a:rPr>
              <a:t>YIKES!</a:t>
            </a:r>
          </a:p>
          <a:p>
            <a:pPr marL="514350" indent="-514350">
              <a:buFont typeface="Calibri" panose="020F0502020204030204" pitchFamily="34" charset="0"/>
              <a:buAutoNum type="arabicPeriod"/>
            </a:pPr>
            <a:r>
              <a:rPr lang="en-US" altLang="en-US" sz="2400" dirty="0" smtClean="0"/>
              <a:t>ACA </a:t>
            </a:r>
            <a:r>
              <a:rPr lang="en-US" altLang="en-US" sz="2400" dirty="0"/>
              <a:t>“old” Mandates</a:t>
            </a:r>
          </a:p>
          <a:p>
            <a:pPr marL="514350" indent="-514350">
              <a:buFont typeface="Calibri" panose="020F0502020204030204" pitchFamily="34" charset="0"/>
              <a:buAutoNum type="arabicPeriod"/>
            </a:pPr>
            <a:r>
              <a:rPr lang="en-US" altLang="en-US" sz="2400" dirty="0"/>
              <a:t>5500's - An ERISA Plan Necessity: Are you Filing Correctly?</a:t>
            </a:r>
          </a:p>
          <a:p>
            <a:pPr marL="514350" indent="-514350">
              <a:buFont typeface="Calibri" panose="020F0502020204030204" pitchFamily="34" charset="0"/>
              <a:buAutoNum type="arabicPeriod"/>
            </a:pPr>
            <a:r>
              <a:rPr lang="en-US" altLang="en-US" sz="2400" dirty="0"/>
              <a:t>Welcome to Plan Documents 101</a:t>
            </a:r>
          </a:p>
          <a:p>
            <a:pPr marL="514350" indent="-514350">
              <a:buFont typeface="Calibri" panose="020F0502020204030204" pitchFamily="34" charset="0"/>
              <a:buAutoNum type="arabicPeriod"/>
            </a:pPr>
            <a:r>
              <a:rPr lang="en-US" altLang="en-US" sz="2400" dirty="0"/>
              <a:t>Benefit Plan Compliance: Would Your Plans Survive An Agency Audit</a:t>
            </a:r>
            <a:r>
              <a:rPr lang="en-US" altLang="en-US" sz="2400" dirty="0" smtClean="0"/>
              <a:t>?</a:t>
            </a:r>
          </a:p>
          <a:p>
            <a:pPr marL="514350" indent="-514350">
              <a:buFont typeface="Calibri" panose="020F0502020204030204" pitchFamily="34" charset="0"/>
              <a:buAutoNum type="arabicPeriod"/>
            </a:pPr>
            <a:r>
              <a:rPr lang="en-US" altLang="en-US" sz="2400" dirty="0" smtClean="0"/>
              <a:t>Questions</a:t>
            </a:r>
            <a:endParaRPr lang="en-US" altLang="en-US" sz="2400" dirty="0"/>
          </a:p>
          <a:p>
            <a:pPr marL="384048" lvl="2" indent="0">
              <a:buNone/>
            </a:pPr>
            <a:endParaRPr lang="en-US" dirty="0"/>
          </a:p>
        </p:txBody>
      </p:sp>
      <p:sp>
        <p:nvSpPr>
          <p:cNvPr id="4" name="Text Placeholder 3"/>
          <p:cNvSpPr>
            <a:spLocks noGrp="1"/>
          </p:cNvSpPr>
          <p:nvPr>
            <p:ph type="body" sz="half" idx="2"/>
          </p:nvPr>
        </p:nvSpPr>
        <p:spPr/>
        <p:txBody>
          <a:bodyPr/>
          <a:lstStyle/>
          <a:p>
            <a:endParaRPr lang="en-US" dirty="0" smtClean="0"/>
          </a:p>
          <a:p>
            <a:r>
              <a:rPr lang="en-US" sz="2800" dirty="0" smtClean="0"/>
              <a:t>Be sure to ask questions!</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920" y="6084301"/>
            <a:ext cx="1386840" cy="489051"/>
          </a:xfrm>
          <a:prstGeom prst="rect">
            <a:avLst/>
          </a:prstGeom>
        </p:spPr>
      </p:pic>
    </p:spTree>
    <p:extLst>
      <p:ext uri="{BB962C8B-B14F-4D97-AF65-F5344CB8AC3E}">
        <p14:creationId xmlns:p14="http://schemas.microsoft.com/office/powerpoint/2010/main" val="2505122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stretch>
            <a:fillRect/>
          </a:stretch>
        </p:blipFill>
        <p:spPr>
          <a:xfrm>
            <a:off x="2382591" y="1219200"/>
            <a:ext cx="4356100" cy="5638800"/>
          </a:xfrm>
          <a:effectLst>
            <a:outerShdw blurRad="101600" dist="50800" dir="16200000" rotWithShape="0">
              <a:prstClr val="black">
                <a:alpha val="40000"/>
              </a:prstClr>
            </a:outerShdw>
          </a:effectLst>
        </p:spPr>
      </p:pic>
      <p:pic>
        <p:nvPicPr>
          <p:cNvPr id="5222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6988"/>
            <a:ext cx="25908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67000" y="3848100"/>
            <a:ext cx="2636838"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p:cNvSpPr/>
          <p:nvPr/>
        </p:nvSpPr>
        <p:spPr>
          <a:xfrm>
            <a:off x="2701925" y="3336925"/>
            <a:ext cx="2363788" cy="30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Rectangle 7"/>
          <p:cNvSpPr/>
          <p:nvPr/>
        </p:nvSpPr>
        <p:spPr>
          <a:xfrm>
            <a:off x="3884613" y="4872038"/>
            <a:ext cx="2363787" cy="150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4037013" y="5124450"/>
            <a:ext cx="2363787" cy="150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0" name="Rectangle 9"/>
          <p:cNvSpPr/>
          <p:nvPr/>
        </p:nvSpPr>
        <p:spPr>
          <a:xfrm>
            <a:off x="5603875" y="3763963"/>
            <a:ext cx="9271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1" name="Rectangle 10"/>
          <p:cNvSpPr/>
          <p:nvPr/>
        </p:nvSpPr>
        <p:spPr>
          <a:xfrm>
            <a:off x="5621338" y="3933825"/>
            <a:ext cx="9271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Rectangle 11"/>
          <p:cNvSpPr/>
          <p:nvPr/>
        </p:nvSpPr>
        <p:spPr>
          <a:xfrm>
            <a:off x="5756275" y="4102100"/>
            <a:ext cx="9271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03308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822960" y="721217"/>
            <a:ext cx="7543800" cy="1016144"/>
          </a:xfrm>
        </p:spPr>
        <p:txBody>
          <a:bodyPr/>
          <a:lstStyle/>
          <a:p>
            <a:pPr eaLnBrk="1" hangingPunct="1"/>
            <a:r>
              <a:rPr lang="en-US" altLang="en-US" dirty="0" smtClean="0">
                <a:solidFill>
                  <a:schemeClr val="accent1"/>
                </a:solidFill>
              </a:rPr>
              <a:t>I need to file, now what?</a:t>
            </a:r>
          </a:p>
        </p:txBody>
      </p:sp>
      <p:sp>
        <p:nvSpPr>
          <p:cNvPr id="82947" name="Content Placeholder 2"/>
          <p:cNvSpPr>
            <a:spLocks noGrp="1"/>
          </p:cNvSpPr>
          <p:nvPr>
            <p:ph sz="half" idx="1"/>
          </p:nvPr>
        </p:nvSpPr>
        <p:spPr>
          <a:xfrm>
            <a:off x="560669" y="2058327"/>
            <a:ext cx="4343400" cy="3147519"/>
          </a:xfrm>
        </p:spPr>
        <p:txBody>
          <a:bodyPr>
            <a:normAutofit/>
          </a:bodyPr>
          <a:lstStyle/>
          <a:p>
            <a:pPr marL="0" indent="0" eaLnBrk="1" hangingPunct="1">
              <a:buNone/>
            </a:pPr>
            <a:r>
              <a:rPr lang="en-US" altLang="en-US" sz="2400" dirty="0" smtClean="0"/>
              <a:t>Who completes the 5500?</a:t>
            </a:r>
          </a:p>
          <a:p>
            <a:pPr marL="0" indent="0" eaLnBrk="1" hangingPunct="1">
              <a:buNone/>
            </a:pPr>
            <a:r>
              <a:rPr lang="en-US" altLang="en-US" sz="2400" dirty="0" smtClean="0"/>
              <a:t>Internal Staff?</a:t>
            </a:r>
          </a:p>
          <a:p>
            <a:pPr marL="0" indent="0" eaLnBrk="1" hangingPunct="1">
              <a:buNone/>
            </a:pPr>
            <a:r>
              <a:rPr lang="en-US" altLang="en-US" sz="2400" dirty="0" smtClean="0"/>
              <a:t>Broker?</a:t>
            </a:r>
          </a:p>
          <a:p>
            <a:pPr marL="0" indent="0" eaLnBrk="1" hangingPunct="1">
              <a:buNone/>
            </a:pPr>
            <a:r>
              <a:rPr lang="en-US" altLang="en-US" sz="2400" dirty="0" smtClean="0"/>
              <a:t>TPA?</a:t>
            </a:r>
          </a:p>
          <a:p>
            <a:pPr marL="0" indent="0" eaLnBrk="1" hangingPunct="1">
              <a:buNone/>
            </a:pPr>
            <a:r>
              <a:rPr lang="en-US" altLang="en-US" sz="2400" dirty="0" smtClean="0"/>
              <a:t>Using Efast? Private Vendor?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172" y="1923245"/>
            <a:ext cx="3963495" cy="394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980964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What if I should have filed but never did?</a:t>
            </a:r>
          </a:p>
        </p:txBody>
      </p:sp>
      <p:sp>
        <p:nvSpPr>
          <p:cNvPr id="89091" name="Content Placeholder 2"/>
          <p:cNvSpPr>
            <a:spLocks noGrp="1"/>
          </p:cNvSpPr>
          <p:nvPr>
            <p:ph idx="1"/>
          </p:nvPr>
        </p:nvSpPr>
        <p:spPr/>
        <p:txBody>
          <a:bodyPr>
            <a:normAutofit/>
          </a:bodyPr>
          <a:lstStyle/>
          <a:p>
            <a:pPr eaLnBrk="1" hangingPunct="1"/>
            <a:r>
              <a:rPr lang="en-US" altLang="en-US" sz="2400" dirty="0" smtClean="0"/>
              <a:t>The DOL has authority under ERISA section 502(c)(2) to assess civil penalties </a:t>
            </a:r>
          </a:p>
          <a:p>
            <a:pPr lvl="1" eaLnBrk="1" hangingPunct="1"/>
            <a:r>
              <a:rPr lang="en-US" altLang="en-US" sz="2000" dirty="0" smtClean="0"/>
              <a:t>Up to $1,100 per day</a:t>
            </a:r>
          </a:p>
          <a:p>
            <a:pPr lvl="1" eaLnBrk="1" hangingPunct="1"/>
            <a:r>
              <a:rPr lang="en-US" altLang="en-US" sz="2000" dirty="0" smtClean="0"/>
              <a:t>Maximum $30,000 per year</a:t>
            </a:r>
          </a:p>
          <a:p>
            <a:pPr lvl="1" eaLnBrk="1" hangingPunct="1"/>
            <a:r>
              <a:rPr lang="en-US" altLang="en-US" sz="2000" dirty="0" smtClean="0"/>
              <a:t>Against plan administrators who fail or refuse to file Form 5500 annual reports on a timely basis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725841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tLang="en-US" dirty="0" smtClean="0">
                <a:solidFill>
                  <a:schemeClr val="accent1"/>
                </a:solidFill>
              </a:rPr>
              <a:t>Let’s talk Penalties!</a:t>
            </a:r>
          </a:p>
        </p:txBody>
      </p:sp>
      <p:sp>
        <p:nvSpPr>
          <p:cNvPr id="3" name="Content Placeholder 2"/>
          <p:cNvSpPr>
            <a:spLocks noGrp="1"/>
          </p:cNvSpPr>
          <p:nvPr>
            <p:ph idx="1"/>
          </p:nvPr>
        </p:nvSpPr>
        <p:spPr/>
        <p:txBody>
          <a:bodyPr rtlCol="0">
            <a:normAutofit/>
          </a:bodyPr>
          <a:lstStyle/>
          <a:p>
            <a:pPr marL="749808" lvl="1" indent="-457200">
              <a:buFont typeface="Arial" panose="020B0604020202020204" pitchFamily="34" charset="0"/>
              <a:buChar char="•"/>
              <a:defRPr/>
            </a:pPr>
            <a:r>
              <a:rPr lang="en-US" dirty="0" smtClean="0"/>
              <a:t>Per </a:t>
            </a:r>
            <a:r>
              <a:rPr lang="en-US" dirty="0"/>
              <a:t>day:  $1100 (up to 27 days</a:t>
            </a:r>
            <a:r>
              <a:rPr lang="en-US" dirty="0" smtClean="0"/>
              <a:t>)</a:t>
            </a:r>
          </a:p>
          <a:p>
            <a:pPr marL="749808" lvl="1" indent="-457200">
              <a:buFont typeface="Arial" panose="020B0604020202020204" pitchFamily="34" charset="0"/>
              <a:buChar char="•"/>
              <a:defRPr/>
            </a:pPr>
            <a:r>
              <a:rPr lang="en-US" dirty="0"/>
              <a:t>Per year:  $30,000 (more than 27 days</a:t>
            </a:r>
            <a:r>
              <a:rPr lang="en-US" dirty="0" smtClean="0"/>
              <a:t>)</a:t>
            </a:r>
          </a:p>
          <a:p>
            <a:pPr marL="749808" lvl="1" indent="-457200">
              <a:buFont typeface="Arial" panose="020B0604020202020204" pitchFamily="34" charset="0"/>
              <a:buChar char="•"/>
              <a:defRPr/>
            </a:pPr>
            <a:r>
              <a:rPr lang="en-US" dirty="0"/>
              <a:t>Maximum Penalty:  $30,000 per year - no </a:t>
            </a:r>
            <a:r>
              <a:rPr lang="en-US" dirty="0" smtClean="0"/>
              <a:t>limit</a:t>
            </a:r>
          </a:p>
          <a:p>
            <a:pPr algn="ctr" eaLnBrk="1" fontAlgn="auto" hangingPunct="1">
              <a:defRPr/>
            </a:pPr>
            <a:r>
              <a:rPr lang="en-US" sz="2400" b="1" dirty="0" smtClean="0"/>
              <a:t>REALLY</a:t>
            </a:r>
            <a:r>
              <a:rPr lang="en-US" sz="2400" b="1" dirty="0"/>
              <a:t>!?!</a:t>
            </a:r>
            <a:endParaRPr lang="en-US" sz="2400" dirty="0"/>
          </a:p>
          <a:p>
            <a:pPr eaLnBrk="1" fontAlgn="auto" hangingPunct="1">
              <a:defRPr/>
            </a:pPr>
            <a:r>
              <a:rPr lang="en-US" sz="2400" dirty="0"/>
              <a:t>If you don’t use a “Wrap” SPD </a:t>
            </a:r>
            <a:r>
              <a:rPr lang="en-US" sz="2400" dirty="0" smtClean="0"/>
              <a:t>then penalty is per plan #. </a:t>
            </a:r>
          </a:p>
          <a:p>
            <a:pPr eaLnBrk="1" fontAlgn="auto" hangingPunct="1">
              <a:defRPr/>
            </a:pPr>
            <a:r>
              <a:rPr lang="en-US" sz="2400" b="1" dirty="0" smtClean="0"/>
              <a:t>#</a:t>
            </a:r>
            <a:r>
              <a:rPr lang="en-US" sz="2400" dirty="0" smtClean="0"/>
              <a:t> of late </a:t>
            </a:r>
            <a:r>
              <a:rPr lang="en-US" sz="2400" dirty="0"/>
              <a:t>filings </a:t>
            </a:r>
            <a:r>
              <a:rPr lang="en-US" sz="2400" b="1" dirty="0"/>
              <a:t>x $30,000  x # of years</a:t>
            </a:r>
            <a:r>
              <a:rPr lang="en-US" sz="2400" dirty="0"/>
              <a:t> that weren’t filed</a:t>
            </a:r>
            <a:r>
              <a:rPr lang="en-US" sz="2400" dirty="0" smtClean="0"/>
              <a:t>!!!!</a:t>
            </a:r>
          </a:p>
          <a:p>
            <a:pPr eaLnBrk="1" fontAlgn="auto" hangingPunct="1">
              <a:defRPr/>
            </a:pPr>
            <a:endParaRPr lang="en-US" sz="2400" dirty="0"/>
          </a:p>
          <a:p>
            <a:pPr eaLnBrk="1" fontAlgn="auto" hangingPunct="1">
              <a:defRPr/>
            </a:pPr>
            <a:r>
              <a:rPr lang="en-US" sz="2400" dirty="0" smtClean="0"/>
              <a:t>Penalties increased in July for an August 1, 2016 effective date and will be increased annually by January 15</a:t>
            </a:r>
            <a:r>
              <a:rPr lang="en-US" sz="2400" baseline="30000" dirty="0" smtClean="0"/>
              <a:t>th</a:t>
            </a:r>
            <a:r>
              <a:rPr lang="en-US" sz="2400" dirty="0" smtClean="0"/>
              <a:t>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397668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Plan Types</a:t>
            </a:r>
            <a:endParaRPr lang="en-US" dirty="0">
              <a:solidFill>
                <a:schemeClr val="accent1"/>
              </a:solidFill>
            </a:endParaRPr>
          </a:p>
        </p:txBody>
      </p:sp>
      <p:sp>
        <p:nvSpPr>
          <p:cNvPr id="5" name="Text Placeholder 4"/>
          <p:cNvSpPr>
            <a:spLocks noGrp="1"/>
          </p:cNvSpPr>
          <p:nvPr>
            <p:ph type="body" idx="1"/>
          </p:nvPr>
        </p:nvSpPr>
        <p:spPr/>
        <p:txBody>
          <a:bodyPr rtlCol="0">
            <a:normAutofit/>
          </a:bodyPr>
          <a:lstStyle/>
          <a:p>
            <a:pPr eaLnBrk="1" fontAlgn="auto" hangingPunct="1">
              <a:defRP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4282340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tLang="en-US" dirty="0" smtClean="0">
                <a:solidFill>
                  <a:schemeClr val="accent1"/>
                </a:solidFill>
              </a:rPr>
              <a:t>What’s up with my EAP?</a:t>
            </a:r>
          </a:p>
        </p:txBody>
      </p:sp>
      <p:sp>
        <p:nvSpPr>
          <p:cNvPr id="95235" name="Content Placeholder 2"/>
          <p:cNvSpPr>
            <a:spLocks noGrp="1"/>
          </p:cNvSpPr>
          <p:nvPr>
            <p:ph idx="1"/>
          </p:nvPr>
        </p:nvSpPr>
        <p:spPr/>
        <p:txBody>
          <a:bodyPr/>
          <a:lstStyle/>
          <a:p>
            <a:pPr eaLnBrk="1" hangingPunct="1"/>
            <a:r>
              <a:rPr lang="en-US" altLang="en-US" dirty="0" smtClean="0"/>
              <a:t>If it is determined that your EAP is a Welfare Benefit Plan… everything we have discussed so far…</a:t>
            </a:r>
          </a:p>
          <a:p>
            <a:pPr algn="ctr" eaLnBrk="1" hangingPunct="1"/>
            <a:r>
              <a:rPr lang="en-US" altLang="en-US" sz="4200" b="1" dirty="0" smtClean="0"/>
              <a:t>DITTO!</a:t>
            </a:r>
          </a:p>
          <a:p>
            <a:pPr eaLnBrk="1" hangingPunct="1"/>
            <a:r>
              <a:rPr lang="en-US" altLang="en-US" dirty="0" smtClean="0"/>
              <a:t>DOL will not come right out and say your plan is or is not a Welfare Benefit Plan within the meaning of Section 3(1), but they have provided opinions.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211971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ltLang="en-US" dirty="0" smtClean="0">
                <a:solidFill>
                  <a:schemeClr val="accent1"/>
                </a:solidFill>
              </a:rPr>
              <a:t>EAP Opinions</a:t>
            </a:r>
          </a:p>
        </p:txBody>
      </p:sp>
      <p:sp>
        <p:nvSpPr>
          <p:cNvPr id="3" name="Content Placeholder 2"/>
          <p:cNvSpPr>
            <a:spLocks noGrp="1"/>
          </p:cNvSpPr>
          <p:nvPr>
            <p:ph idx="1"/>
          </p:nvPr>
        </p:nvSpPr>
        <p:spPr/>
        <p:txBody>
          <a:bodyPr rtlCol="0">
            <a:normAutofit/>
          </a:bodyPr>
          <a:lstStyle/>
          <a:p>
            <a:pPr eaLnBrk="1" fontAlgn="auto" hangingPunct="1">
              <a:defRPr/>
            </a:pPr>
            <a:r>
              <a:rPr lang="en-US" sz="2400" dirty="0" smtClean="0"/>
              <a:t>Consistently the view </a:t>
            </a:r>
            <a:r>
              <a:rPr lang="en-US" sz="2400" dirty="0"/>
              <a:t>of </a:t>
            </a:r>
            <a:r>
              <a:rPr lang="en-US" sz="2400" dirty="0" smtClean="0"/>
              <a:t>DOL is that </a:t>
            </a:r>
            <a:r>
              <a:rPr lang="en-US" sz="2400" dirty="0"/>
              <a:t>benefits for treatment of following constitute “medical” benefits or “benefits in the event of sickness” within the meaning of Section 3(1</a:t>
            </a:r>
            <a:r>
              <a:rPr lang="en-US" sz="2400" dirty="0" smtClean="0"/>
              <a:t>)</a:t>
            </a:r>
          </a:p>
          <a:p>
            <a:pPr lvl="1" eaLnBrk="1" fontAlgn="auto" hangingPunct="1">
              <a:defRPr/>
            </a:pPr>
            <a:r>
              <a:rPr lang="en-US" sz="2400" dirty="0" smtClean="0"/>
              <a:t>Drug </a:t>
            </a:r>
            <a:r>
              <a:rPr lang="en-US" sz="2400" dirty="0"/>
              <a:t>and alcohol </a:t>
            </a:r>
            <a:r>
              <a:rPr lang="en-US" sz="2400" dirty="0" smtClean="0"/>
              <a:t>abuse</a:t>
            </a:r>
          </a:p>
          <a:p>
            <a:pPr lvl="1" eaLnBrk="1" fontAlgn="auto" hangingPunct="1">
              <a:defRPr/>
            </a:pPr>
            <a:r>
              <a:rPr lang="en-US" sz="2400" dirty="0" smtClean="0"/>
              <a:t>Stress</a:t>
            </a:r>
          </a:p>
          <a:p>
            <a:pPr lvl="1" eaLnBrk="1" fontAlgn="auto" hangingPunct="1">
              <a:defRPr/>
            </a:pPr>
            <a:r>
              <a:rPr lang="en-US" sz="2400" dirty="0" smtClean="0"/>
              <a:t>Anxiety</a:t>
            </a:r>
          </a:p>
          <a:p>
            <a:pPr lvl="1" eaLnBrk="1" fontAlgn="auto" hangingPunct="1">
              <a:defRPr/>
            </a:pPr>
            <a:r>
              <a:rPr lang="en-US" sz="2400" dirty="0"/>
              <a:t>D</a:t>
            </a:r>
            <a:r>
              <a:rPr lang="en-US" sz="2400" dirty="0" smtClean="0"/>
              <a:t>epression </a:t>
            </a:r>
          </a:p>
          <a:p>
            <a:pPr lvl="1" eaLnBrk="1" fontAlgn="auto" hangingPunct="1">
              <a:defRPr/>
            </a:pPr>
            <a:r>
              <a:rPr lang="en-US" sz="2400" dirty="0"/>
              <a:t>S</a:t>
            </a:r>
            <a:r>
              <a:rPr lang="en-US" sz="2400" dirty="0" smtClean="0"/>
              <a:t>imilar </a:t>
            </a:r>
            <a:r>
              <a:rPr lang="en-US" sz="2400" dirty="0"/>
              <a:t>health and medical </a:t>
            </a:r>
            <a:r>
              <a:rPr lang="en-US" sz="2400" dirty="0" smtClean="0"/>
              <a:t>problems</a:t>
            </a:r>
          </a:p>
          <a:p>
            <a:pPr lvl="1" eaLnBrk="1" fontAlgn="auto" hangingPunct="1">
              <a:defRPr/>
            </a:pPr>
            <a:endParaRPr lang="en-US" sz="2400" dirty="0"/>
          </a:p>
          <a:p>
            <a:pPr marL="201168" lvl="1" indent="0" algn="ctr">
              <a:buNone/>
              <a:defRPr/>
            </a:pPr>
            <a:r>
              <a:rPr lang="en-US" altLang="en-US" sz="2400" b="1" i="1" dirty="0">
                <a:solidFill>
                  <a:schemeClr val="accent2"/>
                </a:solidFill>
              </a:rPr>
              <a:t>“Signification Medical Treatment” is not defined</a:t>
            </a:r>
          </a:p>
          <a:p>
            <a:pPr lvl="1" eaLnBrk="1" fontAlgn="auto" hangingPunct="1">
              <a:defRPr/>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920" y="6185369"/>
            <a:ext cx="1386840" cy="489051"/>
          </a:xfrm>
          <a:prstGeom prst="rect">
            <a:avLst/>
          </a:prstGeom>
        </p:spPr>
      </p:pic>
    </p:spTree>
    <p:extLst>
      <p:ext uri="{BB962C8B-B14F-4D97-AF65-F5344CB8AC3E}">
        <p14:creationId xmlns:p14="http://schemas.microsoft.com/office/powerpoint/2010/main" val="974978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tLang="en-US" dirty="0" smtClean="0">
                <a:solidFill>
                  <a:schemeClr val="accent1"/>
                </a:solidFill>
              </a:rPr>
              <a:t>EAP Opinions</a:t>
            </a:r>
          </a:p>
        </p:txBody>
      </p:sp>
      <p:sp>
        <p:nvSpPr>
          <p:cNvPr id="99331" name="Content Placeholder 2"/>
          <p:cNvSpPr>
            <a:spLocks noGrp="1"/>
          </p:cNvSpPr>
          <p:nvPr>
            <p:ph idx="1"/>
          </p:nvPr>
        </p:nvSpPr>
        <p:spPr/>
        <p:txBody>
          <a:bodyPr>
            <a:normAutofit/>
          </a:bodyPr>
          <a:lstStyle/>
          <a:p>
            <a:pPr eaLnBrk="1" hangingPunct="1"/>
            <a:r>
              <a:rPr lang="en-US" altLang="en-US" sz="2400" dirty="0" smtClean="0"/>
              <a:t>If your EAP is a referral only program, review Opinion No. 91-26A</a:t>
            </a:r>
          </a:p>
          <a:p>
            <a:pPr eaLnBrk="1" hangingPunct="1"/>
            <a:r>
              <a:rPr lang="en-US" altLang="en-US" sz="2400" dirty="0" smtClean="0"/>
              <a:t>If your EAP provides counseling or face to face visit(s), review Opinions 88-04A &amp; 83035A</a:t>
            </a:r>
          </a:p>
          <a:p>
            <a:pPr eaLnBrk="1" hangingPunct="1"/>
            <a:r>
              <a:rPr lang="en-US" altLang="en-US" sz="2400" dirty="0" smtClean="0"/>
              <a:t>EAP may be an ERISA plan, so plan documents, SPD, 5500’s would be required but it may be an “excepted” benefit.</a:t>
            </a:r>
          </a:p>
          <a:p>
            <a:pPr eaLnBrk="1" hangingPunct="1"/>
            <a:r>
              <a:rPr lang="en-US" altLang="en-US" sz="2400" dirty="0" smtClean="0"/>
              <a:t>If an excepted benefit where COBRA would not be applicable, if not your need to offer COBRA!</a:t>
            </a:r>
          </a:p>
          <a:p>
            <a:pPr algn="ctr" eaLnBrk="1" hangingPunct="1"/>
            <a:r>
              <a:rPr lang="en-US" altLang="en-US" sz="2400" b="1" i="1" dirty="0" smtClean="0">
                <a:solidFill>
                  <a:schemeClr val="accent2"/>
                </a:solidFill>
              </a:rPr>
              <a:t>AND Initial COBRA Notices to New Hires!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968656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D</a:t>
            </a:r>
            <a:r>
              <a:rPr lang="en-US" dirty="0" smtClean="0">
                <a:solidFill>
                  <a:schemeClr val="accent1"/>
                </a:solidFill>
              </a:rPr>
              <a:t>ocuments</a:t>
            </a:r>
            <a:endParaRPr lang="en-US" dirty="0">
              <a:solidFill>
                <a:schemeClr val="accent1"/>
              </a:solidFill>
            </a:endParaRPr>
          </a:p>
        </p:txBody>
      </p:sp>
      <p:sp>
        <p:nvSpPr>
          <p:cNvPr id="5" name="Text Placeholder 4"/>
          <p:cNvSpPr>
            <a:spLocks noGrp="1"/>
          </p:cNvSpPr>
          <p:nvPr>
            <p:ph type="body" idx="1"/>
          </p:nvPr>
        </p:nvSpPr>
        <p:spPr/>
        <p:txBody>
          <a:bodyPr rtlCol="0">
            <a:normAutofit/>
          </a:bodyPr>
          <a:lstStyle/>
          <a:p>
            <a:pPr eaLnBrk="1" fontAlgn="auto" hangingPunct="1">
              <a:defRP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748013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What is a Summary Annual Report (SAR)?</a:t>
            </a:r>
          </a:p>
        </p:txBody>
      </p:sp>
      <p:sp>
        <p:nvSpPr>
          <p:cNvPr id="105475" name="Content Placeholder 2"/>
          <p:cNvSpPr>
            <a:spLocks noGrp="1"/>
          </p:cNvSpPr>
          <p:nvPr>
            <p:ph idx="1"/>
          </p:nvPr>
        </p:nvSpPr>
        <p:spPr/>
        <p:txBody>
          <a:bodyPr>
            <a:normAutofit/>
          </a:bodyPr>
          <a:lstStyle/>
          <a:p>
            <a:pPr eaLnBrk="1" hangingPunct="1"/>
            <a:r>
              <a:rPr lang="en-US" altLang="en-US" sz="2400" dirty="0" smtClean="0"/>
              <a:t>Summary Annual Report derived from information entered on both Form 5500 and all Schedule A’s</a:t>
            </a:r>
          </a:p>
          <a:p>
            <a:pPr eaLnBrk="1" hangingPunct="1"/>
            <a:r>
              <a:rPr lang="en-US" altLang="en-US" sz="2400" dirty="0" smtClean="0"/>
              <a:t>Summary Annual Report must be provided to all benefit eligible employees within 2 ½ months from the 5500 filing deadline.  For calendar year plans, this would be October 15th.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718987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631306" cy="2286000"/>
          </a:xfrm>
        </p:spPr>
        <p:txBody>
          <a:bodyPr>
            <a:normAutofit/>
          </a:bodyPr>
          <a:lstStyle/>
          <a:p>
            <a:r>
              <a:rPr lang="en-US" sz="5400" b="1" i="1" dirty="0" smtClean="0"/>
              <a:t>NYS Breaking News</a:t>
            </a:r>
            <a:endParaRPr lang="en-US" sz="5400" b="1" i="1" dirty="0"/>
          </a:p>
        </p:txBody>
      </p:sp>
      <p:sp>
        <p:nvSpPr>
          <p:cNvPr id="3" name="Content Placeholder 2"/>
          <p:cNvSpPr>
            <a:spLocks noGrp="1"/>
          </p:cNvSpPr>
          <p:nvPr>
            <p:ph idx="1"/>
          </p:nvPr>
        </p:nvSpPr>
        <p:spPr/>
        <p:txBody>
          <a:bodyPr>
            <a:normAutofit/>
          </a:bodyPr>
          <a:lstStyle/>
          <a:p>
            <a:pPr marL="384048" lvl="2" indent="0">
              <a:buNone/>
            </a:pPr>
            <a:r>
              <a:rPr lang="en-US" altLang="en-US" sz="4000" b="1" spc="-50" dirty="0" smtClean="0">
                <a:solidFill>
                  <a:srgbClr val="E48312"/>
                </a:solidFill>
                <a:latin typeface="Calibri Light" panose="020F0302020204030204"/>
                <a:ea typeface="+mj-ea"/>
                <a:cs typeface="+mj-cs"/>
              </a:rPr>
              <a:t>October </a:t>
            </a:r>
            <a:r>
              <a:rPr lang="en-US" altLang="en-US" sz="4000" b="1" spc="-50" dirty="0">
                <a:solidFill>
                  <a:srgbClr val="E48312"/>
                </a:solidFill>
                <a:latin typeface="Calibri Light" panose="020F0302020204030204"/>
                <a:ea typeface="+mj-ea"/>
                <a:cs typeface="+mj-cs"/>
              </a:rPr>
              <a:t>2015</a:t>
            </a:r>
            <a:r>
              <a:rPr lang="en-US" altLang="en-US" sz="5400" spc="-50" dirty="0">
                <a:solidFill>
                  <a:srgbClr val="E48312"/>
                </a:solidFill>
                <a:latin typeface="Calibri Light" panose="020F0302020204030204"/>
                <a:ea typeface="+mj-ea"/>
                <a:cs typeface="+mj-cs"/>
              </a:rPr>
              <a:t/>
            </a:r>
            <a:br>
              <a:rPr lang="en-US" altLang="en-US" sz="5400" spc="-50" dirty="0">
                <a:solidFill>
                  <a:srgbClr val="E48312"/>
                </a:solidFill>
                <a:latin typeface="Calibri Light" panose="020F0302020204030204"/>
                <a:ea typeface="+mj-ea"/>
                <a:cs typeface="+mj-cs"/>
              </a:rPr>
            </a:br>
            <a:r>
              <a:rPr lang="en-US" altLang="en-US" sz="3600" spc="-50" dirty="0">
                <a:solidFill>
                  <a:srgbClr val="E48312"/>
                </a:solidFill>
                <a:latin typeface="Calibri Light" panose="020F0302020204030204"/>
                <a:ea typeface="+mj-ea"/>
                <a:cs typeface="+mj-cs"/>
              </a:rPr>
              <a:t>The NYS Attorney General and the US Department of Labor (DOL) have reached an agreement to work together to uncover violations under ERISA and New York State laws applicable to employer health benefit plans</a:t>
            </a:r>
            <a:r>
              <a:rPr lang="en-US" altLang="en-US" sz="3600" spc="-50" dirty="0" smtClean="0">
                <a:solidFill>
                  <a:srgbClr val="E48312"/>
                </a:solidFill>
                <a:latin typeface="Calibri Light" panose="020F0302020204030204"/>
                <a:ea typeface="+mj-ea"/>
                <a:cs typeface="+mj-cs"/>
              </a:rPr>
              <a:t>.</a:t>
            </a:r>
            <a:endParaRPr lang="en-US" dirty="0"/>
          </a:p>
        </p:txBody>
      </p:sp>
      <p:sp>
        <p:nvSpPr>
          <p:cNvPr id="4" name="Text Placeholder 3"/>
          <p:cNvSpPr>
            <a:spLocks noGrp="1"/>
          </p:cNvSpPr>
          <p:nvPr>
            <p:ph type="body" sz="half" idx="2"/>
          </p:nvPr>
        </p:nvSpPr>
        <p:spPr/>
        <p:txBody>
          <a:bodyPr/>
          <a:lstStyle/>
          <a:p>
            <a:endParaRPr lang="en-US" dirty="0" smtClean="0"/>
          </a:p>
          <a:p>
            <a:r>
              <a:rPr lang="en-US" sz="2800" dirty="0" smtClean="0"/>
              <a:t>What’s happening in your State?</a:t>
            </a:r>
          </a:p>
          <a:p>
            <a:r>
              <a:rPr lang="en-US" sz="2800" dirty="0" smtClean="0"/>
              <a:t>Are you next?</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920" y="6084301"/>
            <a:ext cx="1386840" cy="489051"/>
          </a:xfrm>
          <a:prstGeom prst="rect">
            <a:avLst/>
          </a:prstGeom>
        </p:spPr>
      </p:pic>
    </p:spTree>
    <p:extLst>
      <p:ext uri="{BB962C8B-B14F-4D97-AF65-F5344CB8AC3E}">
        <p14:creationId xmlns:p14="http://schemas.microsoft.com/office/powerpoint/2010/main" val="2458504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dirty="0" smtClean="0">
                <a:solidFill>
                  <a:schemeClr val="accent1"/>
                </a:solidFill>
              </a:rPr>
              <a:t>Summary Annual Report Example</a:t>
            </a:r>
          </a:p>
        </p:txBody>
      </p:sp>
      <p:pic>
        <p:nvPicPr>
          <p:cNvPr id="1026" name="Picture 2"/>
          <p:cNvPicPr>
            <a:picLocks noChangeAspect="1" noChangeArrowheads="1"/>
          </p:cNvPicPr>
          <p:nvPr/>
        </p:nvPicPr>
        <p:blipFill>
          <a:blip r:embed="rId3"/>
          <a:srcRect/>
          <a:stretch>
            <a:fillRect/>
          </a:stretch>
        </p:blipFill>
        <p:spPr bwMode="auto">
          <a:xfrm>
            <a:off x="2809875" y="2286000"/>
            <a:ext cx="3524250" cy="4572000"/>
          </a:xfrm>
          <a:prstGeom prst="rect">
            <a:avLst/>
          </a:prstGeom>
          <a:noFill/>
          <a:ln>
            <a:noFill/>
          </a:ln>
          <a:effectLst>
            <a:outerShdw blurRad="101600" dist="50800" dir="16200000"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1201738"/>
            <a:ext cx="23622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596675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sz="6000" dirty="0" smtClean="0">
                <a:solidFill>
                  <a:schemeClr val="accent1"/>
                </a:solidFill>
              </a:rPr>
              <a:t>Delinquent Filer </a:t>
            </a:r>
            <a:r>
              <a:rPr lang="en-US" sz="6000" dirty="0">
                <a:solidFill>
                  <a:schemeClr val="accent1"/>
                </a:solidFill>
              </a:rPr>
              <a:t>P</a:t>
            </a:r>
            <a:r>
              <a:rPr lang="en-US" sz="6000" dirty="0" smtClean="0">
                <a:solidFill>
                  <a:schemeClr val="accent1"/>
                </a:solidFill>
              </a:rPr>
              <a:t>rogram</a:t>
            </a:r>
            <a:endParaRPr lang="en-US" sz="6000" dirty="0">
              <a:solidFill>
                <a:schemeClr val="accent1"/>
              </a:solidFill>
            </a:endParaRPr>
          </a:p>
        </p:txBody>
      </p:sp>
      <p:sp>
        <p:nvSpPr>
          <p:cNvPr id="5" name="Text Placeholder 4"/>
          <p:cNvSpPr>
            <a:spLocks noGrp="1"/>
          </p:cNvSpPr>
          <p:nvPr>
            <p:ph type="body" idx="1"/>
          </p:nvPr>
        </p:nvSpPr>
        <p:spPr/>
        <p:txBody>
          <a:bodyPr rtlCol="0">
            <a:normAutofit/>
          </a:bodyPr>
          <a:lstStyle/>
          <a:p>
            <a:pPr eaLnBrk="1" fontAlgn="auto" hangingPunct="1">
              <a:defRP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297108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dirty="0" smtClean="0">
                <a:solidFill>
                  <a:schemeClr val="accent1"/>
                </a:solidFill>
              </a:rPr>
              <a:t>HELP!!!</a:t>
            </a:r>
          </a:p>
        </p:txBody>
      </p:sp>
      <p:sp>
        <p:nvSpPr>
          <p:cNvPr id="3" name="Content Placeholder 2"/>
          <p:cNvSpPr>
            <a:spLocks noGrp="1"/>
          </p:cNvSpPr>
          <p:nvPr>
            <p:ph idx="1"/>
          </p:nvPr>
        </p:nvSpPr>
        <p:spPr/>
        <p:txBody>
          <a:bodyPr rtlCol="0">
            <a:normAutofit/>
          </a:bodyPr>
          <a:lstStyle/>
          <a:p>
            <a:pPr eaLnBrk="1" fontAlgn="auto" hangingPunct="1">
              <a:defRPr/>
            </a:pPr>
            <a:r>
              <a:rPr lang="en-US" sz="2400" dirty="0" smtClean="0"/>
              <a:t>If the IRS/DOL has not already caught you…</a:t>
            </a:r>
          </a:p>
          <a:p>
            <a:pPr eaLnBrk="1" fontAlgn="auto" hangingPunct="1">
              <a:defRPr/>
            </a:pPr>
            <a:r>
              <a:rPr lang="en-US" sz="2400" dirty="0" smtClean="0"/>
              <a:t>Take advantage of the </a:t>
            </a:r>
            <a:r>
              <a:rPr lang="en-US" sz="2400" b="1" dirty="0" smtClean="0">
                <a:solidFill>
                  <a:schemeClr val="accent1"/>
                </a:solidFill>
              </a:rPr>
              <a:t>DFVC</a:t>
            </a:r>
            <a:r>
              <a:rPr lang="en-US" sz="2400" dirty="0" smtClean="0">
                <a:solidFill>
                  <a:schemeClr val="accent1"/>
                </a:solidFill>
              </a:rPr>
              <a:t> – Delinquent Filer Voluntary Compliance Program </a:t>
            </a:r>
            <a:r>
              <a:rPr lang="en-US" sz="2400" dirty="0" smtClean="0"/>
              <a:t>– to reduce penalties</a:t>
            </a:r>
          </a:p>
          <a:p>
            <a:pPr lvl="1" eaLnBrk="1" fontAlgn="auto" hangingPunct="1">
              <a:defRPr/>
            </a:pPr>
            <a:r>
              <a:rPr lang="en-US" sz="2400" dirty="0" smtClean="0"/>
              <a:t>Reduced penalties ($10 per day) </a:t>
            </a:r>
          </a:p>
          <a:p>
            <a:pPr lvl="1" eaLnBrk="1" fontAlgn="auto" hangingPunct="1">
              <a:defRPr/>
            </a:pPr>
            <a:r>
              <a:rPr lang="en-US" sz="2400" dirty="0" smtClean="0"/>
              <a:t>Reduce cost of getting current with reporting obligations</a:t>
            </a:r>
          </a:p>
          <a:p>
            <a:pPr lvl="1" eaLnBrk="1" fontAlgn="auto" hangingPunct="1">
              <a:defRPr/>
            </a:pPr>
            <a:r>
              <a:rPr lang="en-US" sz="2400" dirty="0" smtClean="0"/>
              <a:t>Only available if plan administrator or sponsor has not received notification from the DOL of its intent to propose a penalty for its failure to file a Form 5500</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704607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822960" y="286604"/>
            <a:ext cx="7936576" cy="1450757"/>
          </a:xfrm>
        </p:spPr>
        <p:txBody>
          <a:bodyPr/>
          <a:lstStyle/>
          <a:p>
            <a:pPr eaLnBrk="1" hangingPunct="1"/>
            <a:r>
              <a:rPr lang="en-US" altLang="en-US" dirty="0" smtClean="0">
                <a:solidFill>
                  <a:schemeClr val="accent1"/>
                </a:solidFill>
              </a:rPr>
              <a:t>Single filing penalty cap $2,000</a:t>
            </a:r>
          </a:p>
        </p:txBody>
      </p:sp>
      <p:sp>
        <p:nvSpPr>
          <p:cNvPr id="3" name="Content Placeholder 2"/>
          <p:cNvSpPr>
            <a:spLocks noGrp="1"/>
          </p:cNvSpPr>
          <p:nvPr>
            <p:ph idx="1"/>
          </p:nvPr>
        </p:nvSpPr>
        <p:spPr/>
        <p:txBody>
          <a:bodyPr rtlCol="0">
            <a:normAutofit/>
          </a:bodyPr>
          <a:lstStyle/>
          <a:p>
            <a:pPr eaLnBrk="1" fontAlgn="auto" hangingPunct="1">
              <a:defRPr/>
            </a:pPr>
            <a:r>
              <a:rPr lang="en-US" sz="2400" dirty="0" smtClean="0"/>
              <a:t>For </a:t>
            </a:r>
            <a:r>
              <a:rPr lang="en-US" sz="2400" dirty="0"/>
              <a:t>a single late filing, the cumulative penalty is capped at </a:t>
            </a:r>
            <a:r>
              <a:rPr lang="en-US" sz="2400" b="1" dirty="0"/>
              <a:t>$2,000</a:t>
            </a:r>
            <a:r>
              <a:rPr lang="en-US" sz="2400" dirty="0"/>
              <a:t>.</a:t>
            </a:r>
          </a:p>
          <a:p>
            <a:pPr eaLnBrk="1" fontAlgn="auto" hangingPunct="1">
              <a:defRPr/>
            </a:pPr>
            <a:r>
              <a:rPr lang="en-US" sz="2400" dirty="0" smtClean="0"/>
              <a:t>DOL added cap </a:t>
            </a:r>
            <a:r>
              <a:rPr lang="en-US" sz="2400" dirty="0"/>
              <a:t>for plans delinquent for more than 1 year. </a:t>
            </a:r>
            <a:r>
              <a:rPr lang="en-US" sz="2400" dirty="0" smtClean="0"/>
              <a:t>Maximum </a:t>
            </a:r>
            <a:r>
              <a:rPr lang="en-US" sz="2400" dirty="0"/>
              <a:t>penalty </a:t>
            </a:r>
            <a:r>
              <a:rPr lang="en-US" sz="2400" dirty="0" smtClean="0"/>
              <a:t>assessed </a:t>
            </a:r>
            <a:r>
              <a:rPr lang="en-US" sz="2400" dirty="0"/>
              <a:t>under the DFVC is a  </a:t>
            </a:r>
            <a:r>
              <a:rPr lang="en-US" sz="2400" b="1" dirty="0"/>
              <a:t>"per plan" </a:t>
            </a:r>
            <a:r>
              <a:rPr lang="en-US" sz="2400" dirty="0"/>
              <a:t>cap of $4,000.  </a:t>
            </a:r>
            <a:endParaRPr lang="en-US" sz="2400" dirty="0" smtClean="0"/>
          </a:p>
          <a:p>
            <a:pPr eaLnBrk="1" fontAlgn="auto" hangingPunct="1">
              <a:defRPr/>
            </a:pPr>
            <a:r>
              <a:rPr lang="en-US" sz="2400" dirty="0"/>
              <a:t>R</a:t>
            </a:r>
            <a:r>
              <a:rPr lang="en-US" sz="2400" dirty="0" smtClean="0"/>
              <a:t>educed Penalties:</a:t>
            </a:r>
          </a:p>
          <a:p>
            <a:pPr lvl="1" eaLnBrk="1" fontAlgn="auto" hangingPunct="1">
              <a:defRPr/>
            </a:pPr>
            <a:r>
              <a:rPr lang="en-US" sz="2000" dirty="0" smtClean="0"/>
              <a:t>Per Day: $10</a:t>
            </a:r>
          </a:p>
          <a:p>
            <a:pPr lvl="1" eaLnBrk="1" fontAlgn="auto" hangingPunct="1">
              <a:defRPr/>
            </a:pPr>
            <a:r>
              <a:rPr lang="en-US" sz="2000" dirty="0" smtClean="0"/>
              <a:t>Per Year: $2000</a:t>
            </a:r>
          </a:p>
          <a:p>
            <a:pPr lvl="1" eaLnBrk="1" fontAlgn="auto" hangingPunct="1">
              <a:defRPr/>
            </a:pPr>
            <a:r>
              <a:rPr lang="en-US" sz="2000" dirty="0" smtClean="0"/>
              <a:t>Multiple Years: $4000</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933552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Title 3"/>
          <p:cNvSpPr>
            <a:spLocks noGrp="1"/>
          </p:cNvSpPr>
          <p:nvPr>
            <p:ph type="title"/>
          </p:nvPr>
        </p:nvSpPr>
        <p:spPr/>
        <p:txBody>
          <a:bodyPr/>
          <a:lstStyle/>
          <a:p>
            <a:pPr eaLnBrk="1" hangingPunct="1"/>
            <a:r>
              <a:rPr lang="en-US" altLang="en-US" dirty="0" smtClean="0">
                <a:solidFill>
                  <a:schemeClr val="accent1"/>
                </a:solidFill>
              </a:rPr>
              <a:t>Wouldn’t it be nice…?</a:t>
            </a:r>
          </a:p>
        </p:txBody>
      </p:sp>
      <p:pic>
        <p:nvPicPr>
          <p:cNvPr id="115715" name="Content Placeholder 5" descr="http://www.taxhelpattorney.com/images/snoopy-irs-cartoon.jpg">
            <a:hlinkClick r:id="rId3"/>
          </p:cNvPr>
          <p:cNvPicPr>
            <a:picLocks noGrp="1"/>
          </p:cNvPicPr>
          <p:nvPr>
            <p:ph idx="1"/>
          </p:nvPr>
        </p:nvPicPr>
        <p:blipFill>
          <a:blip r:embed="rId4">
            <a:extLst>
              <a:ext uri="{28A0092B-C50C-407E-A947-70E740481C1C}">
                <a14:useLocalDpi xmlns:a14="http://schemas.microsoft.com/office/drawing/2010/main" val="0"/>
              </a:ext>
            </a:extLst>
          </a:blip>
          <a:srcRect b="10835"/>
          <a:stretch>
            <a:fillRect/>
          </a:stretch>
        </p:blipFill>
        <p:spPr>
          <a:xfrm>
            <a:off x="604838" y="1908175"/>
            <a:ext cx="7934325" cy="238125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702568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ctrTitle"/>
          </p:nvPr>
        </p:nvSpPr>
        <p:spPr/>
        <p:txBody>
          <a:bodyPr>
            <a:normAutofit/>
          </a:bodyPr>
          <a:lstStyle/>
          <a:p>
            <a:r>
              <a:rPr lang="en-US" altLang="en-US" sz="6000" dirty="0" smtClean="0">
                <a:solidFill>
                  <a:schemeClr val="accent1"/>
                </a:solidFill>
              </a:rPr>
              <a:t>Welcome to Plan Documents 101</a:t>
            </a:r>
          </a:p>
        </p:txBody>
      </p:sp>
      <p:sp>
        <p:nvSpPr>
          <p:cNvPr id="3" name="Subtitle 2"/>
          <p:cNvSpPr>
            <a:spLocks noGrp="1"/>
          </p:cNvSpPr>
          <p:nvPr>
            <p:ph type="subTitle" idx="1"/>
          </p:nvPr>
        </p:nvSpPr>
        <p:spPr/>
        <p:txBody>
          <a:bodyPr/>
          <a:lstStyle/>
          <a:p>
            <a:pPr>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622845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dirty="0" smtClean="0">
                <a:solidFill>
                  <a:schemeClr val="accent1"/>
                </a:solidFill>
              </a:rPr>
              <a:t>Review the following</a:t>
            </a:r>
            <a:br>
              <a:rPr lang="en-US" altLang="en-US" dirty="0" smtClean="0">
                <a:solidFill>
                  <a:schemeClr val="accent1"/>
                </a:solidFill>
              </a:rPr>
            </a:br>
            <a:r>
              <a:rPr lang="en-US" altLang="en-US" dirty="0" smtClean="0">
                <a:solidFill>
                  <a:schemeClr val="accent1"/>
                </a:solidFill>
              </a:rPr>
              <a:t>Plan Types</a:t>
            </a:r>
          </a:p>
        </p:txBody>
      </p:sp>
      <p:sp>
        <p:nvSpPr>
          <p:cNvPr id="119811" name="Text Placeholder 2"/>
          <p:cNvSpPr>
            <a:spLocks noGrp="1"/>
          </p:cNvSpPr>
          <p:nvPr>
            <p:ph idx="1"/>
          </p:nvPr>
        </p:nvSpPr>
        <p:spPr/>
        <p:txBody>
          <a:bodyPr>
            <a:normAutofit/>
          </a:bodyPr>
          <a:lstStyle/>
          <a:p>
            <a:r>
              <a:rPr lang="en-US" altLang="en-US" sz="2400" dirty="0" smtClean="0"/>
              <a:t>Section 125 cafeteria plans (including premium only plans (POP); Health Care FSA; and Dependent Care FSA</a:t>
            </a:r>
          </a:p>
          <a:p>
            <a:r>
              <a:rPr lang="en-US" altLang="en-US" sz="2400" dirty="0" smtClean="0"/>
              <a:t>Self-funded medical plans including active and retiree plans</a:t>
            </a:r>
          </a:p>
          <a:p>
            <a:r>
              <a:rPr lang="en-US" altLang="en-US" sz="2400" dirty="0" smtClean="0"/>
              <a:t>Health Reimbursement Account (HRA)</a:t>
            </a:r>
          </a:p>
          <a:p>
            <a:r>
              <a:rPr lang="en-US" altLang="en-US" sz="2400" dirty="0" smtClean="0"/>
              <a:t>Health Savings  Account (HSA)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317554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dirty="0" smtClean="0">
                <a:solidFill>
                  <a:schemeClr val="accent1"/>
                </a:solidFill>
              </a:rPr>
              <a:t>Review the following</a:t>
            </a:r>
            <a:br>
              <a:rPr lang="en-US" altLang="en-US" dirty="0" smtClean="0">
                <a:solidFill>
                  <a:schemeClr val="accent1"/>
                </a:solidFill>
              </a:rPr>
            </a:br>
            <a:r>
              <a:rPr lang="en-US" altLang="en-US" dirty="0" smtClean="0">
                <a:solidFill>
                  <a:schemeClr val="accent1"/>
                </a:solidFill>
              </a:rPr>
              <a:t>Plan Types</a:t>
            </a:r>
          </a:p>
        </p:txBody>
      </p:sp>
      <p:sp>
        <p:nvSpPr>
          <p:cNvPr id="121859" name="Text Placeholder 2"/>
          <p:cNvSpPr>
            <a:spLocks noGrp="1"/>
          </p:cNvSpPr>
          <p:nvPr>
            <p:ph idx="1"/>
          </p:nvPr>
        </p:nvSpPr>
        <p:spPr>
          <a:xfrm>
            <a:off x="914400" y="1983346"/>
            <a:ext cx="7456868" cy="4500004"/>
          </a:xfrm>
        </p:spPr>
        <p:txBody>
          <a:bodyPr/>
          <a:lstStyle/>
          <a:p>
            <a:pPr marL="0" indent="0">
              <a:buNone/>
            </a:pPr>
            <a:r>
              <a:rPr lang="en-US" altLang="en-US" sz="2400" dirty="0" smtClean="0"/>
              <a:t>Dental plans </a:t>
            </a:r>
          </a:p>
          <a:p>
            <a:pPr marL="0" indent="0">
              <a:buNone/>
            </a:pPr>
            <a:r>
              <a:rPr lang="en-US" altLang="en-US" sz="2400" dirty="0" smtClean="0"/>
              <a:t>Vision plans </a:t>
            </a:r>
          </a:p>
          <a:p>
            <a:pPr marL="0" indent="0">
              <a:buNone/>
            </a:pPr>
            <a:r>
              <a:rPr lang="en-US" altLang="en-US" sz="2400" dirty="0" smtClean="0"/>
              <a:t>Wrap plans for fully insured arrangements (used to fill in gaps commonly left by insurance certificates of coverage)</a:t>
            </a:r>
          </a:p>
          <a:p>
            <a:pPr marL="0" indent="0">
              <a:buNone/>
            </a:pPr>
            <a:r>
              <a:rPr lang="en-US" altLang="en-US" sz="2400" dirty="0" smtClean="0"/>
              <a:t>Adoption assistance plans</a:t>
            </a:r>
          </a:p>
          <a:p>
            <a:pPr marL="0" indent="0">
              <a:buNone/>
            </a:pPr>
            <a:r>
              <a:rPr lang="en-US" altLang="en-US" sz="2400" dirty="0" smtClean="0"/>
              <a:t>Transportation/Commuter plans</a:t>
            </a:r>
          </a:p>
          <a:p>
            <a:pPr marL="0" indent="0">
              <a:buNone/>
            </a:pPr>
            <a:r>
              <a:rPr lang="en-US" altLang="en-US" sz="2400" dirty="0" smtClean="0"/>
              <a:t>Wellness plans</a:t>
            </a:r>
          </a:p>
          <a:p>
            <a:pPr marL="0" indent="0">
              <a:buNone/>
            </a:pPr>
            <a:r>
              <a:rPr lang="en-US" altLang="en-US" sz="2400" dirty="0" smtClean="0"/>
              <a:t>Employee </a:t>
            </a:r>
            <a:r>
              <a:rPr lang="en-US" altLang="en-US" sz="2400" dirty="0"/>
              <a:t>assistance plans (EAP)</a:t>
            </a:r>
          </a:p>
          <a:p>
            <a:pPr marL="0" indent="0">
              <a:buNone/>
            </a:pPr>
            <a:endParaRPr lang="en-US" altLang="en-US" sz="2400" dirty="0" smtClean="0"/>
          </a:p>
          <a:p>
            <a:endParaRPr lang="en-US" alt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427436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altLang="en-US" dirty="0" smtClean="0">
                <a:solidFill>
                  <a:schemeClr val="accent1"/>
                </a:solidFill>
              </a:rPr>
              <a:t>If it is an ERISA Plan…</a:t>
            </a:r>
          </a:p>
        </p:txBody>
      </p:sp>
      <p:sp>
        <p:nvSpPr>
          <p:cNvPr id="3" name="Content Placeholder 2"/>
          <p:cNvSpPr>
            <a:spLocks noGrp="1"/>
          </p:cNvSpPr>
          <p:nvPr>
            <p:ph idx="1"/>
          </p:nvPr>
        </p:nvSpPr>
        <p:spPr/>
        <p:txBody>
          <a:bodyPr rtlCol="0">
            <a:normAutofit/>
          </a:bodyPr>
          <a:lstStyle/>
          <a:p>
            <a:pPr eaLnBrk="1" fontAlgn="auto" hangingPunct="1">
              <a:buFont typeface="Arial" panose="020B0604020202020204" pitchFamily="34" charset="0"/>
              <a:buNone/>
              <a:defRPr/>
            </a:pPr>
            <a:r>
              <a:rPr lang="en-US" dirty="0"/>
              <a:t>If you (and your benefits </a:t>
            </a:r>
            <a:r>
              <a:rPr lang="en-US" dirty="0" smtClean="0"/>
              <a:t>counsel) </a:t>
            </a:r>
            <a:r>
              <a:rPr lang="en-US" dirty="0"/>
              <a:t>determine the </a:t>
            </a:r>
            <a:r>
              <a:rPr lang="en-US" dirty="0" smtClean="0"/>
              <a:t>Plan to be a </a:t>
            </a:r>
            <a:r>
              <a:rPr lang="en-US" dirty="0"/>
              <a:t>Welfare Benefit Plan, </a:t>
            </a:r>
            <a:r>
              <a:rPr lang="en-US" dirty="0" smtClean="0"/>
              <a:t>ERISA requires plans to:</a:t>
            </a:r>
          </a:p>
          <a:p>
            <a:pPr marL="274320" indent="-274320">
              <a:buFont typeface="Arial" panose="020B0604020202020204" pitchFamily="34" charset="0"/>
              <a:buChar char="•"/>
              <a:defRPr/>
            </a:pPr>
            <a:r>
              <a:rPr lang="en-US" dirty="0" smtClean="0"/>
              <a:t>provide participants with </a:t>
            </a:r>
            <a:r>
              <a:rPr lang="en-US" dirty="0" smtClean="0">
                <a:hlinkClick r:id="rId3" action="ppaction://hlinkfile"/>
              </a:rPr>
              <a:t>plan information</a:t>
            </a:r>
            <a:r>
              <a:rPr lang="en-US" dirty="0" smtClean="0"/>
              <a:t> including important information about plan features and funding; </a:t>
            </a:r>
          </a:p>
          <a:p>
            <a:pPr marL="274320" indent="-274320">
              <a:buFont typeface="Arial" panose="020B0604020202020204" pitchFamily="34" charset="0"/>
              <a:buChar char="•"/>
              <a:defRPr/>
            </a:pPr>
            <a:r>
              <a:rPr lang="en-US" dirty="0" smtClean="0"/>
              <a:t>enforce </a:t>
            </a:r>
            <a:r>
              <a:rPr lang="en-US" dirty="0" smtClean="0">
                <a:hlinkClick r:id="rId4" action="ppaction://hlinkfile"/>
              </a:rPr>
              <a:t>fiduciary responsibilities</a:t>
            </a:r>
            <a:r>
              <a:rPr lang="en-US" dirty="0" smtClean="0"/>
              <a:t> for those who manage and control plan assets; </a:t>
            </a:r>
          </a:p>
          <a:p>
            <a:pPr marL="274320" indent="-274320">
              <a:buFont typeface="Arial" panose="020B0604020202020204" pitchFamily="34" charset="0"/>
              <a:buChar char="•"/>
              <a:defRPr/>
            </a:pPr>
            <a:r>
              <a:rPr lang="en-US" dirty="0" smtClean="0"/>
              <a:t>establish a grievance and appeals process for participants to get benefits from their plans;</a:t>
            </a:r>
          </a:p>
          <a:p>
            <a:pPr marL="457200" indent="-457200" eaLnBrk="1" fontAlgn="auto" hangingPunct="1">
              <a:defRPr/>
            </a:pPr>
            <a:endParaRPr lang="en-US" dirty="0"/>
          </a:p>
          <a:p>
            <a:pPr eaLnBrk="1" fontAlgn="auto" hangingPunct="1">
              <a:buFont typeface="Arial" panose="020B0604020202020204" pitchFamily="34" charset="0"/>
              <a:buNone/>
              <a:defRPr/>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798648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olidFill>
              </a:rPr>
              <a:t>Plan Documents</a:t>
            </a:r>
            <a:endParaRPr lang="en-US" dirty="0">
              <a:solidFill>
                <a:schemeClr val="accent1"/>
              </a:solidFill>
            </a:endParaRPr>
          </a:p>
        </p:txBody>
      </p:sp>
      <p:sp>
        <p:nvSpPr>
          <p:cNvPr id="7" name="Text Placeholder 6"/>
          <p:cNvSpPr>
            <a:spLocks noGrp="1"/>
          </p:cNvSpPr>
          <p:nvPr>
            <p:ph type="body" idx="1"/>
          </p:nvPr>
        </p:nvSpPr>
        <p:spPr/>
        <p:txBody>
          <a:bodyPr>
            <a:normAutofit/>
          </a:bodyPr>
          <a:lstStyle/>
          <a:p>
            <a:pPr marL="0" lvl="1">
              <a:buFont typeface="Arial" charset="0"/>
              <a:buNone/>
              <a:defRPr/>
            </a:pPr>
            <a:r>
              <a:rPr lang="en-US" sz="3200" cap="all" dirty="0" smtClean="0">
                <a:latin typeface="+mj-lt"/>
              </a:rPr>
              <a:t>What are they?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01857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631306" cy="2286000"/>
          </a:xfrm>
        </p:spPr>
        <p:txBody>
          <a:bodyPr>
            <a:normAutofit/>
          </a:bodyPr>
          <a:lstStyle/>
          <a:p>
            <a:r>
              <a:rPr lang="en-US" sz="5400" b="1" i="1" dirty="0" smtClean="0"/>
              <a:t>1094-C</a:t>
            </a:r>
            <a:br>
              <a:rPr lang="en-US" sz="5400" b="1" i="1" dirty="0" smtClean="0"/>
            </a:br>
            <a:r>
              <a:rPr lang="en-US" sz="5400" b="1" i="1" dirty="0" smtClean="0"/>
              <a:t>Breaking News</a:t>
            </a:r>
            <a:endParaRPr lang="en-US" sz="5400" b="1" i="1" dirty="0"/>
          </a:p>
        </p:txBody>
      </p:sp>
      <p:sp>
        <p:nvSpPr>
          <p:cNvPr id="3" name="Content Placeholder 2"/>
          <p:cNvSpPr>
            <a:spLocks noGrp="1"/>
          </p:cNvSpPr>
          <p:nvPr>
            <p:ph idx="1"/>
          </p:nvPr>
        </p:nvSpPr>
        <p:spPr/>
        <p:txBody>
          <a:bodyPr>
            <a:normAutofit lnSpcReduction="10000"/>
          </a:bodyPr>
          <a:lstStyle/>
          <a:p>
            <a:pPr marL="384048" lvl="2" indent="0">
              <a:buNone/>
            </a:pPr>
            <a:r>
              <a:rPr lang="en-US" altLang="en-US" sz="3200" spc="-50" dirty="0" smtClean="0">
                <a:solidFill>
                  <a:srgbClr val="E48312"/>
                </a:solidFill>
                <a:latin typeface="Calibri Light" panose="020F0302020204030204"/>
                <a:ea typeface="+mj-ea"/>
                <a:cs typeface="+mj-cs"/>
              </a:rPr>
              <a:t>Employer must report the # of employees for themselves and any Control Group affiliates.</a:t>
            </a:r>
          </a:p>
          <a:p>
            <a:pPr marL="384048" lvl="2" indent="0">
              <a:buNone/>
            </a:pPr>
            <a:endParaRPr lang="en-US" altLang="en-US" sz="3200" spc="-50" dirty="0" smtClean="0">
              <a:solidFill>
                <a:srgbClr val="E48312"/>
              </a:solidFill>
              <a:latin typeface="Calibri Light" panose="020F0302020204030204"/>
              <a:ea typeface="+mj-ea"/>
              <a:cs typeface="+mj-cs"/>
            </a:endParaRPr>
          </a:p>
          <a:p>
            <a:pPr marL="384048" lvl="2" indent="0">
              <a:buNone/>
            </a:pPr>
            <a:r>
              <a:rPr lang="en-US" altLang="en-US" sz="3200" spc="-50" dirty="0" smtClean="0">
                <a:solidFill>
                  <a:srgbClr val="E48312"/>
                </a:solidFill>
                <a:latin typeface="Calibri Light" panose="020F0302020204030204"/>
                <a:ea typeface="+mj-ea"/>
                <a:cs typeface="+mj-cs"/>
              </a:rPr>
              <a:t>IRS will take that information and look for a filed IRS Form 5500 for any employer with 100 or more employees.</a:t>
            </a:r>
          </a:p>
          <a:p>
            <a:pPr marL="384048" lvl="2" indent="0">
              <a:buNone/>
            </a:pPr>
            <a:endParaRPr lang="en-US" altLang="en-US" sz="3200" spc="-50" dirty="0" smtClean="0">
              <a:solidFill>
                <a:srgbClr val="E48312"/>
              </a:solidFill>
              <a:latin typeface="Calibri Light" panose="020F0302020204030204"/>
              <a:ea typeface="+mj-ea"/>
              <a:cs typeface="+mj-cs"/>
            </a:endParaRPr>
          </a:p>
          <a:p>
            <a:pPr marL="384048" lvl="2" indent="0" algn="ctr">
              <a:buNone/>
            </a:pPr>
            <a:r>
              <a:rPr lang="en-US" sz="3200" b="1" i="1" spc="-50" dirty="0" smtClean="0">
                <a:solidFill>
                  <a:srgbClr val="E48312"/>
                </a:solidFill>
                <a:latin typeface="Calibri Light" panose="020F0302020204030204"/>
                <a:ea typeface="+mj-ea"/>
                <a:cs typeface="+mj-cs"/>
              </a:rPr>
              <a:t>No 5500 found, here comes your letter!</a:t>
            </a:r>
            <a:endParaRPr lang="en-US" sz="3200" b="1" i="1" dirty="0"/>
          </a:p>
        </p:txBody>
      </p:sp>
      <p:sp>
        <p:nvSpPr>
          <p:cNvPr id="4" name="Text Placeholder 3"/>
          <p:cNvSpPr>
            <a:spLocks noGrp="1"/>
          </p:cNvSpPr>
          <p:nvPr>
            <p:ph type="body" sz="half" idx="2"/>
          </p:nvPr>
        </p:nvSpPr>
        <p:spPr/>
        <p:txBody>
          <a:bodyPr/>
          <a:lstStyle/>
          <a:p>
            <a:endParaRPr lang="en-US" dirty="0" smtClean="0"/>
          </a:p>
          <a:p>
            <a:r>
              <a:rPr lang="en-US" sz="2800" dirty="0" smtClean="0"/>
              <a:t>Another tool to catch you!</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920" y="6084301"/>
            <a:ext cx="1386840" cy="489051"/>
          </a:xfrm>
          <a:prstGeom prst="rect">
            <a:avLst/>
          </a:prstGeom>
        </p:spPr>
      </p:pic>
    </p:spTree>
    <p:extLst>
      <p:ext uri="{BB962C8B-B14F-4D97-AF65-F5344CB8AC3E}">
        <p14:creationId xmlns:p14="http://schemas.microsoft.com/office/powerpoint/2010/main" val="23443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altLang="en-US" dirty="0" smtClean="0">
                <a:solidFill>
                  <a:schemeClr val="accent1"/>
                </a:solidFill>
              </a:rPr>
              <a:t>Plan Documents</a:t>
            </a:r>
          </a:p>
        </p:txBody>
      </p:sp>
      <p:sp>
        <p:nvSpPr>
          <p:cNvPr id="130051" name="Text Placeholder 2"/>
          <p:cNvSpPr>
            <a:spLocks noGrp="1"/>
          </p:cNvSpPr>
          <p:nvPr>
            <p:ph idx="1"/>
          </p:nvPr>
        </p:nvSpPr>
        <p:spPr/>
        <p:txBody>
          <a:bodyPr>
            <a:normAutofit/>
          </a:bodyPr>
          <a:lstStyle/>
          <a:p>
            <a:pPr marL="0" indent="0">
              <a:buFont typeface="Arial" panose="020B0604020202020204" pitchFamily="34" charset="0"/>
              <a:buNone/>
            </a:pPr>
            <a:r>
              <a:rPr lang="en-US" altLang="en-US" sz="2400" b="1" dirty="0" smtClean="0"/>
              <a:t>ERISA Title I: Protects Employees’  Rights to their Benefits</a:t>
            </a:r>
          </a:p>
          <a:p>
            <a:pPr marL="0" indent="0">
              <a:buFont typeface="Arial" panose="020B0604020202020204" pitchFamily="34" charset="0"/>
              <a:buNone/>
            </a:pPr>
            <a:endParaRPr lang="en-US" altLang="en-US" sz="2400" dirty="0" smtClean="0"/>
          </a:p>
          <a:p>
            <a:pPr marL="0" indent="0">
              <a:buFont typeface="Arial" panose="020B0604020202020204" pitchFamily="34" charset="0"/>
              <a:buNone/>
            </a:pPr>
            <a:r>
              <a:rPr lang="en-US" altLang="en-US" sz="2400" dirty="0" smtClean="0"/>
              <a:t>Plan documents outline their rights and the plan benefits</a:t>
            </a:r>
          </a:p>
          <a:p>
            <a:pPr marL="0" indent="0" algn="ctr">
              <a:buNone/>
            </a:pPr>
            <a:endParaRPr lang="en-US" sz="2400" b="1" i="1" dirty="0">
              <a:solidFill>
                <a:schemeClr val="accent2"/>
              </a:solidFill>
            </a:endParaRPr>
          </a:p>
          <a:p>
            <a:pPr marL="0" indent="0" algn="ctr">
              <a:buNone/>
            </a:pPr>
            <a:r>
              <a:rPr lang="en-US" sz="2400" b="1" i="1" dirty="0" smtClean="0">
                <a:solidFill>
                  <a:schemeClr val="accent2"/>
                </a:solidFill>
              </a:rPr>
              <a:t>Gives </a:t>
            </a:r>
            <a:r>
              <a:rPr lang="en-US" sz="2400" b="1" i="1" dirty="0">
                <a:solidFill>
                  <a:schemeClr val="accent2"/>
                </a:solidFill>
              </a:rPr>
              <a:t>participants the right to sue for benefits and breaches of fiduciary </a:t>
            </a:r>
            <a:r>
              <a:rPr lang="en-US" sz="2400" b="1" i="1" dirty="0" smtClean="0">
                <a:solidFill>
                  <a:schemeClr val="accent2"/>
                </a:solidFill>
              </a:rPr>
              <a:t>duty and tells them how to do it!</a:t>
            </a:r>
            <a:endParaRPr lang="en-US" sz="2400" b="1" i="1" dirty="0">
              <a:solidFill>
                <a:schemeClr val="accent2"/>
              </a:solidFill>
            </a:endParaRPr>
          </a:p>
          <a:p>
            <a:pPr marL="0" indent="0">
              <a:buFont typeface="Arial" panose="020B0604020202020204" pitchFamily="34" charset="0"/>
              <a:buNone/>
            </a:pPr>
            <a:endParaRPr lang="en-US" altLang="en-US" sz="2400" dirty="0" smtClean="0"/>
          </a:p>
          <a:p>
            <a:pPr marL="0" indent="0">
              <a:buFont typeface="Arial" panose="020B0604020202020204" pitchFamily="34" charset="0"/>
              <a:buNone/>
            </a:pPr>
            <a:endParaRPr lang="en-US" alt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703983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3" descr="chea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898" y="2343439"/>
            <a:ext cx="74088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itle 1"/>
          <p:cNvSpPr>
            <a:spLocks noGrp="1"/>
          </p:cNvSpPr>
          <p:nvPr>
            <p:ph type="title"/>
          </p:nvPr>
        </p:nvSpPr>
        <p:spPr>
          <a:xfrm>
            <a:off x="890429" y="892682"/>
            <a:ext cx="7543800" cy="1450757"/>
          </a:xfrm>
        </p:spPr>
        <p:txBody>
          <a:bodyPr/>
          <a:lstStyle/>
          <a:p>
            <a:r>
              <a:rPr lang="en-US" altLang="en-US" i="1" dirty="0" smtClean="0">
                <a:solidFill>
                  <a:schemeClr val="accent1"/>
                </a:solidFill>
              </a:rPr>
              <a:t>“Let Me See That . . . “</a:t>
            </a:r>
            <a:r>
              <a:rPr lang="en-US" altLang="en-US" dirty="0" smtClean="0"/>
              <a:t/>
            </a:r>
            <a:br>
              <a:rPr lang="en-US" altLang="en-US" dirty="0" smtClean="0"/>
            </a:br>
            <a:endParaRPr lang="en-US" altLang="en-US"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393162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2"/>
          <p:cNvSpPr>
            <a:spLocks noGrp="1"/>
          </p:cNvSpPr>
          <p:nvPr>
            <p:ph type="title"/>
          </p:nvPr>
        </p:nvSpPr>
        <p:spPr/>
        <p:txBody>
          <a:bodyPr/>
          <a:lstStyle/>
          <a:p>
            <a:r>
              <a:rPr lang="en-US" altLang="en-US" dirty="0" smtClean="0">
                <a:solidFill>
                  <a:schemeClr val="accent1"/>
                </a:solidFill>
              </a:rPr>
              <a:t>A Plan Document</a:t>
            </a:r>
            <a:br>
              <a:rPr lang="en-US" altLang="en-US" dirty="0" smtClean="0">
                <a:solidFill>
                  <a:schemeClr val="accent1"/>
                </a:solidFill>
              </a:rPr>
            </a:br>
            <a:r>
              <a:rPr lang="en-US" altLang="en-US" dirty="0">
                <a:solidFill>
                  <a:schemeClr val="accent1"/>
                </a:solidFill>
              </a:rPr>
              <a:t>S</a:t>
            </a:r>
            <a:r>
              <a:rPr lang="en-US" altLang="en-US" dirty="0" smtClean="0">
                <a:solidFill>
                  <a:schemeClr val="accent1"/>
                </a:solidFill>
              </a:rPr>
              <a:t>hould Include:</a:t>
            </a:r>
          </a:p>
        </p:txBody>
      </p:sp>
      <p:sp>
        <p:nvSpPr>
          <p:cNvPr id="134147" name="Text Placeholder 2"/>
          <p:cNvSpPr>
            <a:spLocks noGrp="1"/>
          </p:cNvSpPr>
          <p:nvPr>
            <p:ph idx="1"/>
          </p:nvPr>
        </p:nvSpPr>
        <p:spPr/>
        <p:txBody>
          <a:bodyPr>
            <a:normAutofit/>
          </a:bodyPr>
          <a:lstStyle/>
          <a:p>
            <a:pPr indent="-274320">
              <a:buFont typeface="Wingdings" panose="05000000000000000000" pitchFamily="2" charset="2"/>
              <a:buChar char="§"/>
            </a:pPr>
            <a:r>
              <a:rPr lang="en-US" altLang="en-US" sz="2400" dirty="0" smtClean="0"/>
              <a:t>What benefits are offered</a:t>
            </a:r>
          </a:p>
          <a:p>
            <a:pPr indent="-274320">
              <a:buFont typeface="Wingdings" panose="05000000000000000000" pitchFamily="2" charset="2"/>
              <a:buChar char="§"/>
            </a:pPr>
            <a:r>
              <a:rPr lang="en-US" altLang="en-US" sz="2400" dirty="0" smtClean="0"/>
              <a:t>Who is eligible for those benefits</a:t>
            </a:r>
          </a:p>
          <a:p>
            <a:pPr indent="-274320">
              <a:buFont typeface="Wingdings" panose="05000000000000000000" pitchFamily="2" charset="2"/>
              <a:buChar char="§"/>
            </a:pPr>
            <a:r>
              <a:rPr lang="en-US" altLang="en-US" sz="2400" dirty="0" smtClean="0"/>
              <a:t>Who pays for the benefits and how</a:t>
            </a:r>
          </a:p>
          <a:p>
            <a:pPr indent="-274320">
              <a:buFont typeface="Wingdings" panose="05000000000000000000" pitchFamily="2" charset="2"/>
              <a:buChar char="§"/>
            </a:pPr>
            <a:r>
              <a:rPr lang="en-US" altLang="en-US" sz="2400" dirty="0" smtClean="0"/>
              <a:t>How do you elect the benefits</a:t>
            </a:r>
          </a:p>
          <a:p>
            <a:pPr indent="-274320">
              <a:buFont typeface="Wingdings" panose="05000000000000000000" pitchFamily="2" charset="2"/>
              <a:buChar char="§"/>
            </a:pPr>
            <a:r>
              <a:rPr lang="en-US" altLang="en-US" sz="2400" dirty="0" smtClean="0"/>
              <a:t>How you can change the elections for those benefits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4007493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2"/>
          <p:cNvSpPr>
            <a:spLocks noGrp="1"/>
          </p:cNvSpPr>
          <p:nvPr>
            <p:ph type="title"/>
          </p:nvPr>
        </p:nvSpPr>
        <p:spPr/>
        <p:txBody>
          <a:bodyPr/>
          <a:lstStyle/>
          <a:p>
            <a:r>
              <a:rPr lang="en-US" altLang="en-US" dirty="0" smtClean="0">
                <a:solidFill>
                  <a:schemeClr val="accent1"/>
                </a:solidFill>
              </a:rPr>
              <a:t>What do you do with them?</a:t>
            </a:r>
          </a:p>
        </p:txBody>
      </p:sp>
      <p:sp>
        <p:nvSpPr>
          <p:cNvPr id="136195" name="Text Placeholder 2"/>
          <p:cNvSpPr>
            <a:spLocks noGrp="1"/>
          </p:cNvSpPr>
          <p:nvPr>
            <p:ph idx="1"/>
          </p:nvPr>
        </p:nvSpPr>
        <p:spPr/>
        <p:txBody>
          <a:bodyPr>
            <a:normAutofit/>
          </a:bodyPr>
          <a:lstStyle/>
          <a:p>
            <a:r>
              <a:rPr lang="en-US" altLang="en-US" sz="2400" dirty="0" smtClean="0"/>
              <a:t>The Plan Document must be “adopted” by the Plan Administrator/Employer</a:t>
            </a:r>
          </a:p>
          <a:p>
            <a:r>
              <a:rPr lang="en-US" altLang="en-US" sz="2400" dirty="0" smtClean="0"/>
              <a:t>The Plan Document must be the final authority on the Plan</a:t>
            </a:r>
          </a:p>
          <a:p>
            <a:endParaRPr lang="en-US" altLang="en-US" sz="2400" b="1" i="1" dirty="0" smtClean="0">
              <a:solidFill>
                <a:schemeClr val="accent2"/>
              </a:solidFill>
            </a:endParaRPr>
          </a:p>
          <a:p>
            <a:pPr algn="ctr"/>
            <a:r>
              <a:rPr lang="en-US" altLang="en-US" sz="2400" b="1" i="1" u="sng" dirty="0" smtClean="0">
                <a:solidFill>
                  <a:schemeClr val="accent2"/>
                </a:solidFill>
              </a:rPr>
              <a:t>IMPORTANT</a:t>
            </a:r>
            <a:endParaRPr lang="en-US" altLang="en-US" sz="2400" b="1" i="1" u="sng" dirty="0">
              <a:solidFill>
                <a:schemeClr val="accent2"/>
              </a:solidFill>
            </a:endParaRPr>
          </a:p>
          <a:p>
            <a:pPr algn="ctr"/>
            <a:r>
              <a:rPr lang="en-US" altLang="en-US" sz="3200" b="1" i="1" dirty="0" smtClean="0">
                <a:solidFill>
                  <a:schemeClr val="accent2"/>
                </a:solidFill>
              </a:rPr>
              <a:t>There is no “Plan” without the documentation</a:t>
            </a:r>
          </a:p>
          <a:p>
            <a:pPr algn="ctr"/>
            <a:r>
              <a:rPr lang="en-US" altLang="en-US" sz="2400" b="1" i="1" dirty="0" smtClean="0"/>
              <a:t>No POP Plan, No Pre-Tax Deductions</a:t>
            </a:r>
            <a:endParaRPr lang="en-US" altLang="en-US" sz="2400" b="1" i="1" dirty="0" smtClean="0">
              <a:solidFill>
                <a:schemeClr val="accent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49687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altLang="en-US" dirty="0" smtClean="0">
                <a:solidFill>
                  <a:schemeClr val="accent1"/>
                </a:solidFill>
              </a:rPr>
              <a:t>Establishment of a</a:t>
            </a:r>
            <a:br>
              <a:rPr lang="en-US" altLang="en-US" dirty="0" smtClean="0">
                <a:solidFill>
                  <a:schemeClr val="accent1"/>
                </a:solidFill>
              </a:rPr>
            </a:br>
            <a:r>
              <a:rPr lang="en-US" altLang="en-US" dirty="0" smtClean="0">
                <a:solidFill>
                  <a:schemeClr val="accent1"/>
                </a:solidFill>
              </a:rPr>
              <a:t>Plan includes:</a:t>
            </a:r>
          </a:p>
        </p:txBody>
      </p:sp>
      <p:sp>
        <p:nvSpPr>
          <p:cNvPr id="34819" name="Text Placeholder 2"/>
          <p:cNvSpPr>
            <a:spLocks noGrp="1"/>
          </p:cNvSpPr>
          <p:nvPr>
            <p:ph idx="1"/>
          </p:nvPr>
        </p:nvSpPr>
        <p:spPr/>
        <p:txBody>
          <a:bodyPr>
            <a:normAutofit/>
          </a:bodyPr>
          <a:lstStyle/>
          <a:p>
            <a:pPr marL="0" indent="0">
              <a:buFont typeface="Arial" charset="0"/>
              <a:buNone/>
              <a:defRPr/>
            </a:pPr>
            <a:r>
              <a:rPr lang="en-US" dirty="0" smtClean="0"/>
              <a:t>Creating, reviewing, adopting and keeping up to date the following documents:</a:t>
            </a:r>
          </a:p>
          <a:p>
            <a:pPr marL="395478" lvl="1" indent="-285750">
              <a:buFont typeface="Wingdings" panose="05000000000000000000" pitchFamily="2" charset="2"/>
              <a:buChar char="§"/>
              <a:defRPr/>
            </a:pPr>
            <a:r>
              <a:rPr lang="en-US" dirty="0" smtClean="0"/>
              <a:t>Plan Document (Comprehensive)</a:t>
            </a:r>
          </a:p>
          <a:p>
            <a:pPr marL="395478" lvl="1" indent="-285750">
              <a:buFont typeface="Wingdings" panose="05000000000000000000" pitchFamily="2" charset="2"/>
              <a:buChar char="§"/>
              <a:defRPr/>
            </a:pPr>
            <a:r>
              <a:rPr lang="en-US" dirty="0" smtClean="0"/>
              <a:t>Summary Plan Description (SPD)</a:t>
            </a:r>
          </a:p>
          <a:p>
            <a:pPr marL="395478" lvl="1" indent="-285750">
              <a:buFont typeface="Wingdings" panose="05000000000000000000" pitchFamily="2" charset="2"/>
              <a:buChar char="§"/>
              <a:defRPr/>
            </a:pPr>
            <a:r>
              <a:rPr lang="en-US" dirty="0" smtClean="0"/>
              <a:t>Summary Material Modification (SMM)</a:t>
            </a:r>
          </a:p>
          <a:p>
            <a:pPr marL="395478" lvl="1" indent="-285750">
              <a:buFont typeface="Wingdings" panose="05000000000000000000" pitchFamily="2" charset="2"/>
              <a:buChar char="§"/>
              <a:defRPr/>
            </a:pPr>
            <a:r>
              <a:rPr lang="en-US" dirty="0" smtClean="0"/>
              <a:t>Summary Annual Reports (SARs)</a:t>
            </a:r>
          </a:p>
          <a:p>
            <a:pPr marL="395478" lvl="1" indent="-285750">
              <a:buFont typeface="Wingdings" panose="05000000000000000000" pitchFamily="2" charset="2"/>
              <a:buChar char="§"/>
              <a:defRPr/>
            </a:pPr>
            <a:r>
              <a:rPr lang="en-US" dirty="0" smtClean="0"/>
              <a:t>Summary of Benefits and Coverage (SBC) and Glossary of Terms</a:t>
            </a:r>
          </a:p>
          <a:p>
            <a:pPr marL="395478" lvl="1" indent="-285750">
              <a:buFont typeface="Wingdings" panose="05000000000000000000" pitchFamily="2" charset="2"/>
              <a:buChar char="§"/>
              <a:defRPr/>
            </a:pPr>
            <a:r>
              <a:rPr lang="en-US" dirty="0" smtClean="0"/>
              <a:t>Summary of Material Reduction in Covered Services or Benefits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593352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3"/>
          <p:cNvSpPr>
            <a:spLocks noGrp="1"/>
          </p:cNvSpPr>
          <p:nvPr>
            <p:ph type="title"/>
          </p:nvPr>
        </p:nvSpPr>
        <p:spPr/>
        <p:txBody>
          <a:bodyPr/>
          <a:lstStyle/>
          <a:p>
            <a:r>
              <a:rPr lang="en-US" altLang="en-US" dirty="0" smtClean="0">
                <a:solidFill>
                  <a:schemeClr val="accent1"/>
                </a:solidFill>
              </a:rPr>
              <a:t>Plan Document</a:t>
            </a:r>
          </a:p>
        </p:txBody>
      </p:sp>
      <p:sp>
        <p:nvSpPr>
          <p:cNvPr id="140291" name="Content Placeholder 4"/>
          <p:cNvSpPr>
            <a:spLocks noGrp="1"/>
          </p:cNvSpPr>
          <p:nvPr>
            <p:ph idx="1"/>
          </p:nvPr>
        </p:nvSpPr>
        <p:spPr>
          <a:xfrm>
            <a:off x="822959" y="1845734"/>
            <a:ext cx="7791105" cy="4023360"/>
          </a:xfrm>
        </p:spPr>
        <p:txBody>
          <a:bodyPr>
            <a:normAutofit/>
          </a:bodyPr>
          <a:lstStyle/>
          <a:p>
            <a:r>
              <a:rPr lang="en-US" altLang="en-US" sz="2400" dirty="0" smtClean="0"/>
              <a:t>One of the most important documents</a:t>
            </a:r>
          </a:p>
          <a:p>
            <a:r>
              <a:rPr lang="en-US" altLang="en-US" sz="2400" dirty="0" smtClean="0"/>
              <a:t>It is the comprehensive gathering of all of the rules of the Plan  </a:t>
            </a:r>
          </a:p>
          <a:p>
            <a:r>
              <a:rPr lang="en-US" altLang="en-US" sz="2400" dirty="0" smtClean="0"/>
              <a:t>It may or may not be combined with the Summary Plan Description (SPD) </a:t>
            </a:r>
          </a:p>
          <a:p>
            <a:r>
              <a:rPr lang="en-US" altLang="en-US" sz="2400" dirty="0" smtClean="0"/>
              <a:t>A fully insured plan may receive a contract from the insurance carrier, however in this instance an SPD is still required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1491426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3"/>
          <p:cNvSpPr>
            <a:spLocks noGrp="1"/>
          </p:cNvSpPr>
          <p:nvPr>
            <p:ph type="title"/>
          </p:nvPr>
        </p:nvSpPr>
        <p:spPr>
          <a:xfrm>
            <a:off x="822960" y="286604"/>
            <a:ext cx="8321040" cy="1450757"/>
          </a:xfrm>
        </p:spPr>
        <p:txBody>
          <a:bodyPr/>
          <a:lstStyle/>
          <a:p>
            <a:r>
              <a:rPr lang="en-US" altLang="en-US" dirty="0" smtClean="0">
                <a:solidFill>
                  <a:schemeClr val="accent1"/>
                </a:solidFill>
              </a:rPr>
              <a:t>Summary Plan Description (SPD)</a:t>
            </a:r>
          </a:p>
        </p:txBody>
      </p:sp>
      <p:sp>
        <p:nvSpPr>
          <p:cNvPr id="5" name="Content Placeholder 4"/>
          <p:cNvSpPr>
            <a:spLocks noGrp="1"/>
          </p:cNvSpPr>
          <p:nvPr>
            <p:ph idx="1"/>
          </p:nvPr>
        </p:nvSpPr>
        <p:spPr/>
        <p:txBody>
          <a:bodyPr>
            <a:normAutofit/>
          </a:bodyPr>
          <a:lstStyle/>
          <a:p>
            <a:pPr marL="0" indent="0">
              <a:buFont typeface="Arial" charset="0"/>
              <a:buNone/>
              <a:defRPr/>
            </a:pPr>
            <a:r>
              <a:rPr lang="en-US" dirty="0" smtClean="0"/>
              <a:t>An important document, that the Plan Administrator is legally obligated to provide automatically and free of charge: </a:t>
            </a:r>
          </a:p>
          <a:p>
            <a:pPr lvl="1">
              <a:buFont typeface="Arial" charset="0"/>
              <a:buChar char="•"/>
              <a:defRPr/>
            </a:pPr>
            <a:r>
              <a:rPr lang="en-US" dirty="0" smtClean="0"/>
              <a:t>To employees/dependents “participants” of an ERISA benefit plan,</a:t>
            </a:r>
          </a:p>
          <a:p>
            <a:pPr lvl="1">
              <a:buFont typeface="Arial" charset="0"/>
              <a:buChar char="•"/>
              <a:defRPr/>
            </a:pPr>
            <a:r>
              <a:rPr lang="en-US" dirty="0" smtClean="0"/>
              <a:t>If a plan is changed, participants must be informed, either through a revised SPD, or in a separate document, called a Summary of Material Modification (SMM).</a:t>
            </a:r>
          </a:p>
          <a:p>
            <a:pPr lvl="1">
              <a:buFont typeface="Arial" charset="0"/>
              <a:buChar char="•"/>
              <a:defRPr/>
            </a:pPr>
            <a:r>
              <a:rPr lang="en-US" dirty="0" smtClean="0"/>
              <a:t>SPD required every 5 years (SMM every year) unless substantial amendment is required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874685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3"/>
          <p:cNvSpPr>
            <a:spLocks noGrp="1"/>
          </p:cNvSpPr>
          <p:nvPr>
            <p:ph type="title"/>
          </p:nvPr>
        </p:nvSpPr>
        <p:spPr/>
        <p:txBody>
          <a:bodyPr/>
          <a:lstStyle/>
          <a:p>
            <a:r>
              <a:rPr lang="en-US" altLang="en-US" dirty="0" smtClean="0">
                <a:solidFill>
                  <a:schemeClr val="accent1"/>
                </a:solidFill>
              </a:rPr>
              <a:t>SPD Walkthrough</a:t>
            </a:r>
          </a:p>
        </p:txBody>
      </p:sp>
      <p:sp>
        <p:nvSpPr>
          <p:cNvPr id="5" name="Content Placeholder 4"/>
          <p:cNvSpPr>
            <a:spLocks noGrp="1"/>
          </p:cNvSpPr>
          <p:nvPr>
            <p:ph idx="1"/>
          </p:nvPr>
        </p:nvSpPr>
        <p:spPr/>
        <p:txBody>
          <a:bodyPr>
            <a:normAutofit fontScale="92500" lnSpcReduction="10000"/>
          </a:bodyPr>
          <a:lstStyle/>
          <a:p>
            <a:pPr indent="-274320">
              <a:buFont typeface="Arial" charset="0"/>
              <a:buChar char="•"/>
              <a:defRPr/>
            </a:pPr>
            <a:r>
              <a:rPr lang="en-US" b="1" dirty="0" smtClean="0"/>
              <a:t>Eligibility</a:t>
            </a:r>
            <a:r>
              <a:rPr lang="en-US" dirty="0" smtClean="0"/>
              <a:t> – information on when an employee can begin to participate in the plan; when participation is terminated</a:t>
            </a:r>
          </a:p>
          <a:p>
            <a:pPr indent="-274320">
              <a:buFont typeface="Arial" charset="0"/>
              <a:buChar char="•"/>
              <a:defRPr/>
            </a:pPr>
            <a:r>
              <a:rPr lang="en-US" b="1" dirty="0" smtClean="0"/>
              <a:t>Election rules </a:t>
            </a:r>
            <a:r>
              <a:rPr lang="en-US" dirty="0" smtClean="0"/>
              <a:t>– open enrollment; change is status/other qualifying events</a:t>
            </a:r>
          </a:p>
          <a:p>
            <a:pPr indent="-274320">
              <a:buFont typeface="Arial" charset="0"/>
              <a:buChar char="•"/>
              <a:defRPr/>
            </a:pPr>
            <a:r>
              <a:rPr lang="en-US" b="1" dirty="0" smtClean="0"/>
              <a:t>Benefits</a:t>
            </a:r>
            <a:r>
              <a:rPr lang="en-US" dirty="0" smtClean="0"/>
              <a:t> – services and benefits; salary reductions; funding method; premium payment </a:t>
            </a:r>
          </a:p>
          <a:p>
            <a:pPr indent="-274320">
              <a:buFont typeface="Arial" charset="0"/>
              <a:buChar char="•"/>
              <a:defRPr/>
            </a:pPr>
            <a:r>
              <a:rPr lang="en-US" b="1" dirty="0" smtClean="0"/>
              <a:t>COBRA</a:t>
            </a:r>
            <a:r>
              <a:rPr lang="en-US" dirty="0" smtClean="0"/>
              <a:t> – full description of the when, how and why’s</a:t>
            </a:r>
          </a:p>
          <a:p>
            <a:pPr indent="-274320">
              <a:buFont typeface="Arial" charset="0"/>
              <a:buChar char="•"/>
              <a:defRPr/>
            </a:pPr>
            <a:r>
              <a:rPr lang="en-US" b="1" dirty="0" smtClean="0"/>
              <a:t>Claims</a:t>
            </a:r>
            <a:r>
              <a:rPr lang="en-US" dirty="0" smtClean="0"/>
              <a:t> – If FSA, internal and new external appeals process </a:t>
            </a:r>
          </a:p>
          <a:p>
            <a:pPr indent="-274320">
              <a:buFont typeface="Arial" charset="0"/>
              <a:buChar char="•"/>
              <a:defRPr/>
            </a:pPr>
            <a:r>
              <a:rPr lang="en-US" b="1" dirty="0" smtClean="0"/>
              <a:t>Plan Sponsor/Plan Administrator </a:t>
            </a:r>
            <a:r>
              <a:rPr lang="en-US" dirty="0"/>
              <a:t>– </a:t>
            </a:r>
            <a:r>
              <a:rPr lang="en-US" dirty="0" smtClean="0"/>
              <a:t>That’s you, not the TPA </a:t>
            </a:r>
            <a:endParaRPr lang="en-US" b="1" dirty="0" smtClean="0"/>
          </a:p>
          <a:p>
            <a:pPr indent="-274320">
              <a:buFont typeface="Arial" charset="0"/>
              <a:buChar char="•"/>
              <a:defRPr/>
            </a:pPr>
            <a:r>
              <a:rPr lang="en-US" b="1" dirty="0" smtClean="0"/>
              <a:t>Mandatory Notices </a:t>
            </a:r>
            <a:r>
              <a:rPr lang="en-US" dirty="0"/>
              <a:t>– </a:t>
            </a:r>
            <a:r>
              <a:rPr lang="en-US" dirty="0" smtClean="0"/>
              <a:t>Special Enrollment Notice, Women’s Rights, HIPAA, Patient Protection, HRA Waiver, HiTech Act, Privacy Separation and many, many more</a:t>
            </a:r>
            <a:endParaRPr lang="en-US" b="1" dirty="0" smtClean="0"/>
          </a:p>
          <a:p>
            <a:pPr>
              <a:buFont typeface="Arial" charset="0"/>
              <a:buChar char="•"/>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490362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solidFill>
                  <a:schemeClr val="accent1"/>
                </a:solidFill>
              </a:rPr>
              <a:t>What plans are included </a:t>
            </a:r>
            <a:r>
              <a:rPr lang="en-US" dirty="0" smtClean="0">
                <a:solidFill>
                  <a:schemeClr val="accent1"/>
                </a:solidFill>
              </a:rPr>
              <a:t/>
            </a:r>
            <a:br>
              <a:rPr lang="en-US" dirty="0" smtClean="0">
                <a:solidFill>
                  <a:schemeClr val="accent1"/>
                </a:solidFill>
              </a:rPr>
            </a:br>
            <a:r>
              <a:rPr lang="en-US" dirty="0" smtClean="0">
                <a:solidFill>
                  <a:schemeClr val="accent1"/>
                </a:solidFill>
              </a:rPr>
              <a:t>in an SPD?</a:t>
            </a:r>
            <a:endParaRPr lang="en-US" dirty="0">
              <a:solidFill>
                <a:schemeClr val="accent1"/>
              </a:solidFill>
            </a:endParaRPr>
          </a:p>
        </p:txBody>
      </p:sp>
      <p:sp>
        <p:nvSpPr>
          <p:cNvPr id="146435" name="Content Placeholder 2"/>
          <p:cNvSpPr>
            <a:spLocks noGrp="1"/>
          </p:cNvSpPr>
          <p:nvPr>
            <p:ph idx="1"/>
          </p:nvPr>
        </p:nvSpPr>
        <p:spPr/>
        <p:txBody>
          <a:bodyPr/>
          <a:lstStyle/>
          <a:p>
            <a:pPr eaLnBrk="1" hangingPunct="1">
              <a:buFont typeface="Arial" panose="020B0604020202020204" pitchFamily="34" charset="0"/>
              <a:buNone/>
            </a:pPr>
            <a:r>
              <a:rPr lang="en-US" altLang="en-US" sz="2400" dirty="0" smtClean="0"/>
              <a:t>Each Welfare Benefit Plan needs an SPD, however  if you have a health, dental, vision, group life, group disability plan, travel/accident plan…</a:t>
            </a:r>
          </a:p>
          <a:p>
            <a:pPr eaLnBrk="1" hangingPunct="1">
              <a:buFont typeface="Arial" panose="020B0604020202020204" pitchFamily="34" charset="0"/>
              <a:buNone/>
            </a:pPr>
            <a:r>
              <a:rPr lang="en-US" altLang="en-US" sz="2400" dirty="0" smtClean="0"/>
              <a:t>You can also use a “Wrap” SPD to wrap all benefits into </a:t>
            </a:r>
            <a:r>
              <a:rPr lang="en-US" altLang="en-US" sz="2400" b="1" dirty="0" smtClean="0"/>
              <a:t>one </a:t>
            </a:r>
            <a:r>
              <a:rPr lang="en-US" altLang="en-US" sz="2400" dirty="0" smtClean="0"/>
              <a:t>SPD, with </a:t>
            </a:r>
            <a:r>
              <a:rPr lang="en-US" altLang="en-US" sz="2400" b="1" dirty="0" smtClean="0"/>
              <a:t>one</a:t>
            </a:r>
            <a:r>
              <a:rPr lang="en-US" altLang="en-US" sz="2400" dirty="0" smtClean="0"/>
              <a:t> plan number, and only </a:t>
            </a:r>
            <a:r>
              <a:rPr lang="en-US" altLang="en-US" sz="2400" b="1" dirty="0" smtClean="0"/>
              <a:t>one</a:t>
            </a:r>
            <a:r>
              <a:rPr lang="en-US" altLang="en-US" sz="2400" dirty="0" smtClean="0"/>
              <a:t> form 5500 to file!</a:t>
            </a:r>
          </a:p>
          <a:p>
            <a:pPr eaLnBrk="1" hangingPunct="1">
              <a:buFont typeface="Arial" panose="020B0604020202020204" pitchFamily="34" charset="0"/>
              <a:buNone/>
            </a:pPr>
            <a:endParaRPr lang="en-US" alt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809424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3"/>
          <p:cNvSpPr>
            <a:spLocks noGrp="1"/>
          </p:cNvSpPr>
          <p:nvPr>
            <p:ph type="title"/>
          </p:nvPr>
        </p:nvSpPr>
        <p:spPr/>
        <p:txBody>
          <a:bodyPr/>
          <a:lstStyle/>
          <a:p>
            <a:pPr eaLnBrk="1" hangingPunct="1"/>
            <a:r>
              <a:rPr lang="en-US" altLang="en-US" dirty="0" smtClean="0">
                <a:solidFill>
                  <a:schemeClr val="accent1"/>
                </a:solidFill>
              </a:rPr>
              <a:t>Summary of </a:t>
            </a:r>
            <a:br>
              <a:rPr lang="en-US" altLang="en-US" dirty="0" smtClean="0">
                <a:solidFill>
                  <a:schemeClr val="accent1"/>
                </a:solidFill>
              </a:rPr>
            </a:br>
            <a:r>
              <a:rPr lang="en-US" altLang="en-US" dirty="0" smtClean="0">
                <a:solidFill>
                  <a:schemeClr val="accent1"/>
                </a:solidFill>
              </a:rPr>
              <a:t>Material Modification (SMM)</a:t>
            </a:r>
          </a:p>
        </p:txBody>
      </p:sp>
      <p:sp>
        <p:nvSpPr>
          <p:cNvPr id="148483" name="Content Placeholder 4"/>
          <p:cNvSpPr>
            <a:spLocks noGrp="1"/>
          </p:cNvSpPr>
          <p:nvPr>
            <p:ph idx="1"/>
          </p:nvPr>
        </p:nvSpPr>
        <p:spPr>
          <a:xfrm>
            <a:off x="935182" y="1932420"/>
            <a:ext cx="7409040" cy="2390198"/>
          </a:xfrm>
        </p:spPr>
        <p:txBody>
          <a:bodyPr/>
          <a:lstStyle/>
          <a:p>
            <a:pPr marL="0" indent="0" eaLnBrk="1" hangingPunct="1">
              <a:buFont typeface="Arial" panose="020B0604020202020204" pitchFamily="34" charset="0"/>
              <a:buNone/>
            </a:pPr>
            <a:r>
              <a:rPr lang="en-US" altLang="en-US" sz="2400" dirty="0" smtClean="0"/>
              <a:t>If a plan is changed, participants must be informed, either through a revised summary plan description, or in a separate document, called a summary of material modifications, which also must be given to participants free of charge.</a:t>
            </a:r>
          </a:p>
          <a:p>
            <a:pPr eaLnBrk="1" hangingPunct="1">
              <a:buFont typeface="Arial" panose="020B0604020202020204" pitchFamily="34" charset="0"/>
              <a:buNone/>
            </a:pPr>
            <a:endParaRPr lang="en-US" altLang="en-US" dirty="0" smtClean="0"/>
          </a:p>
          <a:p>
            <a:pPr eaLnBrk="1" hangingPunct="1">
              <a:buFont typeface="Arial" panose="020B0604020202020204" pitchFamily="34" charset="0"/>
              <a:buNone/>
            </a:pPr>
            <a:endParaRPr lang="en-US" alt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88749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idx="4294967295"/>
          </p:nvPr>
        </p:nvSpPr>
        <p:spPr>
          <a:xfrm>
            <a:off x="788831" y="1648496"/>
            <a:ext cx="7543800" cy="1941758"/>
          </a:xfrm>
        </p:spPr>
        <p:txBody>
          <a:bodyPr>
            <a:normAutofit/>
          </a:bodyPr>
          <a:lstStyle/>
          <a:p>
            <a:pPr algn="ctr"/>
            <a:r>
              <a:rPr lang="en-US" altLang="en-US" sz="6000" dirty="0" smtClean="0">
                <a:solidFill>
                  <a:schemeClr val="accent1"/>
                </a:solidFill>
              </a:rPr>
              <a:t>ACA “old” Mandates. </a:t>
            </a:r>
            <a:br>
              <a:rPr lang="en-US" altLang="en-US" sz="6000" dirty="0" smtClean="0">
                <a:solidFill>
                  <a:schemeClr val="accent1"/>
                </a:solidFill>
              </a:rPr>
            </a:br>
            <a:r>
              <a:rPr lang="en-US" altLang="en-US" sz="6000" i="1" dirty="0" smtClean="0">
                <a:solidFill>
                  <a:schemeClr val="accent1"/>
                </a:solidFill>
              </a:rPr>
              <a:t>Do you have proof?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203063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3"/>
          <p:cNvSpPr>
            <a:spLocks noGrp="1"/>
          </p:cNvSpPr>
          <p:nvPr>
            <p:ph type="title"/>
          </p:nvPr>
        </p:nvSpPr>
        <p:spPr/>
        <p:txBody>
          <a:bodyPr/>
          <a:lstStyle/>
          <a:p>
            <a:r>
              <a:rPr lang="en-US" altLang="en-US" dirty="0" smtClean="0">
                <a:solidFill>
                  <a:schemeClr val="accent1"/>
                </a:solidFill>
              </a:rPr>
              <a:t>Summary of Benefits </a:t>
            </a:r>
            <a:r>
              <a:rPr lang="en-US" altLang="en-US" dirty="0" smtClean="0"/>
              <a:t/>
            </a:r>
            <a:br>
              <a:rPr lang="en-US" altLang="en-US" dirty="0" smtClean="0"/>
            </a:br>
            <a:r>
              <a:rPr lang="en-US" altLang="en-US" sz="2800" dirty="0" smtClean="0">
                <a:solidFill>
                  <a:schemeClr val="accent1"/>
                </a:solidFill>
              </a:rPr>
              <a:t>&amp; Coverage (SBC) &amp; Glossary </a:t>
            </a:r>
          </a:p>
        </p:txBody>
      </p:sp>
      <p:sp>
        <p:nvSpPr>
          <p:cNvPr id="5" name="Content Placeholder 4"/>
          <p:cNvSpPr>
            <a:spLocks noGrp="1"/>
          </p:cNvSpPr>
          <p:nvPr>
            <p:ph idx="1"/>
          </p:nvPr>
        </p:nvSpPr>
        <p:spPr/>
        <p:txBody>
          <a:bodyPr>
            <a:normAutofit lnSpcReduction="10000"/>
          </a:bodyPr>
          <a:lstStyle/>
          <a:p>
            <a:pPr marL="0" indent="0">
              <a:buFont typeface="Arial" charset="0"/>
              <a:buNone/>
              <a:defRPr/>
            </a:pPr>
            <a:r>
              <a:rPr lang="en-US" dirty="0" smtClean="0"/>
              <a:t>A new requirement required by the Affordable Care Act (ACA)  which applies to Grandfathered and Non-grandfathered plans</a:t>
            </a:r>
          </a:p>
          <a:p>
            <a:pPr>
              <a:buFont typeface="Arial" charset="0"/>
              <a:buChar char="•"/>
              <a:defRPr/>
            </a:pPr>
            <a:r>
              <a:rPr lang="en-US" dirty="0" smtClean="0"/>
              <a:t>Provide the Model SBC and Uniform Glossary as it applies to each plan </a:t>
            </a:r>
          </a:p>
          <a:p>
            <a:pPr>
              <a:buFont typeface="Arial" charset="0"/>
              <a:buChar char="•"/>
              <a:defRPr/>
            </a:pPr>
            <a:r>
              <a:rPr lang="en-US" dirty="0" smtClean="0"/>
              <a:t>See: Templates and Compliance Guides </a:t>
            </a:r>
          </a:p>
          <a:p>
            <a:pPr lvl="1">
              <a:buFont typeface="Arial" charset="0"/>
              <a:buChar char="•"/>
              <a:defRPr/>
            </a:pPr>
            <a:r>
              <a:rPr lang="en-US" dirty="0" smtClean="0"/>
              <a:t>Department of Labor’s website under “Summary of Benefits and Coverage and Uniform Glossary” at: </a:t>
            </a:r>
            <a:r>
              <a:rPr lang="en-US" dirty="0" smtClean="0">
                <a:hlinkClick r:id="rId3"/>
              </a:rPr>
              <a:t>http://www.dol.gov/ebsa/consumer_info_health.html</a:t>
            </a:r>
            <a:r>
              <a:rPr lang="en-US" dirty="0" smtClean="0"/>
              <a:t>  </a:t>
            </a:r>
          </a:p>
          <a:p>
            <a:pPr>
              <a:buFont typeface="Arial" charset="0"/>
              <a:buChar char="•"/>
              <a:defRPr/>
            </a:pPr>
            <a:r>
              <a:rPr lang="en-US" dirty="0" smtClean="0"/>
              <a:t>There is also a 60-day advanced notice requirement when a health plan or issuer modifies the terms of the plan or coverage</a:t>
            </a:r>
          </a:p>
          <a:p>
            <a:pPr>
              <a:buFont typeface="Arial" charset="0"/>
              <a:buChar char="•"/>
              <a:defRPr/>
            </a:pPr>
            <a:r>
              <a:rPr lang="en-US" dirty="0" smtClean="0"/>
              <a:t>(Penalty up to a $1,000 fine per enrollee for each failure to provide)</a:t>
            </a:r>
          </a:p>
          <a:p>
            <a:pPr>
              <a:buFont typeface="Arial" charset="0"/>
              <a:buChar char="•"/>
              <a:defRPr/>
            </a:pPr>
            <a:r>
              <a:rPr lang="en-US" dirty="0" smtClean="0"/>
              <a:t>Employees residing in NY, Bronx and Queens County must provide Spanish SBC and Glossary . </a:t>
            </a:r>
            <a:r>
              <a:rPr lang="en-US" dirty="0" smtClean="0">
                <a:solidFill>
                  <a:srgbClr val="FF0000"/>
                </a:solidFill>
              </a:rPr>
              <a:t>What does your State require?</a:t>
            </a:r>
            <a:endParaRPr lang="en-US"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3432103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3"/>
          <p:cNvSpPr>
            <a:spLocks noGrp="1"/>
          </p:cNvSpPr>
          <p:nvPr>
            <p:ph type="title"/>
          </p:nvPr>
        </p:nvSpPr>
        <p:spPr/>
        <p:txBody>
          <a:bodyPr/>
          <a:lstStyle/>
          <a:p>
            <a:r>
              <a:rPr lang="en-US" altLang="en-US" dirty="0" smtClean="0">
                <a:solidFill>
                  <a:schemeClr val="accent1"/>
                </a:solidFill>
              </a:rPr>
              <a:t>SBC Must Be Provided</a:t>
            </a:r>
          </a:p>
        </p:txBody>
      </p:sp>
      <p:sp>
        <p:nvSpPr>
          <p:cNvPr id="5" name="Content Placeholder 4"/>
          <p:cNvSpPr>
            <a:spLocks noGrp="1"/>
          </p:cNvSpPr>
          <p:nvPr>
            <p:ph idx="1"/>
          </p:nvPr>
        </p:nvSpPr>
        <p:spPr>
          <a:xfrm>
            <a:off x="822959" y="1884370"/>
            <a:ext cx="7543801" cy="4023360"/>
          </a:xfrm>
        </p:spPr>
        <p:txBody>
          <a:bodyPr>
            <a:normAutofit fontScale="92500" lnSpcReduction="10000"/>
          </a:bodyPr>
          <a:lstStyle/>
          <a:p>
            <a:pPr>
              <a:buFont typeface="Arial" charset="0"/>
              <a:buChar char="•"/>
              <a:defRPr/>
            </a:pPr>
            <a:r>
              <a:rPr lang="en-US" dirty="0" smtClean="0"/>
              <a:t>With any written enrollment application materials the plan provides (or no later than the first date the participant is eligible to enroll himself or any beneficiary in coverage)</a:t>
            </a:r>
          </a:p>
          <a:p>
            <a:pPr>
              <a:buFont typeface="Arial" charset="0"/>
              <a:buChar char="•"/>
              <a:defRPr/>
            </a:pPr>
            <a:r>
              <a:rPr lang="en-US" dirty="0" smtClean="0"/>
              <a:t>Initial full distribution to ALL employees was during the open enrollment that begins after </a:t>
            </a:r>
            <a:r>
              <a:rPr lang="en-US" b="1" i="1" dirty="0" smtClean="0">
                <a:solidFill>
                  <a:schemeClr val="accent2"/>
                </a:solidFill>
              </a:rPr>
              <a:t>9/23/12</a:t>
            </a:r>
            <a:r>
              <a:rPr lang="en-US" dirty="0" smtClean="0"/>
              <a:t> </a:t>
            </a:r>
            <a:r>
              <a:rPr lang="en-US" dirty="0" smtClean="0">
                <a:solidFill>
                  <a:schemeClr val="accent2"/>
                </a:solidFill>
              </a:rPr>
              <a:t>– </a:t>
            </a:r>
            <a:r>
              <a:rPr lang="en-US" b="1" i="1" dirty="0" smtClean="0">
                <a:solidFill>
                  <a:schemeClr val="accent2"/>
                </a:solidFill>
              </a:rPr>
              <a:t>Do you have proof?</a:t>
            </a:r>
          </a:p>
          <a:p>
            <a:pPr>
              <a:buFont typeface="Arial" charset="0"/>
              <a:buChar char="•"/>
              <a:defRPr/>
            </a:pPr>
            <a:r>
              <a:rPr lang="en-US" dirty="0" smtClean="0"/>
              <a:t>No later than the first day of coverage under the plan, if any changes are made to the information in the SBC provided upon enrollment </a:t>
            </a:r>
          </a:p>
          <a:p>
            <a:pPr>
              <a:buFont typeface="Arial" charset="0"/>
              <a:buChar char="•"/>
              <a:defRPr/>
            </a:pPr>
            <a:r>
              <a:rPr lang="en-US" dirty="0" smtClean="0"/>
              <a:t>To individuals entitled to special enrollment under the Internal Revenue Code, no later than the 90 days from enrollment </a:t>
            </a:r>
          </a:p>
          <a:p>
            <a:pPr>
              <a:buFont typeface="Arial" charset="0"/>
              <a:buChar char="•"/>
              <a:defRPr/>
            </a:pPr>
            <a:r>
              <a:rPr lang="en-US" dirty="0" smtClean="0"/>
              <a:t>Upon renewal, if applicable </a:t>
            </a:r>
          </a:p>
          <a:p>
            <a:pPr>
              <a:buFont typeface="Arial" charset="0"/>
              <a:buChar char="•"/>
              <a:defRPr/>
            </a:pPr>
            <a:r>
              <a:rPr lang="en-US" dirty="0" smtClean="0"/>
              <a:t>Upon request (within seven (7) business days following the request) </a:t>
            </a:r>
          </a:p>
          <a:p>
            <a:pPr>
              <a:buFont typeface="Arial" charset="0"/>
              <a:buChar char="•"/>
              <a:defRPr/>
            </a:pPr>
            <a:r>
              <a:rPr lang="en-US" dirty="0" smtClean="0"/>
              <a:t>Upon material modification (during plan year, as defined under ERISA)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507730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solidFill>
                  <a:schemeClr val="accent1"/>
                </a:solidFill>
              </a:rPr>
              <a:t>P</a:t>
            </a:r>
            <a:r>
              <a:rPr lang="en-US" dirty="0" smtClean="0">
                <a:solidFill>
                  <a:schemeClr val="accent1"/>
                </a:solidFill>
              </a:rPr>
              <a:t>enalties</a:t>
            </a:r>
            <a:endParaRPr lang="en-US" dirty="0">
              <a:solidFill>
                <a:schemeClr val="accent1"/>
              </a:solidFill>
            </a:endParaRPr>
          </a:p>
        </p:txBody>
      </p:sp>
      <p:sp>
        <p:nvSpPr>
          <p:cNvPr id="5" name="Text Placeholder 4"/>
          <p:cNvSpPr>
            <a:spLocks noGrp="1"/>
          </p:cNvSpPr>
          <p:nvPr>
            <p:ph type="body" idx="1"/>
          </p:nvPr>
        </p:nvSpPr>
        <p:spPr/>
        <p:txBody>
          <a:bodyPr/>
          <a:lstStyle/>
          <a:p>
            <a:pPr>
              <a:buFont typeface="Arial" charset="0"/>
              <a:buNone/>
              <a:defRP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2109571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altLang="en-US" dirty="0" smtClean="0">
                <a:solidFill>
                  <a:schemeClr val="accent1"/>
                </a:solidFill>
              </a:rPr>
              <a:t>Penalties</a:t>
            </a:r>
            <a:r>
              <a:rPr lang="en-US" altLang="en-US" dirty="0" smtClean="0"/>
              <a:t>  </a:t>
            </a:r>
          </a:p>
        </p:txBody>
      </p:sp>
      <p:sp>
        <p:nvSpPr>
          <p:cNvPr id="158723" name="Text Placeholder 2"/>
          <p:cNvSpPr>
            <a:spLocks noGrp="1"/>
          </p:cNvSpPr>
          <p:nvPr>
            <p:ph idx="1"/>
          </p:nvPr>
        </p:nvSpPr>
        <p:spPr/>
        <p:txBody>
          <a:bodyPr>
            <a:normAutofit/>
          </a:bodyPr>
          <a:lstStyle/>
          <a:p>
            <a:r>
              <a:rPr lang="en-US" altLang="en-US" sz="2400" b="1" dirty="0" smtClean="0"/>
              <a:t>ERISA</a:t>
            </a:r>
            <a:r>
              <a:rPr lang="en-US" altLang="en-US" sz="2400" dirty="0" smtClean="0"/>
              <a:t> is sometimes used to refer to the full body of laws regulating employee benefit plans, which are found mainly in the </a:t>
            </a:r>
            <a:r>
              <a:rPr lang="en-US" altLang="en-US" sz="2400" b="1" dirty="0" smtClean="0"/>
              <a:t>Internal Revenue Code </a:t>
            </a:r>
            <a:r>
              <a:rPr lang="en-US" altLang="en-US" sz="2400" dirty="0" smtClean="0"/>
              <a:t>and ERISA itself.</a:t>
            </a:r>
          </a:p>
          <a:p>
            <a:r>
              <a:rPr lang="en-US" altLang="en-US" sz="2400" dirty="0" smtClean="0"/>
              <a:t>Responsibility for the interpretation and enforcement of ERISA is divided among the </a:t>
            </a:r>
            <a:r>
              <a:rPr lang="en-US" altLang="en-US" sz="2400" b="1" dirty="0" smtClean="0"/>
              <a:t>Department of Labor (DOL)</a:t>
            </a:r>
            <a:r>
              <a:rPr lang="en-US" altLang="en-US" sz="2400" dirty="0" smtClean="0"/>
              <a:t>, the </a:t>
            </a:r>
            <a:r>
              <a:rPr lang="en-US" altLang="en-US" sz="2400" b="1" dirty="0" smtClean="0"/>
              <a:t>Department of the Treasury (DOT) </a:t>
            </a:r>
            <a:r>
              <a:rPr lang="en-US" altLang="en-US" sz="2400" dirty="0" smtClean="0"/>
              <a:t>(particularly the Internal Revenue Service), and the </a:t>
            </a:r>
            <a:r>
              <a:rPr lang="en-US" altLang="en-US" sz="2400" b="1" dirty="0" smtClean="0"/>
              <a:t>Pension Benefit Guaranty Corporation (PBGC)</a:t>
            </a:r>
            <a:r>
              <a:rPr lang="en-US" altLang="en-US" sz="2400"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4683441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dirty="0" smtClean="0">
                <a:solidFill>
                  <a:schemeClr val="accent1"/>
                </a:solidFill>
              </a:rPr>
              <a:t>Penalties</a:t>
            </a:r>
          </a:p>
        </p:txBody>
      </p:sp>
      <p:sp>
        <p:nvSpPr>
          <p:cNvPr id="160771" name="Text Placeholder 2"/>
          <p:cNvSpPr>
            <a:spLocks noGrp="1"/>
          </p:cNvSpPr>
          <p:nvPr>
            <p:ph idx="1"/>
          </p:nvPr>
        </p:nvSpPr>
        <p:spPr/>
        <p:txBody>
          <a:bodyPr/>
          <a:lstStyle/>
          <a:p>
            <a:r>
              <a:rPr lang="en-US" altLang="en-US" dirty="0" smtClean="0"/>
              <a:t>The United States Department of Labor's </a:t>
            </a:r>
            <a:r>
              <a:rPr lang="en-US" altLang="en-US" b="1" dirty="0" smtClean="0"/>
              <a:t>Employee Benefits Security Administration </a:t>
            </a:r>
            <a:r>
              <a:rPr lang="en-US" altLang="en-US" dirty="0" smtClean="0"/>
              <a:t>("EBSA") is responsible for overseeing Title I, driving regulation, implementing and interpreting the statute as well as conducting enforcement.</a:t>
            </a:r>
          </a:p>
          <a:p>
            <a:r>
              <a:rPr lang="en-US" altLang="en-US" dirty="0" smtClean="0"/>
              <a:t>Plan Fiduciaries and Plan Participants may also bring certain civil causes of action in Federal Court.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4069414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altLang="en-US" dirty="0" smtClean="0">
                <a:solidFill>
                  <a:schemeClr val="accent1"/>
                </a:solidFill>
              </a:rPr>
              <a:t>Let’s talk Penalties!</a:t>
            </a:r>
          </a:p>
        </p:txBody>
      </p:sp>
      <p:sp>
        <p:nvSpPr>
          <p:cNvPr id="3" name="Content Placeholder 2"/>
          <p:cNvSpPr>
            <a:spLocks noGrp="1"/>
          </p:cNvSpPr>
          <p:nvPr>
            <p:ph idx="1"/>
          </p:nvPr>
        </p:nvSpPr>
        <p:spPr/>
        <p:txBody>
          <a:bodyPr rtlCol="0">
            <a:normAutofit fontScale="92500" lnSpcReduction="10000"/>
          </a:bodyPr>
          <a:lstStyle/>
          <a:p>
            <a:pPr marL="457200" indent="-457200" eaLnBrk="1" fontAlgn="auto" hangingPunct="1">
              <a:buFont typeface="Arial" panose="020B0604020202020204" pitchFamily="34" charset="0"/>
              <a:buNone/>
              <a:defRPr/>
            </a:pPr>
            <a:r>
              <a:rPr lang="en-US" b="1" dirty="0" smtClean="0"/>
              <a:t>ERISA 502(c) : Penalties For the Failure to Provide Plan Documents</a:t>
            </a:r>
            <a:endParaRPr lang="en-US" dirty="0" smtClean="0"/>
          </a:p>
          <a:p>
            <a:pPr marL="457200" indent="-457200" eaLnBrk="1" fontAlgn="auto" hangingPunct="1">
              <a:defRPr/>
            </a:pPr>
            <a:r>
              <a:rPr lang="en-US" dirty="0" smtClean="0"/>
              <a:t>ERISA 502(c)(1) provides that "any administrator" who "fails or refuses to comply with a request for any information which such administrator is required by this title to furnish to a participant or beneficiary" shall be, in the court's discretion, liable to the participant or beneficiary in the amount up to </a:t>
            </a:r>
            <a:r>
              <a:rPr lang="en-US" b="1" i="1" dirty="0" smtClean="0"/>
              <a:t>$110 a day </a:t>
            </a:r>
            <a:r>
              <a:rPr lang="en-US" dirty="0" smtClean="0"/>
              <a:t>from the date of such failure or refusal</a:t>
            </a:r>
          </a:p>
          <a:p>
            <a:pPr marL="457200" indent="-457200" eaLnBrk="1" fontAlgn="auto" hangingPunct="1">
              <a:defRPr/>
            </a:pPr>
            <a:r>
              <a:rPr lang="en-US" dirty="0" smtClean="0"/>
              <a:t>ERISA 502(c)(2) Secretary of Labor may assess penalty of </a:t>
            </a:r>
            <a:r>
              <a:rPr lang="en-US" b="1" i="1" dirty="0" smtClean="0"/>
              <a:t>$1000 per day </a:t>
            </a:r>
            <a:r>
              <a:rPr lang="en-US" dirty="0" smtClean="0"/>
              <a:t>against "any plan administrator" (emphasis added) for failure to file annual report </a:t>
            </a:r>
          </a:p>
          <a:p>
            <a:pPr marL="457200" indent="-457200" eaLnBrk="1" fontAlgn="auto" hangingPunct="1">
              <a:defRPr/>
            </a:pPr>
            <a:r>
              <a:rPr lang="en-US" dirty="0" smtClean="0"/>
              <a:t>Note there is a difference between who is </a:t>
            </a:r>
            <a:r>
              <a:rPr lang="en-US" b="1" dirty="0" smtClean="0"/>
              <a:t>named</a:t>
            </a:r>
            <a:r>
              <a:rPr lang="en-US" dirty="0" smtClean="0"/>
              <a:t> "plan administrator," and who in fact </a:t>
            </a:r>
            <a:r>
              <a:rPr lang="en-US" b="1" dirty="0" smtClean="0"/>
              <a:t>acts </a:t>
            </a:r>
            <a:r>
              <a:rPr lang="en-US" dirty="0" smtClean="0"/>
              <a:t>as administrator</a:t>
            </a:r>
          </a:p>
          <a:p>
            <a:pPr marL="457200" indent="-457200" eaLnBrk="1" fontAlgn="auto" hangingPunct="1">
              <a:defRPr/>
            </a:pPr>
            <a:r>
              <a:rPr lang="en-US" dirty="0" smtClean="0"/>
              <a:t>An employer recently paid a </a:t>
            </a:r>
            <a:r>
              <a:rPr lang="en-US" b="1" dirty="0" smtClean="0"/>
              <a:t>$13,000 penalty</a:t>
            </a:r>
            <a:r>
              <a:rPr lang="en-US" dirty="0" smtClean="0"/>
              <a:t> for failure to provide an SPD upon request of an </a:t>
            </a:r>
            <a:r>
              <a:rPr lang="en-US" b="1" dirty="0" smtClean="0"/>
              <a:t>employee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0446745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2701925" y="3336925"/>
            <a:ext cx="2363788" cy="30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Rectangle 7"/>
          <p:cNvSpPr/>
          <p:nvPr/>
        </p:nvSpPr>
        <p:spPr>
          <a:xfrm>
            <a:off x="3884613" y="4872038"/>
            <a:ext cx="2363787" cy="150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p:nvSpPr>
        <p:spPr>
          <a:xfrm>
            <a:off x="4037013" y="5124450"/>
            <a:ext cx="2363787" cy="150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0" name="Rectangle 9"/>
          <p:cNvSpPr/>
          <p:nvPr/>
        </p:nvSpPr>
        <p:spPr>
          <a:xfrm>
            <a:off x="5603875" y="3763963"/>
            <a:ext cx="9271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1" name="Rectangle 10"/>
          <p:cNvSpPr/>
          <p:nvPr/>
        </p:nvSpPr>
        <p:spPr>
          <a:xfrm>
            <a:off x="5621338" y="3933825"/>
            <a:ext cx="9271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Rectangle 11"/>
          <p:cNvSpPr/>
          <p:nvPr/>
        </p:nvSpPr>
        <p:spPr>
          <a:xfrm>
            <a:off x="5756275" y="4102100"/>
            <a:ext cx="9271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64873" name="Title 1"/>
          <p:cNvSpPr>
            <a:spLocks noGrp="1"/>
          </p:cNvSpPr>
          <p:nvPr>
            <p:ph type="title"/>
          </p:nvPr>
        </p:nvSpPr>
        <p:spPr/>
        <p:txBody>
          <a:bodyPr/>
          <a:lstStyle/>
          <a:p>
            <a:r>
              <a:rPr lang="en-US" altLang="en-US" dirty="0" smtClean="0">
                <a:solidFill>
                  <a:schemeClr val="accent1"/>
                </a:solidFill>
              </a:rPr>
              <a:t>Where to find info. . . </a:t>
            </a:r>
          </a:p>
        </p:txBody>
      </p:sp>
      <p:sp>
        <p:nvSpPr>
          <p:cNvPr id="2" name="Content Placeholder 1"/>
          <p:cNvSpPr>
            <a:spLocks noGrp="1"/>
          </p:cNvSpPr>
          <p:nvPr>
            <p:ph idx="1"/>
          </p:nvPr>
        </p:nvSpPr>
        <p:spPr/>
        <p:txBody>
          <a:bodyPr/>
          <a:lstStyle/>
          <a:p>
            <a:pPr>
              <a:buNone/>
              <a:defRPr/>
            </a:pPr>
            <a:r>
              <a:rPr lang="en-US" dirty="0">
                <a:solidFill>
                  <a:prstClr val="black"/>
                </a:solidFill>
              </a:rPr>
              <a:t>Participants who are unable to get a SPD,  SAR or annual report from a Plan Administrator, may request a copy for a nominal copying charge by writing to:</a:t>
            </a:r>
          </a:p>
          <a:p>
            <a:pPr>
              <a:spcBef>
                <a:spcPts val="0"/>
              </a:spcBef>
              <a:spcAft>
                <a:spcPts val="0"/>
              </a:spcAft>
              <a:buNone/>
              <a:defRPr/>
            </a:pPr>
            <a:r>
              <a:rPr lang="en-US" sz="1800" dirty="0">
                <a:solidFill>
                  <a:prstClr val="black"/>
                </a:solidFill>
              </a:rPr>
              <a:t>		U.S. Department of Labor</a:t>
            </a:r>
          </a:p>
          <a:p>
            <a:pPr>
              <a:spcBef>
                <a:spcPts val="0"/>
              </a:spcBef>
              <a:spcAft>
                <a:spcPts val="0"/>
              </a:spcAft>
              <a:buNone/>
              <a:defRPr/>
            </a:pPr>
            <a:r>
              <a:rPr lang="en-US" sz="1800" dirty="0">
                <a:solidFill>
                  <a:prstClr val="black"/>
                </a:solidFill>
              </a:rPr>
              <a:t> 		EBSA, Public Disclosure Room </a:t>
            </a:r>
          </a:p>
          <a:p>
            <a:pPr>
              <a:spcBef>
                <a:spcPts val="0"/>
              </a:spcBef>
              <a:spcAft>
                <a:spcPts val="0"/>
              </a:spcAft>
              <a:buNone/>
              <a:defRPr/>
            </a:pPr>
            <a:r>
              <a:rPr lang="en-US" sz="1800" dirty="0">
                <a:solidFill>
                  <a:prstClr val="black"/>
                </a:solidFill>
              </a:rPr>
              <a:t> 		Room N-1513,</a:t>
            </a:r>
          </a:p>
          <a:p>
            <a:pPr>
              <a:spcBef>
                <a:spcPts val="0"/>
              </a:spcBef>
              <a:spcAft>
                <a:spcPts val="0"/>
              </a:spcAft>
              <a:buNone/>
              <a:defRPr/>
            </a:pPr>
            <a:r>
              <a:rPr lang="en-US" sz="1800" dirty="0">
                <a:solidFill>
                  <a:prstClr val="black"/>
                </a:solidFill>
              </a:rPr>
              <a:t>		200 Constitution Avenue, N.W. </a:t>
            </a:r>
          </a:p>
          <a:p>
            <a:pPr>
              <a:spcBef>
                <a:spcPts val="0"/>
              </a:spcBef>
              <a:spcAft>
                <a:spcPts val="0"/>
              </a:spcAft>
              <a:buNone/>
              <a:defRPr/>
            </a:pPr>
            <a:r>
              <a:rPr lang="en-US" sz="1800" dirty="0">
                <a:solidFill>
                  <a:prstClr val="black"/>
                </a:solidFill>
              </a:rPr>
              <a:t>		Washington, D.C. 20210</a:t>
            </a:r>
          </a:p>
          <a:p>
            <a:pPr>
              <a:spcBef>
                <a:spcPts val="0"/>
              </a:spcBef>
              <a:spcAft>
                <a:spcPts val="0"/>
              </a:spcAft>
              <a:buNone/>
              <a:defRPr/>
            </a:pPr>
            <a:endParaRPr lang="en-US" sz="1800" dirty="0">
              <a:solidFill>
                <a:prstClr val="black"/>
              </a:solidFill>
            </a:endParaRPr>
          </a:p>
          <a:p>
            <a:pPr>
              <a:spcBef>
                <a:spcPts val="0"/>
              </a:spcBef>
              <a:spcAft>
                <a:spcPts val="0"/>
              </a:spcAft>
              <a:buNone/>
              <a:defRPr/>
            </a:pPr>
            <a:r>
              <a:rPr lang="en-US" dirty="0">
                <a:solidFill>
                  <a:prstClr val="black"/>
                </a:solidFill>
              </a:rPr>
              <a:t>Provide name, address phone number in request</a:t>
            </a:r>
            <a:r>
              <a:rPr lang="en-US" dirty="0" smtClean="0">
                <a:solidFill>
                  <a:prstClr val="black"/>
                </a:solidFill>
              </a:rPr>
              <a:t>.</a:t>
            </a:r>
            <a:endParaRPr lang="en-US" dirty="0">
              <a:solidFill>
                <a:prstClr val="black"/>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4177277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ctrTitle"/>
          </p:nvPr>
        </p:nvSpPr>
        <p:spPr/>
        <p:txBody>
          <a:bodyPr>
            <a:normAutofit/>
          </a:bodyPr>
          <a:lstStyle/>
          <a:p>
            <a:r>
              <a:rPr lang="en-US" altLang="en-US" sz="6000" dirty="0" smtClean="0">
                <a:solidFill>
                  <a:schemeClr val="accent1"/>
                </a:solidFill>
              </a:rPr>
              <a:t>DOL </a:t>
            </a:r>
            <a:br>
              <a:rPr lang="en-US" altLang="en-US" sz="6000" dirty="0" smtClean="0">
                <a:solidFill>
                  <a:schemeClr val="accent1"/>
                </a:solidFill>
              </a:rPr>
            </a:br>
            <a:r>
              <a:rPr lang="en-US" altLang="en-US" sz="6000" dirty="0" smtClean="0">
                <a:solidFill>
                  <a:schemeClr val="accent1"/>
                </a:solidFill>
              </a:rPr>
              <a:t>Audit Preparedness Plan</a:t>
            </a:r>
          </a:p>
        </p:txBody>
      </p:sp>
      <p:sp>
        <p:nvSpPr>
          <p:cNvPr id="3" name="Subtitle 2"/>
          <p:cNvSpPr>
            <a:spLocks noGrp="1"/>
          </p:cNvSpPr>
          <p:nvPr>
            <p:ph type="subTitle" idx="1"/>
          </p:nvPr>
        </p:nvSpPr>
        <p:spPr/>
        <p:txBody>
          <a:bodyPr>
            <a:normAutofit/>
          </a:bodyPr>
          <a:lstStyle/>
          <a:p>
            <a:pPr>
              <a:buFont typeface="Arial" charset="0"/>
              <a:buNone/>
              <a:defRPr/>
            </a:pPr>
            <a:r>
              <a:rPr lang="en-US" sz="3600" dirty="0" smtClean="0"/>
              <a:t>Are you ready?</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591304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461" y="0"/>
            <a:ext cx="442388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412547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071" y="0"/>
            <a:ext cx="5061857"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570019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dirty="0" smtClean="0">
                <a:solidFill>
                  <a:schemeClr val="accent1"/>
                </a:solidFill>
              </a:rPr>
              <a:t>Impact on Employers/Plan Sponsors – Mandates in 2013</a:t>
            </a:r>
          </a:p>
        </p:txBody>
      </p:sp>
      <p:sp>
        <p:nvSpPr>
          <p:cNvPr id="29699" name="Content Placeholder 2"/>
          <p:cNvSpPr>
            <a:spLocks noGrp="1"/>
          </p:cNvSpPr>
          <p:nvPr>
            <p:ph idx="1"/>
          </p:nvPr>
        </p:nvSpPr>
        <p:spPr/>
        <p:txBody>
          <a:bodyPr/>
          <a:lstStyle/>
          <a:p>
            <a:pPr marL="457200" indent="-457200">
              <a:buFont typeface="Arial" panose="020B0604020202020204" pitchFamily="34" charset="0"/>
              <a:buChar char="•"/>
            </a:pPr>
            <a:r>
              <a:rPr lang="en-US" altLang="en-US" dirty="0" smtClean="0"/>
              <a:t>Form W-2 reporting requirement (for the 2012 tax year)</a:t>
            </a:r>
          </a:p>
          <a:p>
            <a:pPr marL="457200" indent="-457200">
              <a:buFont typeface="Arial" panose="020B0604020202020204" pitchFamily="34" charset="0"/>
              <a:buChar char="•"/>
            </a:pPr>
            <a:r>
              <a:rPr lang="en-US" altLang="en-US" dirty="0" smtClean="0"/>
              <a:t>$2,500 limit on employee contributions to health FSAs (for plan years beginning in 2013)</a:t>
            </a:r>
          </a:p>
          <a:p>
            <a:pPr marL="457200" indent="-457200">
              <a:buFont typeface="Arial" panose="020B0604020202020204" pitchFamily="34" charset="0"/>
              <a:buChar char="•"/>
            </a:pPr>
            <a:r>
              <a:rPr lang="en-US" altLang="en-US" dirty="0" smtClean="0"/>
              <a:t>Summary of Benefits and Coverage requirements (for open enrollment periods starting on or after September 23, 2012)</a:t>
            </a:r>
          </a:p>
          <a:p>
            <a:pPr marL="457200" indent="-457200">
              <a:buFont typeface="Arial" panose="020B0604020202020204" pitchFamily="34" charset="0"/>
              <a:buChar char="•"/>
            </a:pPr>
            <a:r>
              <a:rPr lang="en-US" altLang="en-US" dirty="0" smtClean="0"/>
              <a:t>Special Enrollment Rights and Annual Notice for Dependents to 26 coverage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856913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649" y="0"/>
            <a:ext cx="507670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0538863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500" y="0"/>
            <a:ext cx="5031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921861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616" y="455901"/>
            <a:ext cx="5314950" cy="35147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524484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sz="6000" dirty="0" smtClean="0">
                <a:solidFill>
                  <a:schemeClr val="accent1"/>
                </a:solidFill>
              </a:rPr>
              <a:t>What Can I Expect?</a:t>
            </a:r>
          </a:p>
        </p:txBody>
      </p:sp>
      <p:sp>
        <p:nvSpPr>
          <p:cNvPr id="115717" name="Rectangle 3"/>
          <p:cNvSpPr>
            <a:spLocks noGrp="1" noChangeArrowheads="1"/>
          </p:cNvSpPr>
          <p:nvPr>
            <p:ph type="body" idx="1"/>
          </p:nvPr>
        </p:nvSpPr>
        <p:spPr/>
        <p:txBody>
          <a:bodyPr>
            <a:normAutofit/>
          </a:bodyPr>
          <a:lstStyle/>
          <a:p>
            <a:pPr>
              <a:buFont typeface="Arial" charset="0"/>
              <a:buNone/>
              <a:defRPr/>
            </a:pPr>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51923549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dirty="0" smtClean="0">
                <a:solidFill>
                  <a:schemeClr val="accent1"/>
                </a:solidFill>
              </a:rPr>
              <a:t>The Process</a:t>
            </a:r>
          </a:p>
        </p:txBody>
      </p:sp>
      <p:sp>
        <p:nvSpPr>
          <p:cNvPr id="177155" name="Rectangle 3"/>
          <p:cNvSpPr>
            <a:spLocks noGrp="1" noChangeArrowheads="1"/>
          </p:cNvSpPr>
          <p:nvPr>
            <p:ph idx="1"/>
          </p:nvPr>
        </p:nvSpPr>
        <p:spPr/>
        <p:txBody>
          <a:bodyPr>
            <a:normAutofit/>
          </a:bodyPr>
          <a:lstStyle/>
          <a:p>
            <a:r>
              <a:rPr lang="en-US" altLang="en-US" sz="2400" dirty="0" smtClean="0"/>
              <a:t>The Process (typically) starts when agency sends letter to plan sponsor:</a:t>
            </a:r>
          </a:p>
          <a:p>
            <a:pPr lvl="1"/>
            <a:endParaRPr lang="en-US" altLang="en-US" sz="2000" dirty="0" smtClean="0"/>
          </a:p>
          <a:p>
            <a:pPr lvl="1"/>
            <a:r>
              <a:rPr lang="en-US" altLang="en-US" sz="2000" dirty="0" smtClean="0"/>
              <a:t>Advising sponsor that “plan” is to be reviewed</a:t>
            </a:r>
          </a:p>
          <a:p>
            <a:pPr lvl="2">
              <a:buFont typeface="Arial" panose="020B0604020202020204" pitchFamily="34" charset="0"/>
              <a:buChar char="•"/>
            </a:pPr>
            <a:r>
              <a:rPr lang="en-US" altLang="en-US" sz="2000" dirty="0" smtClean="0"/>
              <a:t>If retirement plan, it will be focused on one</a:t>
            </a:r>
          </a:p>
          <a:p>
            <a:pPr lvl="2">
              <a:buFont typeface="Arial" panose="020B0604020202020204" pitchFamily="34" charset="0"/>
              <a:buChar char="•"/>
            </a:pPr>
            <a:r>
              <a:rPr lang="en-US" altLang="en-US" sz="2000" dirty="0" smtClean="0"/>
              <a:t>If welfare plan, could be just health or could be all</a:t>
            </a:r>
          </a:p>
          <a:p>
            <a:pPr lvl="1"/>
            <a:endParaRPr lang="en-US" altLang="en-US" sz="2000" dirty="0" smtClean="0"/>
          </a:p>
          <a:p>
            <a:pPr lvl="1"/>
            <a:r>
              <a:rPr lang="en-US" altLang="en-US" sz="2000" dirty="0" smtClean="0"/>
              <a:t>Advising sponsor that agency will visit company on a certain date to review plan documentation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58106450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dirty="0" smtClean="0">
                <a:solidFill>
                  <a:schemeClr val="accent1"/>
                </a:solidFill>
              </a:rPr>
              <a:t>The Process</a:t>
            </a:r>
          </a:p>
        </p:txBody>
      </p:sp>
      <p:sp>
        <p:nvSpPr>
          <p:cNvPr id="179203" name="Content Placeholder 2"/>
          <p:cNvSpPr>
            <a:spLocks noGrp="1"/>
          </p:cNvSpPr>
          <p:nvPr>
            <p:ph idx="1"/>
          </p:nvPr>
        </p:nvSpPr>
        <p:spPr/>
        <p:txBody>
          <a:bodyPr>
            <a:normAutofit/>
          </a:bodyPr>
          <a:lstStyle/>
          <a:p>
            <a:pPr lvl="1">
              <a:spcAft>
                <a:spcPct val="0"/>
              </a:spcAft>
            </a:pPr>
            <a:r>
              <a:rPr lang="en-US" altLang="en-US" sz="2400" dirty="0" smtClean="0"/>
              <a:t>Advising sponsor that on-site visit obviated if sponsor will provide to agency specified documentation</a:t>
            </a:r>
          </a:p>
          <a:p>
            <a:pPr lvl="1">
              <a:spcAft>
                <a:spcPct val="0"/>
              </a:spcAft>
            </a:pPr>
            <a:endParaRPr lang="en-US" altLang="en-US" sz="2400" dirty="0" smtClean="0"/>
          </a:p>
          <a:p>
            <a:pPr lvl="1">
              <a:spcAft>
                <a:spcPct val="0"/>
              </a:spcAft>
            </a:pPr>
            <a:r>
              <a:rPr lang="en-US" altLang="en-US" sz="2400" dirty="0" smtClean="0"/>
              <a:t>Including a multitude of requests for documentation and information</a:t>
            </a:r>
          </a:p>
          <a:p>
            <a:pPr lvl="1">
              <a:spcAft>
                <a:spcPct val="0"/>
              </a:spcAft>
            </a:pPr>
            <a:endParaRPr lang="en-US" altLang="en-US" sz="2400" dirty="0" smtClean="0"/>
          </a:p>
          <a:p>
            <a:pPr lvl="1">
              <a:spcAft>
                <a:spcPct val="0"/>
              </a:spcAft>
            </a:pPr>
            <a:r>
              <a:rPr lang="en-US" altLang="en-US" sz="2400" dirty="0" smtClean="0"/>
              <a:t>Establishing a very short time frame in which to respond </a:t>
            </a:r>
            <a:r>
              <a:rPr lang="en-US" altLang="en-US" sz="2400" b="1" i="1" dirty="0" smtClean="0">
                <a:solidFill>
                  <a:schemeClr val="accent2"/>
                </a:solidFill>
              </a:rPr>
              <a:t>5 to 7 days!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2854009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6000" dirty="0">
                <a:solidFill>
                  <a:schemeClr val="accent1"/>
                </a:solidFill>
              </a:rPr>
              <a:t>Plan Documentation Requirements</a:t>
            </a:r>
          </a:p>
        </p:txBody>
      </p:sp>
      <p:sp>
        <p:nvSpPr>
          <p:cNvPr id="3" name="Text Placeholder 2"/>
          <p:cNvSpPr>
            <a:spLocks noGrp="1"/>
          </p:cNvSpPr>
          <p:nvPr>
            <p:ph type="body" idx="1"/>
          </p:nvPr>
        </p:nvSpPr>
        <p:spPr/>
        <p:txBody>
          <a:bodyPr/>
          <a:lstStyle/>
          <a:p>
            <a:pPr>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3251129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ltLang="en-US" dirty="0" smtClean="0">
                <a:solidFill>
                  <a:schemeClr val="accent1"/>
                </a:solidFill>
              </a:rPr>
              <a:t>Document Retention</a:t>
            </a:r>
          </a:p>
        </p:txBody>
      </p:sp>
      <p:sp>
        <p:nvSpPr>
          <p:cNvPr id="183299" name="Rectangle 3"/>
          <p:cNvSpPr>
            <a:spLocks noGrp="1" noChangeArrowheads="1"/>
          </p:cNvSpPr>
          <p:nvPr>
            <p:ph idx="1"/>
          </p:nvPr>
        </p:nvSpPr>
        <p:spPr/>
        <p:txBody>
          <a:bodyPr>
            <a:normAutofit/>
          </a:bodyPr>
          <a:lstStyle/>
          <a:p>
            <a:r>
              <a:rPr lang="en-US" altLang="en-US" sz="2400" dirty="0" smtClean="0"/>
              <a:t>Basic Rule:  employee benefit plan documents and documents required by ERISA must be retained for </a:t>
            </a:r>
            <a:r>
              <a:rPr lang="en-US" altLang="en-US" sz="2400" b="1" i="1" dirty="0" smtClean="0">
                <a:solidFill>
                  <a:schemeClr val="accent2"/>
                </a:solidFill>
              </a:rPr>
              <a:t>six</a:t>
            </a:r>
            <a:r>
              <a:rPr lang="en-US" altLang="en-US" sz="2400" dirty="0" smtClean="0"/>
              <a:t> to eight years after the date of filing, resolution, or amendment</a:t>
            </a:r>
          </a:p>
          <a:p>
            <a:r>
              <a:rPr lang="en-US" altLang="en-US" sz="2400" dirty="0" smtClean="0"/>
              <a:t>Materials should be preserved in a manner and format that permits ready retrieval</a:t>
            </a:r>
          </a:p>
          <a:p>
            <a:r>
              <a:rPr lang="en-US" altLang="en-US" sz="2400" dirty="0" smtClean="0"/>
              <a:t>All records including annual reports, disclosures, amendments and resolutions should be retained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8544504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ltLang="en-US" dirty="0" smtClean="0">
                <a:solidFill>
                  <a:schemeClr val="accent1"/>
                </a:solidFill>
              </a:rPr>
              <a:t>Document Retention</a:t>
            </a:r>
          </a:p>
        </p:txBody>
      </p:sp>
      <p:sp>
        <p:nvSpPr>
          <p:cNvPr id="185347" name="Rectangle 3"/>
          <p:cNvSpPr>
            <a:spLocks noGrp="1" noChangeArrowheads="1"/>
          </p:cNvSpPr>
          <p:nvPr>
            <p:ph idx="1"/>
          </p:nvPr>
        </p:nvSpPr>
        <p:spPr/>
        <p:txBody>
          <a:bodyPr>
            <a:normAutofit/>
          </a:bodyPr>
          <a:lstStyle/>
          <a:p>
            <a:r>
              <a:rPr lang="en-US" altLang="en-US" sz="2400" dirty="0" smtClean="0"/>
              <a:t>This includes:</a:t>
            </a:r>
          </a:p>
          <a:p>
            <a:pPr lvl="1"/>
            <a:r>
              <a:rPr lang="en-US" altLang="en-US" sz="2400" dirty="0" smtClean="0"/>
              <a:t>Original signed plan documents and amendments</a:t>
            </a:r>
          </a:p>
          <a:p>
            <a:pPr lvl="1"/>
            <a:r>
              <a:rPr lang="en-US" altLang="en-US" sz="2400" dirty="0" smtClean="0"/>
              <a:t>Corporate resolutions and Board minutes</a:t>
            </a:r>
          </a:p>
          <a:p>
            <a:pPr lvl="1"/>
            <a:r>
              <a:rPr lang="en-US" altLang="en-US" sz="2400" dirty="0" smtClean="0"/>
              <a:t>committee meeting minutes related to the plan</a:t>
            </a:r>
          </a:p>
          <a:p>
            <a:pPr lvl="1"/>
            <a:r>
              <a:rPr lang="en-US" altLang="en-US" sz="2400" dirty="0" smtClean="0"/>
              <a:t>Plan disclosures and communications to participants--Form 5500s, SARs, SPDs, SMMs, etc.</a:t>
            </a:r>
          </a:p>
          <a:p>
            <a:pPr lvl="1"/>
            <a:r>
              <a:rPr lang="en-US" altLang="en-US" sz="2400" dirty="0" smtClean="0"/>
              <a:t>Financial reports, audits, and related statements</a:t>
            </a:r>
          </a:p>
          <a:p>
            <a:pPr lvl="1"/>
            <a:r>
              <a:rPr lang="en-US" altLang="en-US" sz="2400" dirty="0" smtClean="0"/>
              <a:t>Trust documents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109743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US" altLang="en-US" dirty="0" smtClean="0">
                <a:solidFill>
                  <a:schemeClr val="accent1"/>
                </a:solidFill>
              </a:rPr>
              <a:t>Document Retention</a:t>
            </a:r>
          </a:p>
        </p:txBody>
      </p:sp>
      <p:sp>
        <p:nvSpPr>
          <p:cNvPr id="187395" name="Content Placeholder 2"/>
          <p:cNvSpPr>
            <a:spLocks noGrp="1"/>
          </p:cNvSpPr>
          <p:nvPr>
            <p:ph idx="1"/>
          </p:nvPr>
        </p:nvSpPr>
        <p:spPr/>
        <p:txBody>
          <a:bodyPr>
            <a:normAutofit/>
          </a:bodyPr>
          <a:lstStyle/>
          <a:p>
            <a:pPr lvl="1"/>
            <a:r>
              <a:rPr lang="en-US" altLang="en-US" sz="2400" dirty="0" smtClean="0"/>
              <a:t>Nondiscrimination and coverage testing results</a:t>
            </a:r>
          </a:p>
          <a:p>
            <a:pPr lvl="1"/>
            <a:r>
              <a:rPr lang="en-US" altLang="en-US" sz="2400" b="1" dirty="0" smtClean="0"/>
              <a:t>Disputed claim records in the event of future litigation</a:t>
            </a:r>
          </a:p>
          <a:p>
            <a:pPr lvl="1"/>
            <a:r>
              <a:rPr lang="en-US" altLang="en-US" sz="2400" dirty="0" smtClean="0"/>
              <a:t>Payroll and census data used to determine eligibility and contributions</a:t>
            </a:r>
          </a:p>
          <a:p>
            <a:pPr lvl="1"/>
            <a:r>
              <a:rPr lang="en-US" altLang="en-US" sz="2400" dirty="0" smtClean="0"/>
              <a:t>Notices of Creditable/Non-creditable coverage</a:t>
            </a:r>
          </a:p>
          <a:p>
            <a:pPr lvl="1"/>
            <a:r>
              <a:rPr lang="en-US" altLang="en-US" sz="2400" dirty="0" smtClean="0"/>
              <a:t>Did you file with CMS on-line</a:t>
            </a:r>
          </a:p>
          <a:p>
            <a:pPr lvl="1"/>
            <a:r>
              <a:rPr lang="en-US" altLang="en-US" sz="2400" dirty="0" smtClean="0"/>
              <a:t>IRO Contracts </a:t>
            </a:r>
            <a:r>
              <a:rPr lang="en-US" altLang="en-US" sz="2400" b="1" dirty="0" smtClean="0">
                <a:solidFill>
                  <a:schemeClr val="accent2"/>
                </a:solidFill>
              </a:rPr>
              <a:t>(Need for HRA plans too!!)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24636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4000" dirty="0" smtClean="0">
                <a:solidFill>
                  <a:schemeClr val="accent1"/>
                </a:solidFill>
              </a:rPr>
              <a:t>Impact on Employers/Plan Sponsors – Mandates in 2013</a:t>
            </a:r>
          </a:p>
        </p:txBody>
      </p:sp>
      <p:sp>
        <p:nvSpPr>
          <p:cNvPr id="31747" name="Content Placeholder 2"/>
          <p:cNvSpPr>
            <a:spLocks noGrp="1"/>
          </p:cNvSpPr>
          <p:nvPr>
            <p:ph idx="1"/>
          </p:nvPr>
        </p:nvSpPr>
        <p:spPr/>
        <p:txBody>
          <a:bodyPr/>
          <a:lstStyle/>
          <a:p>
            <a:pPr marL="457200" indent="-457200">
              <a:buFont typeface="Arial" panose="020B0604020202020204" pitchFamily="34" charset="0"/>
              <a:buChar char="•"/>
            </a:pPr>
            <a:r>
              <a:rPr lang="en-US" altLang="en-US" dirty="0" smtClean="0"/>
              <a:t>Requirement for employers to notify employees of the availability of health insurance exchanges (March 2013)</a:t>
            </a:r>
          </a:p>
          <a:p>
            <a:pPr marL="457200" indent="-457200">
              <a:buFont typeface="Arial" panose="020B0604020202020204" pitchFamily="34" charset="0"/>
              <a:buChar char="•"/>
            </a:pPr>
            <a:r>
              <a:rPr lang="en-US" altLang="en-US" dirty="0" smtClean="0"/>
              <a:t>Expansion of FICA in 2013 to include an additional 3.8% tax on the unearned income of high income individuals</a:t>
            </a:r>
          </a:p>
          <a:p>
            <a:pPr marL="457200" indent="-457200">
              <a:buFont typeface="Arial" panose="020B0604020202020204" pitchFamily="34" charset="0"/>
              <a:buChar char="•"/>
            </a:pPr>
            <a:r>
              <a:rPr lang="en-US" altLang="en-US" dirty="0" smtClean="0"/>
              <a:t>0.9% Medicare payroll tax increase in 2013 on high income individuals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1064357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dirty="0" smtClean="0">
                <a:solidFill>
                  <a:schemeClr val="accent1"/>
                </a:solidFill>
              </a:rPr>
              <a:t>Common Misconception</a:t>
            </a:r>
          </a:p>
        </p:txBody>
      </p:sp>
      <p:sp>
        <p:nvSpPr>
          <p:cNvPr id="189443" name="Rectangle 3"/>
          <p:cNvSpPr>
            <a:spLocks noGrp="1" noChangeArrowheads="1"/>
          </p:cNvSpPr>
          <p:nvPr>
            <p:ph idx="1"/>
          </p:nvPr>
        </p:nvSpPr>
        <p:spPr/>
        <p:txBody>
          <a:bodyPr>
            <a:normAutofit/>
          </a:bodyPr>
          <a:lstStyle/>
          <a:p>
            <a:r>
              <a:rPr lang="en-US" altLang="en-US" sz="2400" dirty="0" smtClean="0"/>
              <a:t>Agencies only look back three years—</a:t>
            </a:r>
            <a:r>
              <a:rPr lang="en-US" altLang="en-US" sz="2400" b="1" dirty="0" smtClean="0"/>
              <a:t>NOT TRUE</a:t>
            </a:r>
          </a:p>
          <a:p>
            <a:pPr marL="201168" lvl="1" indent="0">
              <a:buNone/>
            </a:pPr>
            <a:endParaRPr lang="en-US" altLang="en-US" sz="2400" dirty="0" smtClean="0"/>
          </a:p>
          <a:p>
            <a:pPr marL="201168" lvl="1" indent="0" algn="ctr">
              <a:buNone/>
            </a:pPr>
            <a:r>
              <a:rPr lang="en-US" altLang="en-US" sz="2400" b="1" i="1" dirty="0" smtClean="0">
                <a:solidFill>
                  <a:schemeClr val="accent2"/>
                </a:solidFill>
              </a:rPr>
              <a:t>It is a good internal practice for the official plan documents to be retained for the life of the plan, so that the plan sponsor has a paper trail of the plan from its inception.</a:t>
            </a:r>
          </a:p>
          <a:p>
            <a:pPr marL="201168" lvl="1" indent="0" algn="ctr">
              <a:buNone/>
            </a:pPr>
            <a:endParaRPr lang="en-US" altLang="en-US" sz="2400" b="1" i="1" dirty="0" smtClean="0">
              <a:solidFill>
                <a:schemeClr val="accent2"/>
              </a:solidFill>
            </a:endParaRPr>
          </a:p>
          <a:p>
            <a:pPr marL="201168" lvl="1" indent="0" algn="ctr">
              <a:buNone/>
            </a:pPr>
            <a:r>
              <a:rPr lang="en-US" altLang="en-US" sz="2400" b="1" i="1" dirty="0" smtClean="0">
                <a:solidFill>
                  <a:schemeClr val="accent2"/>
                </a:solidFill>
              </a:rPr>
              <a:t>You may need to prove it under ACA!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7539715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olidFill>
              </a:rPr>
              <a:t>Electronic Delivery</a:t>
            </a:r>
            <a:endParaRPr lang="en-US" dirty="0">
              <a:solidFill>
                <a:schemeClr val="accent1"/>
              </a:solidFill>
            </a:endParaRPr>
          </a:p>
        </p:txBody>
      </p:sp>
      <p:sp>
        <p:nvSpPr>
          <p:cNvPr id="4" name="Text Placeholder 3"/>
          <p:cNvSpPr>
            <a:spLocks noGrp="1"/>
          </p:cNvSpPr>
          <p:nvPr>
            <p:ph type="body" idx="1"/>
          </p:nvPr>
        </p:nvSpPr>
        <p:spPr/>
        <p:txBody>
          <a:bodyPr/>
          <a:lstStyle/>
          <a:p>
            <a:pPr>
              <a:buFont typeface="Arial" charset="0"/>
              <a:buNone/>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2701922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en-US" dirty="0" smtClean="0">
                <a:solidFill>
                  <a:schemeClr val="accent1"/>
                </a:solidFill>
              </a:rPr>
              <a:t>It’s Not For Everyone</a:t>
            </a:r>
          </a:p>
        </p:txBody>
      </p:sp>
      <p:sp>
        <p:nvSpPr>
          <p:cNvPr id="193539" name="Rectangle 3"/>
          <p:cNvSpPr>
            <a:spLocks noGrp="1" noChangeArrowheads="1"/>
          </p:cNvSpPr>
          <p:nvPr>
            <p:ph idx="1"/>
          </p:nvPr>
        </p:nvSpPr>
        <p:spPr/>
        <p:txBody>
          <a:bodyPr>
            <a:normAutofit/>
          </a:bodyPr>
          <a:lstStyle/>
          <a:p>
            <a:r>
              <a:rPr lang="en-US" altLang="en-US" sz="2800" dirty="0" smtClean="0"/>
              <a:t>The basics:</a:t>
            </a:r>
          </a:p>
          <a:p>
            <a:pPr lvl="1"/>
            <a:r>
              <a:rPr lang="en-US" altLang="en-US" sz="2400" dirty="0" smtClean="0"/>
              <a:t>Delivery steps taken for furnishing documents are reasonably calculated to result in the actual receipt of the documents </a:t>
            </a:r>
          </a:p>
          <a:p>
            <a:pPr lvl="1"/>
            <a:r>
              <a:rPr lang="en-US" altLang="en-US" sz="2400" dirty="0" smtClean="0"/>
              <a:t>Using return-receipt or notice of undelivered e-mail features</a:t>
            </a:r>
          </a:p>
          <a:p>
            <a:pPr lvl="1"/>
            <a:r>
              <a:rPr lang="en-US" altLang="en-US" sz="2400" dirty="0" smtClean="0"/>
              <a:t>Conducting periodic reviews or surveys to confirm receipt</a:t>
            </a:r>
          </a:p>
          <a:p>
            <a:pPr lvl="1"/>
            <a:r>
              <a:rPr lang="en-US" altLang="en-US" sz="2400" dirty="0" smtClean="0"/>
              <a:t>Reasonable and appropriate steps taken to safeguard confidentiality of personal information related to accounts and benefits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9166069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altLang="en-US" dirty="0" smtClean="0">
                <a:solidFill>
                  <a:schemeClr val="accent1"/>
                </a:solidFill>
              </a:rPr>
              <a:t>It’s Not For Everyone</a:t>
            </a:r>
          </a:p>
        </p:txBody>
      </p:sp>
      <p:sp>
        <p:nvSpPr>
          <p:cNvPr id="195587" name="Content Placeholder 2"/>
          <p:cNvSpPr>
            <a:spLocks noGrp="1"/>
          </p:cNvSpPr>
          <p:nvPr>
            <p:ph idx="1"/>
          </p:nvPr>
        </p:nvSpPr>
        <p:spPr/>
        <p:txBody>
          <a:bodyPr>
            <a:normAutofit/>
          </a:bodyPr>
          <a:lstStyle/>
          <a:p>
            <a:pPr lvl="1"/>
            <a:r>
              <a:rPr lang="en-US" altLang="en-US" sz="2400" dirty="0" smtClean="0"/>
              <a:t>Electronically delivered documents are prepared/furnished in a manner  consistent with the style, format and content requirements applicable to the document</a:t>
            </a:r>
          </a:p>
          <a:p>
            <a:pPr lvl="1"/>
            <a:r>
              <a:rPr lang="en-US" altLang="en-US" sz="2400" dirty="0" smtClean="0"/>
              <a:t>A paper version of the electronic document must be available on request (at no charge)</a:t>
            </a:r>
          </a:p>
          <a:p>
            <a:pPr lvl="1"/>
            <a:r>
              <a:rPr lang="en-US" altLang="en-US" sz="2400" dirty="0" smtClean="0"/>
              <a:t>Each time an electronic document is furnished, a notice (electronic or paper) must be provided to each recipient describing the significance of the document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0209784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6000" dirty="0">
                <a:solidFill>
                  <a:schemeClr val="accent1"/>
                </a:solidFill>
              </a:rPr>
              <a:t>ACA—A New </a:t>
            </a:r>
            <a:r>
              <a:rPr lang="en-US" sz="6000" dirty="0" smtClean="0">
                <a:solidFill>
                  <a:schemeClr val="accent1"/>
                </a:solidFill>
              </a:rPr>
              <a:t>Addition </a:t>
            </a:r>
            <a:r>
              <a:rPr lang="en-US" sz="6000" dirty="0">
                <a:solidFill>
                  <a:schemeClr val="accent1"/>
                </a:solidFill>
              </a:rPr>
              <a:t>to the DOL’s Toolkit</a:t>
            </a:r>
          </a:p>
        </p:txBody>
      </p:sp>
      <p:sp>
        <p:nvSpPr>
          <p:cNvPr id="3" name="Text Placeholder 2"/>
          <p:cNvSpPr>
            <a:spLocks noGrp="1"/>
          </p:cNvSpPr>
          <p:nvPr>
            <p:ph type="body" idx="1"/>
          </p:nvPr>
        </p:nvSpPr>
        <p:spPr/>
        <p:txBody>
          <a:bodyPr/>
          <a:lstStyle/>
          <a:p>
            <a:pPr>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800" y="438912"/>
            <a:ext cx="2103120" cy="2103120"/>
          </a:xfrm>
          <a:prstGeom prst="rect">
            <a:avLst/>
          </a:prstGeom>
        </p:spPr>
      </p:pic>
    </p:spTree>
    <p:extLst>
      <p:ext uri="{BB962C8B-B14F-4D97-AF65-F5344CB8AC3E}">
        <p14:creationId xmlns:p14="http://schemas.microsoft.com/office/powerpoint/2010/main" val="13204024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1"/>
                </a:solidFill>
              </a:rPr>
              <a:t>How you respond makes a BIG difference to the outcome!</a:t>
            </a:r>
            <a:endParaRPr lang="en-US" dirty="0">
              <a:solidFill>
                <a:schemeClr val="accent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757" y="1846263"/>
            <a:ext cx="4174936" cy="402272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3290617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tLang="en-US" dirty="0" smtClean="0">
                <a:solidFill>
                  <a:schemeClr val="accent1"/>
                </a:solidFill>
              </a:rPr>
              <a:t>Grandfathered Status</a:t>
            </a:r>
          </a:p>
        </p:txBody>
      </p:sp>
      <p:sp>
        <p:nvSpPr>
          <p:cNvPr id="205827" name="Rectangle 3"/>
          <p:cNvSpPr>
            <a:spLocks noGrp="1" noChangeArrowheads="1"/>
          </p:cNvSpPr>
          <p:nvPr>
            <p:ph idx="1"/>
          </p:nvPr>
        </p:nvSpPr>
        <p:spPr/>
        <p:txBody>
          <a:bodyPr>
            <a:normAutofit/>
          </a:bodyPr>
          <a:lstStyle/>
          <a:p>
            <a:r>
              <a:rPr lang="en-US" altLang="en-US" sz="2800" dirty="0" smtClean="0"/>
              <a:t>For plans that are claiming or have claimed grandfathered status, DOL asks for:</a:t>
            </a:r>
          </a:p>
          <a:p>
            <a:pPr lvl="1"/>
            <a:r>
              <a:rPr lang="en-US" altLang="en-US" sz="2000" dirty="0" smtClean="0"/>
              <a:t>disclosure statements regarding grandfathered status included in material distributed to participants and beneficiaries describing the benefits provided under the plan; and</a:t>
            </a:r>
          </a:p>
          <a:p>
            <a:pPr lvl="1"/>
            <a:r>
              <a:rPr lang="en-US" altLang="en-US" sz="2000" dirty="0" smtClean="0"/>
              <a:t>records documenting the terms of the plan on </a:t>
            </a:r>
            <a:r>
              <a:rPr lang="en-US" altLang="en-US" sz="2000" dirty="0" smtClean="0">
                <a:solidFill>
                  <a:schemeClr val="accent2"/>
                </a:solidFill>
              </a:rPr>
              <a:t>March 23, 2010, </a:t>
            </a:r>
            <a:r>
              <a:rPr lang="en-US" altLang="en-US" sz="2000" dirty="0" smtClean="0"/>
              <a:t>along with any ancillary documents required to verify the status of the grandfathered plan; and</a:t>
            </a:r>
          </a:p>
          <a:p>
            <a:pPr lvl="1"/>
            <a:r>
              <a:rPr lang="en-US" altLang="en-US" sz="2000" dirty="0" smtClean="0"/>
              <a:t>provision in SPD that excludes children under 26 with other employer coverage and records for documentation.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949464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ltLang="en-US" b="1" dirty="0" smtClean="0">
                <a:solidFill>
                  <a:schemeClr val="accent1"/>
                </a:solidFill>
              </a:rPr>
              <a:t>Non</a:t>
            </a:r>
            <a:r>
              <a:rPr lang="en-US" altLang="en-US" dirty="0" smtClean="0">
                <a:solidFill>
                  <a:schemeClr val="accent1"/>
                </a:solidFill>
              </a:rPr>
              <a:t>-Grandfathered Status</a:t>
            </a:r>
          </a:p>
        </p:txBody>
      </p:sp>
      <p:sp>
        <p:nvSpPr>
          <p:cNvPr id="207875" name="Rectangle 3"/>
          <p:cNvSpPr>
            <a:spLocks noGrp="1" noChangeArrowheads="1"/>
          </p:cNvSpPr>
          <p:nvPr>
            <p:ph idx="1"/>
          </p:nvPr>
        </p:nvSpPr>
        <p:spPr/>
        <p:txBody>
          <a:bodyPr>
            <a:normAutofit/>
          </a:bodyPr>
          <a:lstStyle/>
          <a:p>
            <a:r>
              <a:rPr lang="en-US" altLang="en-US" sz="2400" dirty="0" smtClean="0"/>
              <a:t>Requests applicable to non-grandfathered plans:</a:t>
            </a:r>
          </a:p>
          <a:p>
            <a:pPr lvl="1"/>
            <a:r>
              <a:rPr lang="en-US" altLang="en-US" sz="2400" dirty="0" smtClean="0"/>
              <a:t>The plan’s choice provider disclosure notice, along with a list of participants who received that notice;</a:t>
            </a:r>
          </a:p>
          <a:p>
            <a:pPr lvl="1"/>
            <a:endParaRPr lang="en-US" altLang="en-US" sz="2400" dirty="0" smtClean="0"/>
          </a:p>
          <a:p>
            <a:pPr lvl="1"/>
            <a:r>
              <a:rPr lang="en-US" altLang="en-US" sz="2400" dirty="0" smtClean="0"/>
              <a:t>Documents relating to the plan’s emergencies services benefits;</a:t>
            </a:r>
          </a:p>
          <a:p>
            <a:pPr lvl="1"/>
            <a:endParaRPr lang="en-US" altLang="en-US" sz="2400" dirty="0" smtClean="0"/>
          </a:p>
          <a:p>
            <a:pPr lvl="1"/>
            <a:r>
              <a:rPr lang="en-US" altLang="en-US" sz="2400" dirty="0" smtClean="0"/>
              <a:t>Documents relating to the preventative services for each plan year on or after September 23, 2010;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6077275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r>
              <a:rPr lang="en-US" altLang="en-US" b="1" dirty="0" smtClean="0">
                <a:solidFill>
                  <a:schemeClr val="accent1"/>
                </a:solidFill>
              </a:rPr>
              <a:t>Non</a:t>
            </a:r>
            <a:r>
              <a:rPr lang="en-US" altLang="en-US" dirty="0" smtClean="0">
                <a:solidFill>
                  <a:schemeClr val="accent1"/>
                </a:solidFill>
              </a:rPr>
              <a:t>-Grandfathered Status</a:t>
            </a:r>
          </a:p>
        </p:txBody>
      </p:sp>
      <p:sp>
        <p:nvSpPr>
          <p:cNvPr id="209923" name="Content Placeholder 2"/>
          <p:cNvSpPr>
            <a:spLocks noGrp="1"/>
          </p:cNvSpPr>
          <p:nvPr>
            <p:ph idx="1"/>
          </p:nvPr>
        </p:nvSpPr>
        <p:spPr/>
        <p:txBody>
          <a:bodyPr>
            <a:normAutofit/>
          </a:bodyPr>
          <a:lstStyle/>
          <a:p>
            <a:pPr lvl="1">
              <a:buFont typeface="Arial" panose="020B0604020202020204" pitchFamily="34" charset="0"/>
              <a:buChar char="•"/>
            </a:pPr>
            <a:r>
              <a:rPr lang="en-US" altLang="en-US" sz="2400" dirty="0"/>
              <a:t>T</a:t>
            </a:r>
            <a:r>
              <a:rPr lang="en-US" altLang="en-US" sz="2400" dirty="0" smtClean="0"/>
              <a:t>he plan’s internal claims and appeals procedures;</a:t>
            </a:r>
          </a:p>
          <a:p>
            <a:pPr lvl="1">
              <a:buFont typeface="Arial" panose="020B0604020202020204" pitchFamily="34" charset="0"/>
              <a:buChar char="•"/>
            </a:pPr>
            <a:endParaRPr lang="en-US" altLang="en-US" sz="2400" dirty="0" smtClean="0"/>
          </a:p>
          <a:p>
            <a:pPr lvl="1">
              <a:buFont typeface="Arial" panose="020B0604020202020204" pitchFamily="34" charset="0"/>
              <a:buChar char="•"/>
            </a:pPr>
            <a:r>
              <a:rPr lang="en-US" altLang="en-US" sz="2400" dirty="0"/>
              <a:t>N</a:t>
            </a:r>
            <a:r>
              <a:rPr lang="en-US" altLang="en-US" sz="2400" dirty="0" smtClean="0"/>
              <a:t>otices relating to adverse benefit determinations, the plan’s final internal adverse determination notice, and the plan’s final external review determination notice; and</a:t>
            </a:r>
          </a:p>
          <a:p>
            <a:pPr lvl="1">
              <a:buFont typeface="Arial" panose="020B0604020202020204" pitchFamily="34" charset="0"/>
              <a:buChar char="•"/>
            </a:pPr>
            <a:endParaRPr lang="en-US" altLang="en-US" sz="2400" dirty="0" smtClean="0"/>
          </a:p>
          <a:p>
            <a:pPr lvl="1">
              <a:buFont typeface="Arial" panose="020B0604020202020204" pitchFamily="34" charset="0"/>
              <a:buChar char="•"/>
            </a:pPr>
            <a:r>
              <a:rPr lang="en-US" altLang="en-US" sz="2400" dirty="0"/>
              <a:t>C</a:t>
            </a:r>
            <a:r>
              <a:rPr lang="en-US" altLang="en-US" sz="2400" dirty="0" smtClean="0"/>
              <a:t>ontracts or agreements with independent review organizations or third party administrators providing external review.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9728978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dirty="0" smtClean="0">
                <a:solidFill>
                  <a:schemeClr val="accent1"/>
                </a:solidFill>
              </a:rPr>
              <a:t>Requests </a:t>
            </a:r>
            <a:br>
              <a:rPr lang="en-US" altLang="en-US" dirty="0" smtClean="0">
                <a:solidFill>
                  <a:schemeClr val="accent1"/>
                </a:solidFill>
              </a:rPr>
            </a:br>
            <a:r>
              <a:rPr lang="en-US" altLang="en-US" dirty="0" smtClean="0">
                <a:solidFill>
                  <a:schemeClr val="accent1"/>
                </a:solidFill>
              </a:rPr>
              <a:t>applicable to all plans:</a:t>
            </a:r>
          </a:p>
        </p:txBody>
      </p:sp>
      <p:sp>
        <p:nvSpPr>
          <p:cNvPr id="135171" name="Rectangle 3"/>
          <p:cNvSpPr>
            <a:spLocks noGrp="1" noChangeArrowheads="1"/>
          </p:cNvSpPr>
          <p:nvPr>
            <p:ph idx="1"/>
          </p:nvPr>
        </p:nvSpPr>
        <p:spPr/>
        <p:txBody>
          <a:bodyPr>
            <a:normAutofit/>
          </a:bodyPr>
          <a:lstStyle/>
          <a:p>
            <a:pPr marL="514350" indent="-457200">
              <a:buFont typeface="Arial" panose="020B0604020202020204" pitchFamily="34" charset="0"/>
              <a:buChar char="•"/>
              <a:defRPr/>
            </a:pPr>
            <a:r>
              <a:rPr lang="en-US" dirty="0"/>
              <a:t>F</a:t>
            </a:r>
            <a:r>
              <a:rPr lang="en-US" dirty="0" smtClean="0"/>
              <a:t>or plans with dependent care coverage, a sample of the notice describing enrollment opportunities relating to coverage of children up to age 26;</a:t>
            </a:r>
          </a:p>
          <a:p>
            <a:pPr marL="457200" indent="-457200">
              <a:buFont typeface="Arial" panose="020B0604020202020204" pitchFamily="34" charset="0"/>
              <a:buChar char="•"/>
              <a:defRPr/>
            </a:pPr>
            <a:r>
              <a:rPr lang="en-US" dirty="0"/>
              <a:t>A</a:t>
            </a:r>
            <a:r>
              <a:rPr lang="en-US" dirty="0" smtClean="0"/>
              <a:t> list of the any participants who had coverage rescinded and the reason for such rescission;</a:t>
            </a:r>
          </a:p>
          <a:p>
            <a:pPr marL="457200" indent="-457200">
              <a:buFont typeface="Arial" panose="020B0604020202020204" pitchFamily="34" charset="0"/>
              <a:buChar char="•"/>
              <a:defRPr/>
            </a:pPr>
            <a:r>
              <a:rPr lang="en-US" dirty="0"/>
              <a:t>I</a:t>
            </a:r>
            <a:r>
              <a:rPr lang="en-US" dirty="0" smtClean="0"/>
              <a:t>f the plan imposes or has imposed a lifetime limit since </a:t>
            </a:r>
            <a:r>
              <a:rPr lang="en-US" dirty="0" smtClean="0">
                <a:solidFill>
                  <a:schemeClr val="accent2"/>
                </a:solidFill>
              </a:rPr>
              <a:t>September 23, 2010</a:t>
            </a:r>
            <a:r>
              <a:rPr lang="en-US" dirty="0" smtClean="0"/>
              <a:t>, documents relating to that limit for each plan year; and</a:t>
            </a:r>
          </a:p>
          <a:p>
            <a:pPr marL="457200" indent="-457200">
              <a:buFont typeface="Arial" panose="020B0604020202020204" pitchFamily="34" charset="0"/>
              <a:buChar char="•"/>
              <a:defRPr/>
            </a:pPr>
            <a:r>
              <a:rPr lang="en-US" dirty="0"/>
              <a:t>I</a:t>
            </a:r>
            <a:r>
              <a:rPr lang="en-US" dirty="0" smtClean="0"/>
              <a:t>f the plan has imposed an annual limit since </a:t>
            </a:r>
            <a:r>
              <a:rPr lang="en-US" dirty="0" smtClean="0">
                <a:solidFill>
                  <a:schemeClr val="accent2"/>
                </a:solidFill>
              </a:rPr>
              <a:t>September 23, 2010</a:t>
            </a:r>
            <a:r>
              <a:rPr lang="en-US" dirty="0" smtClean="0"/>
              <a:t>, documents relating to that limit.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492316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000" dirty="0" smtClean="0">
                <a:solidFill>
                  <a:schemeClr val="accent1"/>
                </a:solidFill>
              </a:rPr>
              <a:t>Impact on Employers/Plan Sponsors – Mandates in 2014</a:t>
            </a:r>
          </a:p>
        </p:txBody>
      </p:sp>
      <p:sp>
        <p:nvSpPr>
          <p:cNvPr id="33795"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altLang="en-US" sz="2400" dirty="0" smtClean="0"/>
              <a:t>Reinsurance contribution to collect 12 billion in 2014</a:t>
            </a:r>
          </a:p>
          <a:p>
            <a:pPr marL="457200" indent="-457200">
              <a:buFont typeface="Arial" panose="020B0604020202020204" pitchFamily="34" charset="0"/>
              <a:buChar char="•"/>
            </a:pPr>
            <a:r>
              <a:rPr lang="en-US" altLang="en-US" sz="2400" dirty="0" smtClean="0"/>
              <a:t>The “pay-or-play” mandate</a:t>
            </a:r>
          </a:p>
          <a:p>
            <a:pPr marL="457200" indent="-457200">
              <a:buFont typeface="Arial" panose="020B0604020202020204" pitchFamily="34" charset="0"/>
              <a:buChar char="•"/>
            </a:pPr>
            <a:r>
              <a:rPr lang="en-US" altLang="en-US" sz="2400" dirty="0" smtClean="0"/>
              <a:t>Employer certification to HHS regarding whether its group health plan provides “minimum essential coverage”</a:t>
            </a:r>
          </a:p>
          <a:p>
            <a:pPr marL="457200" indent="-457200">
              <a:buFont typeface="Arial" panose="020B0604020202020204" pitchFamily="34" charset="0"/>
              <a:buChar char="•"/>
            </a:pPr>
            <a:r>
              <a:rPr lang="en-US" altLang="en-US" sz="2400" dirty="0" smtClean="0"/>
              <a:t>Increase in permitted wellness incentives from 20% to 30%</a:t>
            </a:r>
          </a:p>
          <a:p>
            <a:pPr marL="457200" indent="-457200">
              <a:buFont typeface="Arial" panose="020B0604020202020204" pitchFamily="34" charset="0"/>
              <a:buChar char="•"/>
            </a:pPr>
            <a:r>
              <a:rPr lang="en-US" altLang="en-US" sz="2400" dirty="0" smtClean="0"/>
              <a:t>Exchange Notices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6833929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solidFill>
              </a:rPr>
              <a:t>HIPAA</a:t>
            </a:r>
          </a:p>
        </p:txBody>
      </p:sp>
      <p:sp>
        <p:nvSpPr>
          <p:cNvPr id="3" name="Text Placeholder 2"/>
          <p:cNvSpPr>
            <a:spLocks noGrp="1"/>
          </p:cNvSpPr>
          <p:nvPr>
            <p:ph type="body" idx="1"/>
          </p:nvPr>
        </p:nvSpPr>
        <p:spPr/>
        <p:txBody>
          <a:bodyPr/>
          <a:lstStyle/>
          <a:p>
            <a:pPr>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6309242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ltLang="en-US" dirty="0" smtClean="0">
                <a:solidFill>
                  <a:schemeClr val="accent1"/>
                </a:solidFill>
              </a:rPr>
              <a:t>Portability</a:t>
            </a:r>
          </a:p>
        </p:txBody>
      </p:sp>
      <p:sp>
        <p:nvSpPr>
          <p:cNvPr id="216067" name="Rectangle 3"/>
          <p:cNvSpPr>
            <a:spLocks noGrp="1" noChangeArrowheads="1"/>
          </p:cNvSpPr>
          <p:nvPr>
            <p:ph idx="1"/>
          </p:nvPr>
        </p:nvSpPr>
        <p:spPr/>
        <p:txBody>
          <a:bodyPr/>
          <a:lstStyle/>
          <a:p>
            <a:r>
              <a:rPr lang="en-US" altLang="en-US" sz="2400" dirty="0" smtClean="0"/>
              <a:t>Extensive &amp; Focused Audit Activity on Portability</a:t>
            </a:r>
          </a:p>
          <a:p>
            <a:r>
              <a:rPr lang="en-US" altLang="en-US" sz="2400" dirty="0" smtClean="0"/>
              <a:t>Certificate of Creditable Coverage – must be provided:  </a:t>
            </a:r>
            <a:r>
              <a:rPr lang="en-US" altLang="en-US" b="1" i="1" dirty="0" smtClean="0">
                <a:solidFill>
                  <a:srgbClr val="7030A0"/>
                </a:solidFill>
              </a:rPr>
              <a:t>(Gone as of 12/31/2014)</a:t>
            </a:r>
          </a:p>
          <a:p>
            <a:r>
              <a:rPr lang="en-US" altLang="en-US" dirty="0"/>
              <a:t>Provide notice of special enrollment rights</a:t>
            </a:r>
          </a:p>
          <a:p>
            <a:r>
              <a:rPr lang="en-US" altLang="en-US" dirty="0"/>
              <a:t>Provide preexisting condition notice – must include:  </a:t>
            </a:r>
            <a:br>
              <a:rPr lang="en-US" altLang="en-US" dirty="0"/>
            </a:br>
            <a:r>
              <a:rPr lang="en-US" altLang="en-US" b="1" i="1" dirty="0">
                <a:solidFill>
                  <a:srgbClr val="7030A0"/>
                </a:solidFill>
              </a:rPr>
              <a:t>(Gone as of 12/31/2014)</a:t>
            </a:r>
            <a:endParaRPr lang="en-US" altLang="en-US" dirty="0"/>
          </a:p>
          <a:p>
            <a:endParaRPr lang="en-US" altLang="en-US" b="1" i="1" dirty="0" smtClean="0">
              <a:solidFill>
                <a:srgbClr val="7030A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8649311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ltLang="en-US" dirty="0" smtClean="0">
                <a:solidFill>
                  <a:schemeClr val="accent1"/>
                </a:solidFill>
              </a:rPr>
              <a:t>HIPAA Privacy &amp; Security</a:t>
            </a:r>
          </a:p>
        </p:txBody>
      </p:sp>
      <p:sp>
        <p:nvSpPr>
          <p:cNvPr id="220163" name="Rectangle 3"/>
          <p:cNvSpPr>
            <a:spLocks noGrp="1" noChangeArrowheads="1"/>
          </p:cNvSpPr>
          <p:nvPr>
            <p:ph idx="1"/>
          </p:nvPr>
        </p:nvSpPr>
        <p:spPr/>
        <p:txBody>
          <a:bodyPr/>
          <a:lstStyle/>
          <a:p>
            <a:r>
              <a:rPr lang="en-US" altLang="en-US" sz="2400" dirty="0" smtClean="0"/>
              <a:t>Privacy Standards Compliance Checklist</a:t>
            </a:r>
          </a:p>
          <a:p>
            <a:pPr lvl="1"/>
            <a:r>
              <a:rPr lang="en-US" altLang="en-US" sz="2000" dirty="0" smtClean="0"/>
              <a:t>Determine whether any state privacy laws apply to the group health plan</a:t>
            </a:r>
          </a:p>
          <a:p>
            <a:pPr lvl="1"/>
            <a:r>
              <a:rPr lang="en-US" altLang="en-US" sz="2000" dirty="0" smtClean="0"/>
              <a:t>Identify group health plan’s current uses and disclosures of protected health information, including the individuals who have access to protected health information</a:t>
            </a:r>
          </a:p>
          <a:p>
            <a:pPr lvl="1"/>
            <a:r>
              <a:rPr lang="en-US" altLang="en-US" sz="2000" dirty="0" smtClean="0"/>
              <a:t>Determine which current uses and disclosures are permitted and under what circumstances</a:t>
            </a:r>
          </a:p>
          <a:p>
            <a:pPr lvl="1"/>
            <a:r>
              <a:rPr lang="en-US" altLang="en-US" sz="2000" b="1" dirty="0" smtClean="0">
                <a:solidFill>
                  <a:srgbClr val="FF0000"/>
                </a:solidFill>
              </a:rPr>
              <a:t>Privacy Notice </a:t>
            </a:r>
            <a:r>
              <a:rPr lang="en-US" altLang="en-US" sz="2000" dirty="0" smtClean="0"/>
              <a:t>furnished to new hires and again for any changes in contacts.  </a:t>
            </a:r>
            <a:r>
              <a:rPr lang="en-US" altLang="en-US" sz="2000" b="1" i="1" dirty="0" smtClean="0">
                <a:solidFill>
                  <a:schemeClr val="accent2"/>
                </a:solidFill>
              </a:rPr>
              <a:t>Got the Proof?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7850483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r>
              <a:rPr lang="en-US" altLang="en-US" dirty="0" smtClean="0">
                <a:solidFill>
                  <a:schemeClr val="accent1"/>
                </a:solidFill>
              </a:rPr>
              <a:t>HIPAA Privacy &amp; Security</a:t>
            </a:r>
          </a:p>
        </p:txBody>
      </p:sp>
      <p:sp>
        <p:nvSpPr>
          <p:cNvPr id="222211" name="Content Placeholder 2"/>
          <p:cNvSpPr>
            <a:spLocks noGrp="1"/>
          </p:cNvSpPr>
          <p:nvPr>
            <p:ph idx="1"/>
          </p:nvPr>
        </p:nvSpPr>
        <p:spPr/>
        <p:txBody>
          <a:bodyPr>
            <a:normAutofit/>
          </a:bodyPr>
          <a:lstStyle/>
          <a:p>
            <a:pPr lvl="1"/>
            <a:r>
              <a:rPr lang="en-US" altLang="en-US" sz="2000" dirty="0" smtClean="0"/>
              <a:t>Determine whether group health plan documents need to be amended in order to (or continue to) receive protected health information for plan administrative purposes</a:t>
            </a:r>
          </a:p>
          <a:p>
            <a:pPr lvl="1"/>
            <a:endParaRPr lang="en-US" altLang="en-US" sz="2000" dirty="0" smtClean="0"/>
          </a:p>
          <a:p>
            <a:pPr lvl="1"/>
            <a:r>
              <a:rPr lang="en-US" altLang="en-US" sz="2000" dirty="0" smtClean="0"/>
              <a:t>Identify service providers who are business associates</a:t>
            </a:r>
          </a:p>
          <a:p>
            <a:pPr lvl="1"/>
            <a:endParaRPr lang="en-US" altLang="en-US" sz="2000" dirty="0" smtClean="0"/>
          </a:p>
          <a:p>
            <a:pPr lvl="1"/>
            <a:r>
              <a:rPr lang="en-US" altLang="en-US" sz="2000" dirty="0" smtClean="0"/>
              <a:t>Determine whether business associate service provider contracts need to be amended to comply with privacy rules</a:t>
            </a:r>
          </a:p>
          <a:p>
            <a:pPr lvl="1"/>
            <a:endParaRPr lang="en-US" altLang="en-US" sz="2000" dirty="0"/>
          </a:p>
          <a:p>
            <a:pPr marL="201168" lvl="1" indent="0" algn="ctr">
              <a:buNone/>
            </a:pPr>
            <a:r>
              <a:rPr lang="en-US" altLang="en-US" sz="3600" b="1" i="1" dirty="0" smtClean="0">
                <a:solidFill>
                  <a:schemeClr val="accent2"/>
                </a:solidFill>
              </a:rPr>
              <a:t>Check your BA’s!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8204929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ltLang="en-US" dirty="0" smtClean="0">
                <a:solidFill>
                  <a:schemeClr val="accent1"/>
                </a:solidFill>
              </a:rPr>
              <a:t>Privacy &amp; Security</a:t>
            </a:r>
          </a:p>
        </p:txBody>
      </p:sp>
      <p:sp>
        <p:nvSpPr>
          <p:cNvPr id="226307" name="Rectangle 3"/>
          <p:cNvSpPr>
            <a:spLocks noGrp="1" noChangeArrowheads="1"/>
          </p:cNvSpPr>
          <p:nvPr>
            <p:ph sz="half" idx="1"/>
          </p:nvPr>
        </p:nvSpPr>
        <p:spPr>
          <a:xfrm>
            <a:off x="759854" y="1970467"/>
            <a:ext cx="3799446" cy="3766757"/>
          </a:xfrm>
        </p:spPr>
        <p:txBody>
          <a:bodyPr/>
          <a:lstStyle/>
          <a:p>
            <a:pPr marL="0" indent="0"/>
            <a:r>
              <a:rPr lang="en-US" altLang="en-US" dirty="0" smtClean="0"/>
              <a:t>Security Standards Compliance Checklist</a:t>
            </a:r>
          </a:p>
          <a:p>
            <a:pPr lvl="1"/>
            <a:r>
              <a:rPr lang="en-US" altLang="en-US" dirty="0" smtClean="0"/>
              <a:t>New HITECH Rules for Privacy &amp; Encryption</a:t>
            </a:r>
          </a:p>
          <a:p>
            <a:pPr lvl="2"/>
            <a:r>
              <a:rPr lang="en-US" altLang="en-US" dirty="0" smtClean="0"/>
              <a:t>New Penalty Structure</a:t>
            </a:r>
          </a:p>
          <a:p>
            <a:pPr lvl="2"/>
            <a:r>
              <a:rPr lang="en-US" altLang="en-US" dirty="0" smtClean="0"/>
              <a:t>Increased enforcement</a:t>
            </a:r>
          </a:p>
          <a:p>
            <a:pPr lvl="2"/>
            <a:endParaRPr lang="en-US" altLang="en-US" dirty="0" smtClean="0"/>
          </a:p>
          <a:p>
            <a:pPr marL="201168" lvl="1" indent="0">
              <a:buNone/>
            </a:pPr>
            <a:r>
              <a:rPr lang="en-US" altLang="en-US" b="1" i="1" dirty="0" smtClean="0">
                <a:solidFill>
                  <a:srgbClr val="13D721"/>
                </a:solidFill>
              </a:rPr>
              <a:t>IT Manager should be familiar with HIPAA Security Standards and be able to demonstrate compliance</a:t>
            </a:r>
          </a:p>
        </p:txBody>
      </p:sp>
      <p:pic>
        <p:nvPicPr>
          <p:cNvPr id="226309" name="Picture 5" descr="MCj04413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25" y="2714625"/>
            <a:ext cx="32924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9247303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ltLang="en-US" dirty="0" smtClean="0">
                <a:solidFill>
                  <a:schemeClr val="accent1"/>
                </a:solidFill>
              </a:rPr>
              <a:t>Cafeteria Plans</a:t>
            </a:r>
          </a:p>
        </p:txBody>
      </p:sp>
      <p:sp>
        <p:nvSpPr>
          <p:cNvPr id="228355" name="Rectangle 3"/>
          <p:cNvSpPr>
            <a:spLocks noGrp="1" noChangeArrowheads="1"/>
          </p:cNvSpPr>
          <p:nvPr>
            <p:ph idx="1"/>
          </p:nvPr>
        </p:nvSpPr>
        <p:spPr>
          <a:xfrm>
            <a:off x="822960" y="1845734"/>
            <a:ext cx="7167650" cy="3806921"/>
          </a:xfrm>
        </p:spPr>
        <p:txBody>
          <a:bodyPr>
            <a:normAutofit/>
          </a:bodyPr>
          <a:lstStyle/>
          <a:p>
            <a:r>
              <a:rPr lang="en-US" altLang="en-US" sz="2400" dirty="0" smtClean="0"/>
              <a:t>Increased Audit Activity?</a:t>
            </a:r>
          </a:p>
          <a:p>
            <a:pPr lvl="1"/>
            <a:r>
              <a:rPr lang="en-US" altLang="en-US" sz="2000" dirty="0" smtClean="0"/>
              <a:t>Expected because IRS released regulations in 2007</a:t>
            </a:r>
          </a:p>
          <a:p>
            <a:r>
              <a:rPr lang="en-US" altLang="en-US" sz="2400" dirty="0" smtClean="0"/>
              <a:t>Plan Documentation Issues Are Big Issue.   You may have an FSA SPD but does it include Premium Only language?</a:t>
            </a:r>
          </a:p>
          <a:p>
            <a:r>
              <a:rPr lang="en-US" altLang="en-US" sz="2400" dirty="0" smtClean="0"/>
              <a:t>Non-Discrimination Testing Big Focus</a:t>
            </a:r>
          </a:p>
          <a:p>
            <a:pPr lvl="1"/>
            <a:r>
              <a:rPr lang="en-US" altLang="en-US" sz="2000" dirty="0" smtClean="0"/>
              <a:t>All components of the cafeteria plan must be tested annually</a:t>
            </a:r>
          </a:p>
          <a:p>
            <a:pPr lvl="1"/>
            <a:r>
              <a:rPr lang="en-US" altLang="en-US" sz="2000" dirty="0" smtClean="0"/>
              <a:t>Keep documentation for six years</a:t>
            </a:r>
          </a:p>
          <a:p>
            <a:pPr lvl="1"/>
            <a:r>
              <a:rPr lang="en-US" altLang="en-US" sz="2000" dirty="0" smtClean="0">
                <a:solidFill>
                  <a:srgbClr val="FF0000"/>
                </a:solidFill>
              </a:rPr>
              <a:t>WAITING…</a:t>
            </a:r>
            <a:r>
              <a:rPr lang="en-US" altLang="en-US" sz="2000" dirty="0" smtClean="0"/>
              <a:t>………Final regulations to match 105(h)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798139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6000" dirty="0" smtClean="0">
                <a:solidFill>
                  <a:schemeClr val="accent1"/>
                </a:solidFill>
              </a:rPr>
              <a:t>DOL Audit Questions</a:t>
            </a:r>
            <a:endParaRPr lang="en-US" sz="6000" dirty="0">
              <a:solidFill>
                <a:schemeClr val="accent1"/>
              </a:solidFill>
            </a:endParaRPr>
          </a:p>
        </p:txBody>
      </p:sp>
      <p:sp>
        <p:nvSpPr>
          <p:cNvPr id="3" name="Text Placeholder 2"/>
          <p:cNvSpPr>
            <a:spLocks noGrp="1"/>
          </p:cNvSpPr>
          <p:nvPr>
            <p:ph type="body" idx="1"/>
          </p:nvPr>
        </p:nvSpPr>
        <p:spPr/>
        <p:txBody>
          <a:bodyPr/>
          <a:lstStyle/>
          <a:p>
            <a:pPr>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2736151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accent1"/>
                </a:solidFill>
              </a:rPr>
              <a:t>Proof Essential!</a:t>
            </a:r>
            <a:endParaRPr lang="en-US" sz="6600" b="1"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US" sz="2200" dirty="0" smtClean="0">
                <a:solidFill>
                  <a:schemeClr val="accent1"/>
                </a:solidFill>
              </a:rPr>
              <a:t>Audit Request:</a:t>
            </a:r>
          </a:p>
          <a:p>
            <a:r>
              <a:rPr lang="en-US" sz="2200" dirty="0" smtClean="0"/>
              <a:t>Documents </a:t>
            </a:r>
            <a:r>
              <a:rPr lang="en-US" sz="2200" dirty="0"/>
              <a:t>stating the eligibility criteria for enrolling in the </a:t>
            </a:r>
            <a:r>
              <a:rPr lang="en-US" sz="2200" dirty="0" smtClean="0"/>
              <a:t>Plan</a:t>
            </a:r>
          </a:p>
          <a:p>
            <a:r>
              <a:rPr lang="en-US" sz="2200" dirty="0" smtClean="0">
                <a:solidFill>
                  <a:schemeClr val="accent1"/>
                </a:solidFill>
              </a:rPr>
              <a:t>What to provide:</a:t>
            </a:r>
          </a:p>
          <a:p>
            <a:r>
              <a:rPr lang="en-US" sz="2200" dirty="0" smtClean="0"/>
              <a:t>Copy of SPD eligibility definitions</a:t>
            </a:r>
          </a:p>
          <a:p>
            <a:r>
              <a:rPr lang="en-US" sz="2200" dirty="0" smtClean="0"/>
              <a:t>Copy of any prior SMM’s as applicable </a:t>
            </a:r>
            <a:r>
              <a:rPr lang="en-US" sz="2200" dirty="0" smtClean="0">
                <a:solidFill>
                  <a:schemeClr val="accent1"/>
                </a:solidFill>
              </a:rPr>
              <a:t>(change in waiting period for example from 180 days to FOMA 60)</a:t>
            </a:r>
            <a:endParaRPr lang="en-US" sz="2200" dirty="0" smtClean="0"/>
          </a:p>
          <a:p>
            <a:r>
              <a:rPr lang="en-US" sz="2200" dirty="0" smtClean="0"/>
              <a:t>Copy of Employee Open Enrollment Handbook or Hand outs. </a:t>
            </a:r>
          </a:p>
          <a:p>
            <a:pPr algn="ctr"/>
            <a:r>
              <a:rPr lang="en-US" sz="2800" b="1" i="1" dirty="0" smtClean="0">
                <a:solidFill>
                  <a:schemeClr val="accent2"/>
                </a:solidFill>
              </a:rPr>
              <a:t>*Look Back Amendment or Addendum to SPD for ACA eligibility!</a:t>
            </a:r>
            <a:endParaRPr lang="en-US" sz="2800" b="1" i="1" dirty="0">
              <a:solidFill>
                <a:schemeClr val="accent2"/>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5982069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0723"/>
            <a:ext cx="9144000" cy="49260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4544395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4"/>
          <p:cNvSpPr>
            <a:spLocks noGrp="1"/>
          </p:cNvSpPr>
          <p:nvPr>
            <p:ph type="title"/>
          </p:nvPr>
        </p:nvSpPr>
        <p:spPr/>
        <p:txBody>
          <a:bodyPr/>
          <a:lstStyle/>
          <a:p>
            <a:r>
              <a:rPr lang="en-US" altLang="en-US" dirty="0" smtClean="0">
                <a:solidFill>
                  <a:schemeClr val="accent1"/>
                </a:solidFill>
              </a:rPr>
              <a:t>Actual Questions</a:t>
            </a:r>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defRPr/>
            </a:pPr>
            <a:r>
              <a:rPr lang="en-US" dirty="0" smtClean="0"/>
              <a:t>A copy of the plan’s general notice of preexisting condition issues to enrollees (including any lists or logs an administrator may keep of issues notices), or proof that the plan does not impose a preexisting condition exclusion. </a:t>
            </a:r>
            <a:r>
              <a:rPr lang="en-US" dirty="0" smtClean="0">
                <a:solidFill>
                  <a:schemeClr val="accent1"/>
                </a:solidFill>
              </a:rPr>
              <a:t>Audit may go back to plan years with pre-existing conditions, will be required to provide proof</a:t>
            </a:r>
            <a:endParaRPr lang="en-US" dirty="0" smtClean="0"/>
          </a:p>
          <a:p>
            <a:pPr marL="457200" indent="-457200">
              <a:buFont typeface="Arial" panose="020B0604020202020204" pitchFamily="34" charset="0"/>
              <a:buChar char="•"/>
              <a:defRPr/>
            </a:pPr>
            <a:r>
              <a:rPr lang="en-US" dirty="0" smtClean="0"/>
              <a:t>The Plan’s </a:t>
            </a:r>
            <a:r>
              <a:rPr lang="en-US" b="1" i="1" dirty="0" smtClean="0">
                <a:solidFill>
                  <a:schemeClr val="accent2"/>
                </a:solidFill>
              </a:rPr>
              <a:t>Notice of Special Enrollment Rights </a:t>
            </a:r>
            <a:r>
              <a:rPr lang="en-US" dirty="0" smtClean="0"/>
              <a:t>(distributed to employees on or before the time they are offered the opportunity to enroll in the Plan)</a:t>
            </a:r>
          </a:p>
          <a:p>
            <a:pPr marL="457200" indent="-457200">
              <a:buFont typeface="Arial" panose="020B0604020202020204" pitchFamily="34" charset="0"/>
              <a:buChar char="•"/>
            </a:pPr>
            <a:r>
              <a:rPr lang="en-US" altLang="en-US" dirty="0"/>
              <a:t>The plan’s “</a:t>
            </a:r>
            <a:r>
              <a:rPr lang="en-US" altLang="en-US" b="1" i="1" dirty="0">
                <a:solidFill>
                  <a:schemeClr val="accent2"/>
                </a:solidFill>
              </a:rPr>
              <a:t>Newborns’ Act</a:t>
            </a:r>
            <a:r>
              <a:rPr lang="en-US" altLang="en-US" dirty="0"/>
              <a:t>” notice, including lists or logs of notices an administrator may keep of issues notices</a:t>
            </a:r>
          </a:p>
          <a:p>
            <a:pPr marL="457200" indent="-457200">
              <a:buFont typeface="Arial" panose="020B0604020202020204" pitchFamily="34" charset="0"/>
              <a:buChar char="•"/>
            </a:pPr>
            <a:r>
              <a:rPr lang="en-US" altLang="en-US" dirty="0"/>
              <a:t>Materials describing evidence of compliance with the Genetic Information Nondiscrimination Act (“</a:t>
            </a:r>
            <a:r>
              <a:rPr lang="en-US" altLang="en-US" b="1" i="1" dirty="0">
                <a:solidFill>
                  <a:schemeClr val="accent2"/>
                </a:solidFill>
              </a:rPr>
              <a:t>GINA</a:t>
            </a:r>
            <a:r>
              <a:rPr lang="en-US" altLang="en-US" dirty="0"/>
              <a:t>”) that includes GINA’s prohibition against group-based discrimination based on genetic information and the limitation on requesting or requiring genetic testing</a:t>
            </a:r>
          </a:p>
          <a:p>
            <a:pPr marL="457200" indent="-457200">
              <a:buFont typeface="Arial" panose="020B0604020202020204" pitchFamily="34" charset="0"/>
              <a:buChar char="•"/>
              <a:defRPr/>
            </a:pPr>
            <a:endParaRPr lang="en-US" dirty="0" smtClean="0"/>
          </a:p>
          <a:p>
            <a:pPr marL="457200" indent="-457200">
              <a:buFont typeface="Arial" panose="020B0604020202020204" pitchFamily="34" charset="0"/>
              <a:buChar char="•"/>
              <a:defRPr/>
            </a:pPr>
            <a:endParaRPr lang="en-US" sz="2600" dirty="0" smtClean="0"/>
          </a:p>
          <a:p>
            <a:pPr>
              <a:buFont typeface="Arial" charset="0"/>
              <a:buNone/>
              <a:defRPr/>
            </a:pPr>
            <a:endParaRPr lang="en-US" sz="27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561324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4000" dirty="0" smtClean="0">
                <a:solidFill>
                  <a:schemeClr val="accent1"/>
                </a:solidFill>
              </a:rPr>
              <a:t>Impact on Employers/Plan Sponsors – Mandates in 2014</a:t>
            </a:r>
          </a:p>
        </p:txBody>
      </p:sp>
      <p:sp>
        <p:nvSpPr>
          <p:cNvPr id="3" name="Content Placeholder 2"/>
          <p:cNvSpPr>
            <a:spLocks noGrp="1"/>
          </p:cNvSpPr>
          <p:nvPr>
            <p:ph idx="1"/>
          </p:nvPr>
        </p:nvSpPr>
        <p:spPr/>
        <p:txBody>
          <a:bodyPr>
            <a:noAutofit/>
          </a:bodyPr>
          <a:lstStyle/>
          <a:p>
            <a:pPr marL="457200" indent="-457200">
              <a:lnSpc>
                <a:spcPct val="100000"/>
              </a:lnSpc>
              <a:spcBef>
                <a:spcPts val="600"/>
              </a:spcBef>
              <a:buFont typeface="Arial" panose="020B0604020202020204" pitchFamily="34" charset="0"/>
              <a:buChar char="•"/>
              <a:defRPr/>
            </a:pPr>
            <a:r>
              <a:rPr lang="en-US" sz="2400" dirty="0"/>
              <a:t>For large employers (200+ employees), automatic enrollment of new employees in a group health plan </a:t>
            </a:r>
            <a:r>
              <a:rPr lang="en-US" sz="2400" dirty="0" smtClean="0"/>
              <a:t>(REPEALED)</a:t>
            </a:r>
            <a:endParaRPr lang="en-US" sz="2400" dirty="0"/>
          </a:p>
          <a:p>
            <a:pPr marL="457200" indent="-457200">
              <a:lnSpc>
                <a:spcPct val="100000"/>
              </a:lnSpc>
              <a:spcBef>
                <a:spcPts val="600"/>
              </a:spcBef>
              <a:buFont typeface="Arial" panose="020B0604020202020204" pitchFamily="34" charset="0"/>
              <a:buChar char="•"/>
              <a:defRPr/>
            </a:pPr>
            <a:r>
              <a:rPr lang="en-US" sz="2400" dirty="0" smtClean="0"/>
              <a:t>90 day limit of waiting periods</a:t>
            </a:r>
          </a:p>
          <a:p>
            <a:pPr marL="457200" indent="-457200">
              <a:lnSpc>
                <a:spcPct val="100000"/>
              </a:lnSpc>
              <a:spcBef>
                <a:spcPts val="600"/>
              </a:spcBef>
              <a:buFont typeface="Arial" panose="020B0604020202020204" pitchFamily="34" charset="0"/>
              <a:buChar char="•"/>
              <a:defRPr/>
            </a:pPr>
            <a:r>
              <a:rPr lang="en-US" sz="2400" dirty="0" smtClean="0"/>
              <a:t>Coverage under non-grandfathered plans for certain approved clinical trials</a:t>
            </a:r>
          </a:p>
          <a:p>
            <a:pPr marL="457200" indent="-457200">
              <a:lnSpc>
                <a:spcPct val="100000"/>
              </a:lnSpc>
              <a:spcBef>
                <a:spcPts val="600"/>
              </a:spcBef>
              <a:buFont typeface="Arial" panose="020B0604020202020204" pitchFamily="34" charset="0"/>
              <a:buChar char="•"/>
              <a:defRPr/>
            </a:pPr>
            <a:r>
              <a:rPr lang="en-US" sz="2400" dirty="0" smtClean="0"/>
              <a:t>Complete prohibition on annual dollar limits</a:t>
            </a:r>
          </a:p>
          <a:p>
            <a:pPr marL="457200" indent="-457200">
              <a:lnSpc>
                <a:spcPct val="100000"/>
              </a:lnSpc>
              <a:spcBef>
                <a:spcPts val="600"/>
              </a:spcBef>
              <a:buFont typeface="Arial" panose="020B0604020202020204" pitchFamily="34" charset="0"/>
              <a:buChar char="•"/>
              <a:defRPr/>
            </a:pPr>
            <a:r>
              <a:rPr lang="en-US" sz="2400" dirty="0" smtClean="0"/>
              <a:t>Guaranteed availability and renewability of insured group health plans</a:t>
            </a:r>
          </a:p>
          <a:p>
            <a:pPr marL="457200" indent="-457200">
              <a:lnSpc>
                <a:spcPct val="100000"/>
              </a:lnSpc>
              <a:spcBef>
                <a:spcPts val="600"/>
              </a:spcBef>
              <a:buFont typeface="Arial" panose="020B0604020202020204" pitchFamily="34" charset="0"/>
              <a:buChar char="•"/>
              <a:defRPr/>
            </a:pPr>
            <a:r>
              <a:rPr lang="en-US" sz="2400" dirty="0" smtClean="0"/>
              <a:t>Prohibition on preexisting condition exclusions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8274616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4"/>
          <p:cNvSpPr>
            <a:spLocks noGrp="1"/>
          </p:cNvSpPr>
          <p:nvPr>
            <p:ph type="title"/>
          </p:nvPr>
        </p:nvSpPr>
        <p:spPr/>
        <p:txBody>
          <a:bodyPr/>
          <a:lstStyle/>
          <a:p>
            <a:r>
              <a:rPr lang="en-US" altLang="en-US" dirty="0" smtClean="0">
                <a:solidFill>
                  <a:schemeClr val="accent1"/>
                </a:solidFill>
              </a:rPr>
              <a:t>Actual Questions</a:t>
            </a:r>
          </a:p>
        </p:txBody>
      </p:sp>
      <p:sp>
        <p:nvSpPr>
          <p:cNvPr id="236547"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altLang="en-US" dirty="0" smtClean="0"/>
              <a:t>Documentation demonstrating compliance with </a:t>
            </a:r>
            <a:r>
              <a:rPr lang="en-US" altLang="en-US" b="1" i="1" dirty="0" smtClean="0">
                <a:solidFill>
                  <a:schemeClr val="accent2"/>
                </a:solidFill>
              </a:rPr>
              <a:t>Michelle’s Law </a:t>
            </a:r>
            <a:r>
              <a:rPr lang="en-US" altLang="en-US" dirty="0" smtClean="0"/>
              <a:t>and the notice requirement</a:t>
            </a:r>
          </a:p>
          <a:p>
            <a:pPr marL="457200" indent="-457200">
              <a:buFont typeface="Arial" panose="020B0604020202020204" pitchFamily="34" charset="0"/>
              <a:buChar char="•"/>
            </a:pPr>
            <a:r>
              <a:rPr lang="en-US" altLang="en-US" dirty="0" smtClean="0"/>
              <a:t>Documentation evidencing that the Plan provided notices describing the benefits required under the </a:t>
            </a:r>
            <a:r>
              <a:rPr lang="en-US" altLang="en-US" b="1" i="1" dirty="0" smtClean="0">
                <a:solidFill>
                  <a:schemeClr val="accent2"/>
                </a:solidFill>
              </a:rPr>
              <a:t>WHCRA</a:t>
            </a:r>
            <a:r>
              <a:rPr lang="en-US" altLang="en-US" dirty="0" smtClean="0">
                <a:solidFill>
                  <a:schemeClr val="accent2"/>
                </a:solidFill>
              </a:rPr>
              <a:t> </a:t>
            </a:r>
            <a:r>
              <a:rPr lang="en-US" altLang="en-US" dirty="0" smtClean="0"/>
              <a:t>to participants and beneficiaries upon enrollment in the Plan and annually thereafter</a:t>
            </a:r>
          </a:p>
          <a:p>
            <a:pPr marL="457200" indent="-457200">
              <a:buFont typeface="Arial" panose="020B0604020202020204" pitchFamily="34" charset="0"/>
              <a:buChar char="•"/>
            </a:pPr>
            <a:endParaRPr lang="en-US" altLang="en-US" dirty="0" smtClean="0"/>
          </a:p>
          <a:p>
            <a:pPr marL="0" indent="0" algn="ctr">
              <a:buNone/>
            </a:pPr>
            <a:r>
              <a:rPr lang="en-US" altLang="en-US" sz="2400" b="1" i="1" dirty="0" smtClean="0">
                <a:solidFill>
                  <a:schemeClr val="accent2"/>
                </a:solidFill>
              </a:rPr>
              <a:t>SPD at time of hire and annual notice at open enrollment – what’s that look like to a DOL Auditor?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0330154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828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8968852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4"/>
          <p:cNvSpPr>
            <a:spLocks noGrp="1"/>
          </p:cNvSpPr>
          <p:nvPr>
            <p:ph type="title"/>
          </p:nvPr>
        </p:nvSpPr>
        <p:spPr/>
        <p:txBody>
          <a:bodyPr/>
          <a:lstStyle/>
          <a:p>
            <a:r>
              <a:rPr lang="en-US" altLang="en-US" dirty="0" smtClean="0">
                <a:solidFill>
                  <a:schemeClr val="accent1"/>
                </a:solidFill>
              </a:rPr>
              <a:t>Actual Questions</a:t>
            </a:r>
          </a:p>
        </p:txBody>
      </p:sp>
      <p:sp>
        <p:nvSpPr>
          <p:cNvPr id="238595"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altLang="en-US" dirty="0" smtClean="0"/>
              <a:t>A sample COBRA and ARRA* Notice for the Plan</a:t>
            </a:r>
          </a:p>
          <a:p>
            <a:pPr marL="0" indent="0">
              <a:buNone/>
            </a:pPr>
            <a:r>
              <a:rPr lang="en-US" altLang="en-US" dirty="0" smtClean="0">
                <a:solidFill>
                  <a:schemeClr val="accent1"/>
                </a:solidFill>
              </a:rPr>
              <a:t>*The audit can go back as far as ARRA, </a:t>
            </a:r>
            <a:r>
              <a:rPr lang="en-US" altLang="en-US" b="1" i="1" dirty="0" smtClean="0">
                <a:solidFill>
                  <a:schemeClr val="accent1"/>
                </a:solidFill>
              </a:rPr>
              <a:t>everyone remember how much fun that was!</a:t>
            </a:r>
          </a:p>
          <a:p>
            <a:pPr marL="457200" indent="-457200">
              <a:buFont typeface="Arial" panose="020B0604020202020204" pitchFamily="34" charset="0"/>
              <a:buChar char="•"/>
            </a:pPr>
            <a:r>
              <a:rPr lang="en-US" altLang="en-US" dirty="0" smtClean="0"/>
              <a:t>Sample Certificate of Creditable Coverage</a:t>
            </a:r>
          </a:p>
          <a:p>
            <a:pPr marL="457200" indent="-457200">
              <a:buFont typeface="Arial" panose="020B0604020202020204" pitchFamily="34" charset="0"/>
              <a:buChar char="•"/>
            </a:pPr>
            <a:r>
              <a:rPr lang="en-US" altLang="en-US" dirty="0" smtClean="0"/>
              <a:t>Documentation provided to participants and beneficiaries in the Plan that sets forth the procedure by which they may request and receive Certificate of Creditable Coverage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294559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4"/>
          <p:cNvSpPr>
            <a:spLocks noGrp="1"/>
          </p:cNvSpPr>
          <p:nvPr>
            <p:ph type="title"/>
          </p:nvPr>
        </p:nvSpPr>
        <p:spPr/>
        <p:txBody>
          <a:bodyPr/>
          <a:lstStyle/>
          <a:p>
            <a:r>
              <a:rPr lang="en-US" altLang="en-US" dirty="0" smtClean="0">
                <a:solidFill>
                  <a:schemeClr val="accent1"/>
                </a:solidFill>
              </a:rPr>
              <a:t>Actual Questions</a:t>
            </a:r>
          </a:p>
        </p:txBody>
      </p:sp>
      <p:sp>
        <p:nvSpPr>
          <p:cNvPr id="24064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altLang="en-US" dirty="0" smtClean="0"/>
              <a:t>Minutes of any meetings related to the Plan from January 1, 2009 to the present</a:t>
            </a:r>
          </a:p>
          <a:p>
            <a:pPr marL="457200" indent="-457200">
              <a:buFont typeface="Arial" panose="020B0604020202020204" pitchFamily="34" charset="0"/>
              <a:buChar char="•"/>
            </a:pPr>
            <a:r>
              <a:rPr lang="en-US" altLang="en-US" dirty="0" smtClean="0"/>
              <a:t>The name, title, address and telephone number for the contact person for the Plan Administrator (i.e. the person at  the employer/plan sponsor responsible for the </a:t>
            </a:r>
            <a:r>
              <a:rPr lang="en-US" altLang="en-US" u="sng" dirty="0" smtClean="0"/>
              <a:t>day to day activities </a:t>
            </a:r>
            <a:r>
              <a:rPr lang="en-US" altLang="en-US" dirty="0" smtClean="0"/>
              <a:t>related to the Plan)</a:t>
            </a:r>
          </a:p>
          <a:p>
            <a:pPr marL="457200" indent="-457200">
              <a:buFont typeface="Arial" panose="020B0604020202020204" pitchFamily="34" charset="0"/>
              <a:buChar char="•"/>
            </a:pPr>
            <a:r>
              <a:rPr lang="en-US" altLang="en-US" b="1" i="1" dirty="0">
                <a:solidFill>
                  <a:schemeClr val="accent2"/>
                </a:solidFill>
              </a:rPr>
              <a:t>Plan Documents </a:t>
            </a:r>
            <a:r>
              <a:rPr lang="en-US" altLang="en-US" dirty="0"/>
              <a:t>for each benefit offered under the Plan (i.e. medical, dental, etc.) with all amendments (these documents should provide detailed descriptions of all the benefits and services offered under the Plan as well as explain the restrictions and the costs to participants)</a:t>
            </a:r>
          </a:p>
          <a:p>
            <a:pPr marL="457200" indent="-457200">
              <a:buFont typeface="Arial" panose="020B0604020202020204" pitchFamily="34" charset="0"/>
              <a:buChar char="•"/>
            </a:pPr>
            <a:r>
              <a:rPr lang="en-US" altLang="en-US" dirty="0"/>
              <a:t>Summary Plan Descriptions (</a:t>
            </a:r>
            <a:r>
              <a:rPr lang="en-US" altLang="en-US" b="1" i="1" dirty="0">
                <a:solidFill>
                  <a:schemeClr val="accent2"/>
                </a:solidFill>
              </a:rPr>
              <a:t>SPD</a:t>
            </a:r>
            <a:r>
              <a:rPr lang="en-US" altLang="en-US" dirty="0"/>
              <a:t>s)</a:t>
            </a:r>
          </a:p>
          <a:p>
            <a:pPr marL="457200" indent="-457200">
              <a:buFont typeface="Arial" panose="020B0604020202020204" pitchFamily="34" charset="0"/>
              <a:buChar char="•"/>
            </a:pPr>
            <a:endParaRPr lang="en-US" alt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5946671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4"/>
          <p:cNvSpPr>
            <a:spLocks noGrp="1"/>
          </p:cNvSpPr>
          <p:nvPr>
            <p:ph type="title"/>
          </p:nvPr>
        </p:nvSpPr>
        <p:spPr/>
        <p:txBody>
          <a:bodyPr/>
          <a:lstStyle/>
          <a:p>
            <a:r>
              <a:rPr lang="en-US" altLang="en-US" dirty="0" smtClean="0">
                <a:solidFill>
                  <a:schemeClr val="accent1"/>
                </a:solidFill>
              </a:rPr>
              <a:t>Actual Questions</a:t>
            </a:r>
          </a:p>
        </p:txBody>
      </p:sp>
      <p:sp>
        <p:nvSpPr>
          <p:cNvPr id="244739"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altLang="en-US" dirty="0" smtClean="0"/>
              <a:t>Form 5500, 5500-C, or 5500-R, Annual Return Report of employee Benefit Plan for 2008 to the present together with attachments</a:t>
            </a:r>
          </a:p>
          <a:p>
            <a:pPr marL="457200" indent="-457200">
              <a:buFont typeface="Arial" panose="020B0604020202020204" pitchFamily="34" charset="0"/>
              <a:buChar char="•"/>
            </a:pPr>
            <a:r>
              <a:rPr lang="en-US" altLang="en-US" dirty="0" smtClean="0"/>
              <a:t>Summary Annual Reports for </a:t>
            </a:r>
            <a:r>
              <a:rPr lang="en-US" altLang="en-US" dirty="0" smtClean="0">
                <a:solidFill>
                  <a:schemeClr val="accent1"/>
                </a:solidFill>
              </a:rPr>
              <a:t>2009</a:t>
            </a:r>
            <a:r>
              <a:rPr lang="en-US" altLang="en-US" dirty="0" smtClean="0"/>
              <a:t> and </a:t>
            </a:r>
            <a:r>
              <a:rPr lang="en-US" altLang="en-US" dirty="0" smtClean="0">
                <a:solidFill>
                  <a:schemeClr val="accent1"/>
                </a:solidFill>
              </a:rPr>
              <a:t>2008</a:t>
            </a:r>
          </a:p>
          <a:p>
            <a:pPr marL="457200" indent="-457200">
              <a:buFont typeface="Arial" panose="020B0604020202020204" pitchFamily="34" charset="0"/>
              <a:buChar char="•"/>
            </a:pPr>
            <a:r>
              <a:rPr lang="en-US" altLang="en-US" dirty="0" smtClean="0"/>
              <a:t>Fidelity Bond (i.e., declaration page and all riders and endorsements)</a:t>
            </a:r>
          </a:p>
          <a:p>
            <a:pPr marL="457200" indent="-457200">
              <a:buFont typeface="Arial" panose="020B0604020202020204" pitchFamily="34" charset="0"/>
              <a:buChar char="•"/>
            </a:pPr>
            <a:r>
              <a:rPr lang="en-US" altLang="en-US" dirty="0" smtClean="0"/>
              <a:t>All documents related to any Wellness Programs or Disease Management Programs offered under the Plan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4811752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What Happens Next?</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The U.S. Department of Labor will release it’s findings at the conclusion of the investigation.</a:t>
            </a:r>
          </a:p>
          <a:p>
            <a:r>
              <a:rPr lang="en-US" dirty="0" smtClean="0"/>
              <a:t>The DOL report will provide specific provisions of ERISA believed to have been violated and will provide regulations to support their finding of a failure.</a:t>
            </a:r>
          </a:p>
          <a:p>
            <a:r>
              <a:rPr lang="en-US" dirty="0" smtClean="0"/>
              <a:t>The report will also review what was actually missing/incomplete with details of the failure and what they WANT to see.</a:t>
            </a:r>
          </a:p>
          <a:p>
            <a:r>
              <a:rPr lang="en-US" dirty="0" smtClean="0"/>
              <a:t>Finally, actions that the Department has determine to take – this is where you hold your breathe for those words……………………</a:t>
            </a:r>
          </a:p>
          <a:p>
            <a:pPr algn="ctr"/>
            <a:r>
              <a:rPr lang="en-US" sz="3600" b="1" i="1" dirty="0" smtClean="0">
                <a:solidFill>
                  <a:schemeClr val="accent2"/>
                </a:solidFill>
              </a:rPr>
              <a:t>The Department will not take any further action with respect to this matter</a:t>
            </a:r>
            <a:endParaRPr lang="en-US" sz="3600" b="1" i="1"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8744726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810081" y="119179"/>
            <a:ext cx="7543800" cy="1001283"/>
          </a:xfrm>
        </p:spPr>
        <p:txBody>
          <a:bodyPr/>
          <a:lstStyle/>
          <a:p>
            <a:pPr algn="ctr"/>
            <a:r>
              <a:rPr lang="en-US" altLang="en-US" sz="4200" dirty="0" smtClean="0">
                <a:solidFill>
                  <a:schemeClr val="accent1"/>
                </a:solidFill>
              </a:rPr>
              <a:t>Court Cases, Awards and DOL Fines </a:t>
            </a:r>
            <a:r>
              <a:rPr lang="en-US" altLang="en-US" sz="1800" dirty="0" smtClean="0"/>
              <a:t>(related to Welfare Benefit Plans that were not in compliance with ERISA laws)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53295502"/>
              </p:ext>
            </p:extLst>
          </p:nvPr>
        </p:nvGraphicFramePr>
        <p:xfrm>
          <a:off x="267237" y="1358721"/>
          <a:ext cx="8686800" cy="4713397"/>
        </p:xfrm>
        <a:graphic>
          <a:graphicData uri="http://schemas.openxmlformats.org/drawingml/2006/table">
            <a:tbl>
              <a:tblPr firstRow="1" bandRow="1">
                <a:tableStyleId>{5C22544A-7EE6-4342-B048-85BDC9FD1C3A}</a:tableStyleId>
              </a:tblPr>
              <a:tblGrid>
                <a:gridCol w="4343400"/>
                <a:gridCol w="4343400"/>
              </a:tblGrid>
              <a:tr h="370671">
                <a:tc>
                  <a:txBody>
                    <a:bodyPr/>
                    <a:lstStyle/>
                    <a:p>
                      <a:r>
                        <a:rPr lang="en-US" sz="1800" dirty="0" smtClean="0">
                          <a:latin typeface="Myriad Pro" pitchFamily="34" charset="0"/>
                        </a:rPr>
                        <a:t>Awards &amp; DOL fines</a:t>
                      </a:r>
                      <a:endParaRPr lang="en-US" sz="1800" dirty="0">
                        <a:latin typeface="Myriad Pro" pitchFamily="34" charset="0"/>
                      </a:endParaRPr>
                    </a:p>
                  </a:txBody>
                  <a:tcPr marT="45699" marB="45699"/>
                </a:tc>
                <a:tc>
                  <a:txBody>
                    <a:bodyPr/>
                    <a:lstStyle/>
                    <a:p>
                      <a:r>
                        <a:rPr lang="en-US" sz="1800" dirty="0" smtClean="0">
                          <a:latin typeface="Myriad Pro" pitchFamily="34" charset="0"/>
                        </a:rPr>
                        <a:t>Court Case</a:t>
                      </a:r>
                      <a:endParaRPr lang="en-US" sz="1800" dirty="0">
                        <a:latin typeface="Myriad Pro" pitchFamily="34" charset="0"/>
                      </a:endParaRPr>
                    </a:p>
                  </a:txBody>
                  <a:tcPr marT="45699" marB="45699"/>
                </a:tc>
              </a:tr>
              <a:tr h="640020">
                <a:tc>
                  <a:txBody>
                    <a:bodyPr/>
                    <a:lstStyle/>
                    <a:p>
                      <a:r>
                        <a:rPr lang="en-US" sz="1800" dirty="0" smtClean="0">
                          <a:latin typeface="Myriad Pro" pitchFamily="34" charset="0"/>
                        </a:rPr>
                        <a:t>$4,540 - Employer indifference and irresponsibility led to disclosure violations</a:t>
                      </a:r>
                    </a:p>
                  </a:txBody>
                  <a:tcPr marT="45699" marB="45699"/>
                </a:tc>
                <a:tc>
                  <a:txBody>
                    <a:bodyPr/>
                    <a:lstStyle/>
                    <a:p>
                      <a:r>
                        <a:rPr lang="en-US" sz="1800" dirty="0" smtClean="0">
                          <a:latin typeface="Myriad Pro" pitchFamily="34" charset="0"/>
                        </a:rPr>
                        <a:t>Estate of Fields v. Provident Life &amp; Accident Ins. Co., 26 EBC 2401 E.D. Pa. 2001)</a:t>
                      </a:r>
                    </a:p>
                  </a:txBody>
                  <a:tcPr marT="45699" marB="45699"/>
                </a:tc>
              </a:tr>
              <a:tr h="685294">
                <a:tc>
                  <a:txBody>
                    <a:bodyPr/>
                    <a:lstStyle/>
                    <a:p>
                      <a:r>
                        <a:rPr lang="en-US" sz="1800" dirty="0" smtClean="0">
                          <a:latin typeface="Myriad Pro" pitchFamily="34" charset="0"/>
                        </a:rPr>
                        <a:t>$11,550 - Failure to provide SPD after written notice</a:t>
                      </a:r>
                    </a:p>
                  </a:txBody>
                  <a:tcPr marT="45699" marB="45699"/>
                </a:tc>
                <a:tc>
                  <a:txBody>
                    <a:bodyPr/>
                    <a:lstStyle/>
                    <a:p>
                      <a:r>
                        <a:rPr lang="en-US" sz="1800" dirty="0" smtClean="0">
                          <a:latin typeface="Myriad Pro" pitchFamily="34" charset="0"/>
                        </a:rPr>
                        <a:t>Neuma, Inc. v. AMP, Inc., 27 EBC 1983 (N.D. Ill. 2002)</a:t>
                      </a:r>
                    </a:p>
                  </a:txBody>
                  <a:tcPr marT="45699" marB="45699"/>
                </a:tc>
              </a:tr>
              <a:tr h="1188641">
                <a:tc>
                  <a:txBody>
                    <a:bodyPr/>
                    <a:lstStyle/>
                    <a:p>
                      <a:r>
                        <a:rPr lang="en-US" sz="1800" dirty="0" smtClean="0">
                          <a:latin typeface="Myriad Pro" pitchFamily="34" charset="0"/>
                        </a:rPr>
                        <a:t>$13,750 - Failure to provide SPD upon written request. Maximum penalty for employer's unresponsiveness and lack of excuse. $110/day for 125 days.</a:t>
                      </a:r>
                    </a:p>
                  </a:txBody>
                  <a:tcPr marT="45699" marB="45699"/>
                </a:tc>
                <a:tc>
                  <a:txBody>
                    <a:bodyPr/>
                    <a:lstStyle/>
                    <a:p>
                      <a:r>
                        <a:rPr lang="en-US" sz="1800" dirty="0" smtClean="0">
                          <a:latin typeface="Myriad Pro" pitchFamily="34" charset="0"/>
                        </a:rPr>
                        <a:t>James Killian vs. Concert Health Plan, et. al., Case 07 C 4755</a:t>
                      </a:r>
                    </a:p>
                  </a:txBody>
                  <a:tcPr marT="45699" marB="45699"/>
                </a:tc>
              </a:tr>
              <a:tr h="1188641">
                <a:tc>
                  <a:txBody>
                    <a:bodyPr/>
                    <a:lstStyle/>
                    <a:p>
                      <a:r>
                        <a:rPr lang="en-US" sz="1800" dirty="0" smtClean="0">
                          <a:latin typeface="Myriad Pro" pitchFamily="34" charset="0"/>
                        </a:rPr>
                        <a:t>$17,475 - Employer did not have SPD; only provided certificate of insurance to Participant; repeatedly insisted they were the same thing</a:t>
                      </a:r>
                    </a:p>
                  </a:txBody>
                  <a:tcPr marT="45699" marB="45699"/>
                </a:tc>
                <a:tc>
                  <a:txBody>
                    <a:bodyPr/>
                    <a:lstStyle/>
                    <a:p>
                      <a:r>
                        <a:rPr lang="en-US" sz="1800" dirty="0" smtClean="0">
                          <a:latin typeface="Myriad Pro" pitchFamily="34" charset="0"/>
                        </a:rPr>
                        <a:t>Pisek v. Kindred Healthcare, Inc. Disability Ins. Plan, 2007 WL 2068326 (S.D. Ind. 2007)</a:t>
                      </a:r>
                    </a:p>
                  </a:txBody>
                  <a:tcPr marT="45699" marB="45699"/>
                </a:tc>
              </a:tr>
              <a:tr h="640020">
                <a:tc>
                  <a:txBody>
                    <a:bodyPr/>
                    <a:lstStyle/>
                    <a:p>
                      <a:r>
                        <a:rPr lang="en-US" sz="1800" dirty="0" smtClean="0">
                          <a:latin typeface="Myriad Pro" pitchFamily="34" charset="0"/>
                        </a:rPr>
                        <a:t>$17,550 - Failure to provide requested Plan Document and SPD to Participant</a:t>
                      </a:r>
                    </a:p>
                  </a:txBody>
                  <a:tcPr marT="45699" marB="45699"/>
                </a:tc>
                <a:tc>
                  <a:txBody>
                    <a:bodyPr/>
                    <a:lstStyle/>
                    <a:p>
                      <a:r>
                        <a:rPr lang="en-US" sz="1800" dirty="0" smtClean="0">
                          <a:latin typeface="Myriad Pro" pitchFamily="34" charset="0"/>
                        </a:rPr>
                        <a:t>Reddy v. Schellhorn, 38 EBC 1312 (N.D. Ill 2006)</a:t>
                      </a:r>
                    </a:p>
                  </a:txBody>
                  <a:tcPr marT="45699" marB="45699"/>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25913443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r>
              <a:rPr lang="en-US" altLang="en-US" sz="4200" dirty="0" smtClean="0"/>
              <a:t>Court Cases, Awards and DOL Fines</a:t>
            </a:r>
            <a:endParaRPr lang="en-US" altLang="en-US" sz="1800"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4369459"/>
              </p:ext>
            </p:extLst>
          </p:nvPr>
        </p:nvGraphicFramePr>
        <p:xfrm>
          <a:off x="228600" y="416305"/>
          <a:ext cx="8686800" cy="5486401"/>
        </p:xfrm>
        <a:graphic>
          <a:graphicData uri="http://schemas.openxmlformats.org/drawingml/2006/table">
            <a:tbl>
              <a:tblPr firstRow="1" bandRow="1">
                <a:tableStyleId>{5C22544A-7EE6-4342-B048-85BDC9FD1C3A}</a:tableStyleId>
              </a:tblPr>
              <a:tblGrid>
                <a:gridCol w="4343400"/>
                <a:gridCol w="4343400"/>
              </a:tblGrid>
              <a:tr h="365753">
                <a:tc>
                  <a:txBody>
                    <a:bodyPr/>
                    <a:lstStyle/>
                    <a:p>
                      <a:r>
                        <a:rPr lang="en-US" sz="1800" dirty="0" smtClean="0">
                          <a:latin typeface="Myriad Pro" pitchFamily="34" charset="0"/>
                        </a:rPr>
                        <a:t>Awards &amp; DOL fines</a:t>
                      </a:r>
                      <a:endParaRPr lang="en-US" sz="1800" dirty="0">
                        <a:latin typeface="Myriad Pro" pitchFamily="34" charset="0"/>
                      </a:endParaRPr>
                    </a:p>
                  </a:txBody>
                  <a:tcPr marT="45715" marB="45715"/>
                </a:tc>
                <a:tc>
                  <a:txBody>
                    <a:bodyPr/>
                    <a:lstStyle/>
                    <a:p>
                      <a:r>
                        <a:rPr lang="en-US" sz="1800" dirty="0" smtClean="0">
                          <a:latin typeface="Myriad Pro" pitchFamily="34" charset="0"/>
                        </a:rPr>
                        <a:t>Court Case</a:t>
                      </a:r>
                      <a:endParaRPr lang="en-US" sz="1800" dirty="0">
                        <a:latin typeface="Myriad Pro" pitchFamily="34" charset="0"/>
                      </a:endParaRPr>
                    </a:p>
                  </a:txBody>
                  <a:tcPr marT="45715" marB="45715"/>
                </a:tc>
              </a:tr>
              <a:tr h="914400">
                <a:tc>
                  <a:txBody>
                    <a:bodyPr/>
                    <a:lstStyle/>
                    <a:p>
                      <a:r>
                        <a:rPr lang="en-US" sz="1800" dirty="0" smtClean="0">
                          <a:latin typeface="Myriad Pro" pitchFamily="34" charset="0"/>
                        </a:rPr>
                        <a:t>$10,560 - Late delivery of SPD to employee after 3 written requests, max. penalty $110/day </a:t>
                      </a:r>
                    </a:p>
                  </a:txBody>
                  <a:tcPr marT="45715" marB="45715"/>
                </a:tc>
                <a:tc>
                  <a:txBody>
                    <a:bodyPr/>
                    <a:lstStyle/>
                    <a:p>
                      <a:r>
                        <a:rPr lang="en-US" sz="1800" dirty="0" err="1" smtClean="0">
                          <a:latin typeface="Myriad Pro" pitchFamily="34" charset="0"/>
                        </a:rPr>
                        <a:t>Kasireddy</a:t>
                      </a:r>
                      <a:r>
                        <a:rPr lang="en-US" sz="1800" dirty="0" smtClean="0">
                          <a:latin typeface="Myriad Pro" pitchFamily="34" charset="0"/>
                        </a:rPr>
                        <a:t> v. Bank of America Corp. Benefits Committee, 2010WL 4168512 (N.D. Ill. Oct. 13, 2010)</a:t>
                      </a:r>
                    </a:p>
                  </a:txBody>
                  <a:tcPr marT="45715" marB="45715"/>
                </a:tc>
              </a:tr>
              <a:tr h="914400">
                <a:tc>
                  <a:txBody>
                    <a:bodyPr/>
                    <a:lstStyle/>
                    <a:p>
                      <a:r>
                        <a:rPr lang="en-US" sz="1800" dirty="0" smtClean="0">
                          <a:latin typeface="Myriad Pro" pitchFamily="34" charset="0"/>
                        </a:rPr>
                        <a:t>$11,550 - Failure to provide SPD after written notice</a:t>
                      </a:r>
                    </a:p>
                  </a:txBody>
                  <a:tcPr marT="45715" marB="45715"/>
                </a:tc>
                <a:tc>
                  <a:txBody>
                    <a:bodyPr/>
                    <a:lstStyle/>
                    <a:p>
                      <a:r>
                        <a:rPr lang="en-US" sz="1800" dirty="0" smtClean="0">
                          <a:latin typeface="Myriad Pro" pitchFamily="34" charset="0"/>
                        </a:rPr>
                        <a:t>Brown v. Aventis Pharmaceuticals, Inc., U.S. Court of Appeals, Eighth Circuit, No. 02-4063/03-2084, Sept. 9, 2003</a:t>
                      </a:r>
                    </a:p>
                  </a:txBody>
                  <a:tcPr marT="45715" marB="45715"/>
                </a:tc>
              </a:tr>
              <a:tr h="1188724">
                <a:tc>
                  <a:txBody>
                    <a:bodyPr/>
                    <a:lstStyle/>
                    <a:p>
                      <a:r>
                        <a:rPr lang="en-US" sz="1800" dirty="0" smtClean="0">
                          <a:latin typeface="Myriad Pro" pitchFamily="34" charset="0"/>
                        </a:rPr>
                        <a:t>$13,750 - Failure to provide SPD upon written request. Maximum penalty for employer's unresponsiveness and lack of excuse. $110/day for 125 days.</a:t>
                      </a:r>
                    </a:p>
                  </a:txBody>
                  <a:tcPr marT="45715" marB="45715"/>
                </a:tc>
                <a:tc>
                  <a:txBody>
                    <a:bodyPr/>
                    <a:lstStyle/>
                    <a:p>
                      <a:r>
                        <a:rPr lang="en-US" sz="1800" dirty="0" smtClean="0">
                          <a:latin typeface="Myriad Pro" pitchFamily="34" charset="0"/>
                        </a:rPr>
                        <a:t>Latimer v. Wash. Gas Light Co., 2012 WL 2119254 (E.D. Va. 2012)</a:t>
                      </a:r>
                    </a:p>
                  </a:txBody>
                  <a:tcPr marT="45715" marB="45715"/>
                </a:tc>
              </a:tr>
              <a:tr h="1188724">
                <a:tc>
                  <a:txBody>
                    <a:bodyPr/>
                    <a:lstStyle/>
                    <a:p>
                      <a:r>
                        <a:rPr lang="en-US" sz="1800" dirty="0" smtClean="0">
                          <a:latin typeface="Myriad Pro" pitchFamily="34" charset="0"/>
                        </a:rPr>
                        <a:t>$17,475 - Employer did not have SPD; only provided certificate of insurance to Participant; repeatedly insisted they were the same thing</a:t>
                      </a:r>
                    </a:p>
                  </a:txBody>
                  <a:tcPr marT="45715" marB="45715"/>
                </a:tc>
                <a:tc>
                  <a:txBody>
                    <a:bodyPr/>
                    <a:lstStyle/>
                    <a:p>
                      <a:r>
                        <a:rPr lang="en-US" sz="1800" dirty="0" err="1" smtClean="0">
                          <a:latin typeface="Myriad Pro" pitchFamily="34" charset="0"/>
                        </a:rPr>
                        <a:t>Sunderlin</a:t>
                      </a:r>
                      <a:r>
                        <a:rPr lang="en-US" sz="1800" dirty="0" smtClean="0">
                          <a:latin typeface="Myriad Pro" pitchFamily="34" charset="0"/>
                        </a:rPr>
                        <a:t> v. First Reliance Std. Life Ins. Co., 235 F. Supp. 2d 222, 29 EBC 2227 (W.D.N.Y. 2002)</a:t>
                      </a:r>
                    </a:p>
                  </a:txBody>
                  <a:tcPr marT="45715" marB="45715"/>
                </a:tc>
              </a:tr>
              <a:tr h="914400">
                <a:tc>
                  <a:txBody>
                    <a:bodyPr/>
                    <a:lstStyle/>
                    <a:p>
                      <a:r>
                        <a:rPr lang="en-US" sz="1800" dirty="0" smtClean="0">
                          <a:latin typeface="Myriad Pro" pitchFamily="34" charset="0"/>
                        </a:rPr>
                        <a:t>$17,550 - Failure to provide requested Plan Document and SPD to Participant</a:t>
                      </a:r>
                    </a:p>
                  </a:txBody>
                  <a:tcPr marT="45715" marB="45715"/>
                </a:tc>
                <a:tc>
                  <a:txBody>
                    <a:bodyPr/>
                    <a:lstStyle/>
                    <a:p>
                      <a:r>
                        <a:rPr lang="en-US" sz="1800" dirty="0" err="1" smtClean="0">
                          <a:latin typeface="Myriad Pro" pitchFamily="34" charset="0"/>
                        </a:rPr>
                        <a:t>Stegelmeier</a:t>
                      </a:r>
                      <a:r>
                        <a:rPr lang="en-US" sz="1800" dirty="0" smtClean="0">
                          <a:latin typeface="Myriad Pro" pitchFamily="34" charset="0"/>
                        </a:rPr>
                        <a:t> v. Doug Andrus Distributing Employee Health Benefit Plan, 40 EBC 2811 (D. Utah 2007)</a:t>
                      </a:r>
                    </a:p>
                  </a:txBody>
                  <a:tcPr marT="45715" marB="45715"/>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2659430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r>
              <a:rPr lang="en-US" altLang="en-US" sz="4200" smtClean="0"/>
              <a:t>Court Cases, Awards and DOL Fines</a:t>
            </a:r>
            <a:endParaRPr lang="en-US" altLang="en-US" sz="180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0472421"/>
              </p:ext>
            </p:extLst>
          </p:nvPr>
        </p:nvGraphicFramePr>
        <p:xfrm>
          <a:off x="228600" y="609489"/>
          <a:ext cx="8686800" cy="5086382"/>
        </p:xfrm>
        <a:graphic>
          <a:graphicData uri="http://schemas.openxmlformats.org/drawingml/2006/table">
            <a:tbl>
              <a:tblPr firstRow="1" bandRow="1">
                <a:tableStyleId>{5C22544A-7EE6-4342-B048-85BDC9FD1C3A}</a:tableStyleId>
              </a:tblPr>
              <a:tblGrid>
                <a:gridCol w="4343400"/>
                <a:gridCol w="4343400"/>
              </a:tblGrid>
              <a:tr h="365757">
                <a:tc>
                  <a:txBody>
                    <a:bodyPr/>
                    <a:lstStyle/>
                    <a:p>
                      <a:r>
                        <a:rPr lang="en-US" sz="1800" dirty="0" smtClean="0">
                          <a:latin typeface="Myriad Pro" pitchFamily="34" charset="0"/>
                        </a:rPr>
                        <a:t>Awards &amp; DOL fines</a:t>
                      </a:r>
                      <a:endParaRPr lang="en-US" sz="1800" dirty="0">
                        <a:latin typeface="Myriad Pro" pitchFamily="34" charset="0"/>
                      </a:endParaRPr>
                    </a:p>
                  </a:txBody>
                  <a:tcPr/>
                </a:tc>
                <a:tc>
                  <a:txBody>
                    <a:bodyPr/>
                    <a:lstStyle/>
                    <a:p>
                      <a:r>
                        <a:rPr lang="en-US" sz="1800" dirty="0" smtClean="0">
                          <a:latin typeface="Myriad Pro" pitchFamily="34" charset="0"/>
                        </a:rPr>
                        <a:t>Court Case</a:t>
                      </a:r>
                      <a:endParaRPr lang="en-US" sz="1800" dirty="0">
                        <a:latin typeface="Myriad Pro" pitchFamily="34" charset="0"/>
                      </a:endParaRPr>
                    </a:p>
                  </a:txBody>
                  <a:tcPr/>
                </a:tc>
              </a:tr>
              <a:tr h="914393">
                <a:tc>
                  <a:txBody>
                    <a:bodyPr/>
                    <a:lstStyle/>
                    <a:p>
                      <a:r>
                        <a:rPr lang="en-US" sz="1800" dirty="0" smtClean="0">
                          <a:latin typeface="Myriad Pro" pitchFamily="34" charset="0"/>
                        </a:rPr>
                        <a:t>$18,400 - Failure to deliver SPD on request; $25 x 736 days; without prejudice or bad faith</a:t>
                      </a:r>
                    </a:p>
                  </a:txBody>
                  <a:tcPr/>
                </a:tc>
                <a:tc>
                  <a:txBody>
                    <a:bodyPr/>
                    <a:lstStyle/>
                    <a:p>
                      <a:r>
                        <a:rPr lang="en-US" sz="1800" dirty="0" smtClean="0">
                          <a:latin typeface="Myriad Pro" pitchFamily="34" charset="0"/>
                        </a:rPr>
                        <a:t>Mullins v. AT&amp;T Corporation, Nos. 04-2135, 04-2136, 07-1717, 10-2010 (4th Cir. 2011 ) (Unpublished Opinion)</a:t>
                      </a:r>
                    </a:p>
                  </a:txBody>
                  <a:tcPr/>
                </a:tc>
              </a:tr>
              <a:tr h="640075">
                <a:tc>
                  <a:txBody>
                    <a:bodyPr/>
                    <a:lstStyle/>
                    <a:p>
                      <a:r>
                        <a:rPr lang="en-US" sz="1800" dirty="0" smtClean="0">
                          <a:latin typeface="Myriad Pro" pitchFamily="34" charset="0"/>
                        </a:rPr>
                        <a:t>$26,100 - Failure to respond to document request over very long time</a:t>
                      </a:r>
                    </a:p>
                  </a:txBody>
                  <a:tcPr/>
                </a:tc>
                <a:tc>
                  <a:txBody>
                    <a:bodyPr/>
                    <a:lstStyle/>
                    <a:p>
                      <a:r>
                        <a:rPr lang="en-US" sz="1800" dirty="0" smtClean="0">
                          <a:latin typeface="Myriad Pro" pitchFamily="34" charset="0"/>
                        </a:rPr>
                        <a:t>Daniels v. Thomas &amp; Betts Corp., 263 F3d 26 EBC 2132 (3rd Cir. 2001)</a:t>
                      </a:r>
                    </a:p>
                  </a:txBody>
                  <a:tcPr/>
                </a:tc>
              </a:tr>
              <a:tr h="914393">
                <a:tc>
                  <a:txBody>
                    <a:bodyPr/>
                    <a:lstStyle/>
                    <a:p>
                      <a:r>
                        <a:rPr lang="en-US" sz="1800" dirty="0" smtClean="0">
                          <a:latin typeface="Myriad Pro" pitchFamily="34" charset="0"/>
                        </a:rPr>
                        <a:t>$32,850 - Delay, indifference, disregard in failure to provide copy of requested Plan Document to Participant</a:t>
                      </a:r>
                    </a:p>
                  </a:txBody>
                  <a:tcPr/>
                </a:tc>
                <a:tc>
                  <a:txBody>
                    <a:bodyPr/>
                    <a:lstStyle/>
                    <a:p>
                      <a:r>
                        <a:rPr lang="en-US" sz="1800" dirty="0" err="1" smtClean="0">
                          <a:latin typeface="Myriad Pro" pitchFamily="34" charset="0"/>
                        </a:rPr>
                        <a:t>Lampkins</a:t>
                      </a:r>
                      <a:r>
                        <a:rPr lang="en-US" sz="1800" dirty="0" smtClean="0">
                          <a:latin typeface="Myriad Pro" pitchFamily="34" charset="0"/>
                        </a:rPr>
                        <a:t> v. Golden, 1996 WL 729136 (6th Cir. 1996) (collecting cases from 1st, 3rd, 4th, 6th, 10th, and 11th Circuits)</a:t>
                      </a:r>
                    </a:p>
                  </a:txBody>
                  <a:tcPr/>
                </a:tc>
              </a:tr>
              <a:tr h="1188710">
                <a:tc>
                  <a:txBody>
                    <a:bodyPr/>
                    <a:lstStyle/>
                    <a:p>
                      <a:r>
                        <a:rPr lang="en-US" sz="1800" dirty="0" smtClean="0">
                          <a:latin typeface="Myriad Pro" pitchFamily="34" charset="0"/>
                        </a:rPr>
                        <a:t>$34,540 - Failure to provide participation agreement between employer and LTD carrier prejudiced Participant's ability to establish enrollment date</a:t>
                      </a:r>
                    </a:p>
                  </a:txBody>
                  <a:tcPr/>
                </a:tc>
                <a:tc>
                  <a:txBody>
                    <a:bodyPr/>
                    <a:lstStyle/>
                    <a:p>
                      <a:r>
                        <a:rPr lang="en-US" sz="1800" dirty="0" smtClean="0">
                          <a:latin typeface="Myriad Pro" pitchFamily="34" charset="0"/>
                        </a:rPr>
                        <a:t>Logan v. </a:t>
                      </a:r>
                      <a:r>
                        <a:rPr lang="en-US" sz="1800" dirty="0" err="1" smtClean="0">
                          <a:latin typeface="Myriad Pro" pitchFamily="34" charset="0"/>
                        </a:rPr>
                        <a:t>Unicare</a:t>
                      </a:r>
                      <a:r>
                        <a:rPr lang="en-US" sz="1800" dirty="0" smtClean="0">
                          <a:latin typeface="Myriad Pro" pitchFamily="34" charset="0"/>
                        </a:rPr>
                        <a:t> Life &amp; Health Ins., Inc., 2007 WL 1875943 (E.D. Mich. 2007)</a:t>
                      </a:r>
                    </a:p>
                  </a:txBody>
                  <a:tcPr/>
                </a:tc>
              </a:tr>
              <a:tr h="1063022">
                <a:tc>
                  <a:txBody>
                    <a:bodyPr/>
                    <a:lstStyle/>
                    <a:p>
                      <a:r>
                        <a:rPr lang="en-US" sz="1800" dirty="0" smtClean="0">
                          <a:latin typeface="Myriad Pro" pitchFamily="34" charset="0"/>
                        </a:rPr>
                        <a:t>$37,650 - Requested documents provided at widely spaced intervals</a:t>
                      </a:r>
                    </a:p>
                  </a:txBody>
                  <a:tcPr/>
                </a:tc>
                <a:tc>
                  <a:txBody>
                    <a:bodyPr/>
                    <a:lstStyle/>
                    <a:p>
                      <a:r>
                        <a:rPr lang="en-US" sz="1800" dirty="0" smtClean="0">
                          <a:latin typeface="Myriad Pro" pitchFamily="34" charset="0"/>
                        </a:rPr>
                        <a:t>Hemphill v. Pers. Rep. of Estate of </a:t>
                      </a:r>
                      <a:r>
                        <a:rPr lang="en-US" sz="1800" dirty="0" err="1" smtClean="0">
                          <a:latin typeface="Myriad Pro" pitchFamily="34" charset="0"/>
                        </a:rPr>
                        <a:t>Ryskamp</a:t>
                      </a:r>
                      <a:r>
                        <a:rPr lang="en-US" sz="1800" dirty="0" smtClean="0">
                          <a:latin typeface="Myriad Pro" pitchFamily="34" charset="0"/>
                        </a:rPr>
                        <a:t>, 2008 WL 789894, as modified, 2008 WL 1696722 (E.D. Cal. 2008)</a:t>
                      </a:r>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30420193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lstStyle/>
          <a:p>
            <a:r>
              <a:rPr lang="en-US" altLang="en-US" sz="4200" smtClean="0"/>
              <a:t>Court Cases, Awards and DOL Fines</a:t>
            </a:r>
            <a:endParaRPr lang="en-US" altLang="en-US" sz="180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1099488"/>
              </p:ext>
            </p:extLst>
          </p:nvPr>
        </p:nvGraphicFramePr>
        <p:xfrm>
          <a:off x="215722" y="751157"/>
          <a:ext cx="8686800" cy="4759521"/>
        </p:xfrm>
        <a:graphic>
          <a:graphicData uri="http://schemas.openxmlformats.org/drawingml/2006/table">
            <a:tbl>
              <a:tblPr firstRow="1" bandRow="1">
                <a:tableStyleId>{5C22544A-7EE6-4342-B048-85BDC9FD1C3A}</a:tableStyleId>
              </a:tblPr>
              <a:tblGrid>
                <a:gridCol w="4343400"/>
                <a:gridCol w="4343400"/>
              </a:tblGrid>
              <a:tr h="370665">
                <a:tc>
                  <a:txBody>
                    <a:bodyPr/>
                    <a:lstStyle/>
                    <a:p>
                      <a:r>
                        <a:rPr lang="en-US" sz="1800" dirty="0" smtClean="0">
                          <a:latin typeface="Myriad Pro" pitchFamily="34" charset="0"/>
                        </a:rPr>
                        <a:t>Awards &amp; DOL fines</a:t>
                      </a:r>
                      <a:endParaRPr lang="en-US" sz="1800" dirty="0">
                        <a:latin typeface="Myriad Pro" pitchFamily="34" charset="0"/>
                      </a:endParaRPr>
                    </a:p>
                  </a:txBody>
                  <a:tcPr marT="45698" marB="45698"/>
                </a:tc>
                <a:tc>
                  <a:txBody>
                    <a:bodyPr/>
                    <a:lstStyle/>
                    <a:p>
                      <a:r>
                        <a:rPr lang="en-US" sz="1800" dirty="0" smtClean="0">
                          <a:latin typeface="Myriad Pro" pitchFamily="34" charset="0"/>
                        </a:rPr>
                        <a:t>Court Case</a:t>
                      </a:r>
                      <a:endParaRPr lang="en-US" sz="1800" dirty="0">
                        <a:latin typeface="Myriad Pro" pitchFamily="34" charset="0"/>
                      </a:endParaRPr>
                    </a:p>
                  </a:txBody>
                  <a:tcPr marT="45698" marB="45698"/>
                </a:tc>
              </a:tr>
              <a:tr h="640008">
                <a:tc>
                  <a:txBody>
                    <a:bodyPr/>
                    <a:lstStyle/>
                    <a:p>
                      <a:r>
                        <a:rPr lang="en-US" sz="1800" dirty="0" smtClean="0">
                          <a:latin typeface="Myriad Pro" pitchFamily="34" charset="0"/>
                        </a:rPr>
                        <a:t>$50,000 - Failure to file Form 5500</a:t>
                      </a:r>
                    </a:p>
                  </a:txBody>
                  <a:tcPr marT="45698" marB="45698"/>
                </a:tc>
                <a:tc>
                  <a:txBody>
                    <a:bodyPr/>
                    <a:lstStyle/>
                    <a:p>
                      <a:r>
                        <a:rPr lang="en-US" sz="1800" dirty="0" smtClean="0">
                          <a:latin typeface="Myriad Pro" pitchFamily="34" charset="0"/>
                        </a:rPr>
                        <a:t>PWBA v. </a:t>
                      </a:r>
                      <a:r>
                        <a:rPr lang="en-US" sz="1800" dirty="0" err="1" smtClean="0">
                          <a:latin typeface="Myriad Pro" pitchFamily="34" charset="0"/>
                        </a:rPr>
                        <a:t>Compgraphix</a:t>
                      </a:r>
                      <a:r>
                        <a:rPr lang="en-US" sz="1800" dirty="0" smtClean="0">
                          <a:latin typeface="Myriad Pro" pitchFamily="34" charset="0"/>
                        </a:rPr>
                        <a:t>, Inc., 199-RIS-52 (ALJ Oct. 14, 1999)</a:t>
                      </a:r>
                    </a:p>
                  </a:txBody>
                  <a:tcPr marT="45698" marB="45698"/>
                </a:tc>
              </a:tr>
              <a:tr h="914314">
                <a:tc>
                  <a:txBody>
                    <a:bodyPr/>
                    <a:lstStyle/>
                    <a:p>
                      <a:r>
                        <a:rPr lang="en-US" sz="1800" dirty="0" smtClean="0">
                          <a:latin typeface="Myriad Pro" pitchFamily="34" charset="0"/>
                        </a:rPr>
                        <a:t>$55,760 - Incompetence and neglect delivering insurance contracts to Participants</a:t>
                      </a:r>
                    </a:p>
                  </a:txBody>
                  <a:tcPr marT="45698" marB="45698"/>
                </a:tc>
                <a:tc>
                  <a:txBody>
                    <a:bodyPr/>
                    <a:lstStyle/>
                    <a:p>
                      <a:r>
                        <a:rPr lang="en-US" sz="1800" dirty="0" err="1" smtClean="0">
                          <a:latin typeface="Myriad Pro" pitchFamily="34" charset="0"/>
                        </a:rPr>
                        <a:t>Amschwand</a:t>
                      </a:r>
                      <a:r>
                        <a:rPr lang="en-US" sz="1800" dirty="0" smtClean="0">
                          <a:latin typeface="Myriad Pro" pitchFamily="34" charset="0"/>
                        </a:rPr>
                        <a:t> v. Spherion Corp., 37 EBC 1842 (S.D. Tex. 2006)</a:t>
                      </a:r>
                    </a:p>
                  </a:txBody>
                  <a:tcPr marT="45698" marB="45698"/>
                </a:tc>
              </a:tr>
              <a:tr h="640008">
                <a:tc>
                  <a:txBody>
                    <a:bodyPr/>
                    <a:lstStyle/>
                    <a:p>
                      <a:r>
                        <a:rPr lang="en-US" sz="1800" dirty="0" smtClean="0">
                          <a:latin typeface="Myriad Pro" pitchFamily="34" charset="0"/>
                        </a:rPr>
                        <a:t>$62,250 - Failure to deliver SPD to Participant in manner required by DOL</a:t>
                      </a:r>
                    </a:p>
                  </a:txBody>
                  <a:tcPr marT="45698" marB="45698"/>
                </a:tc>
                <a:tc>
                  <a:txBody>
                    <a:bodyPr/>
                    <a:lstStyle/>
                    <a:p>
                      <a:r>
                        <a:rPr lang="en-US" sz="1800" dirty="0" err="1" smtClean="0">
                          <a:latin typeface="Myriad Pro" pitchFamily="34" charset="0"/>
                        </a:rPr>
                        <a:t>Leyda</a:t>
                      </a:r>
                      <a:r>
                        <a:rPr lang="en-US" sz="1800" dirty="0" smtClean="0">
                          <a:latin typeface="Myriad Pro" pitchFamily="34" charset="0"/>
                        </a:rPr>
                        <a:t> v. AlliedSignal, Inc. 322 F.3d 199 (2d Cir. 2003)</a:t>
                      </a:r>
                    </a:p>
                  </a:txBody>
                  <a:tcPr marT="45698" marB="45698"/>
                </a:tc>
              </a:tr>
              <a:tr h="640008">
                <a:tc>
                  <a:txBody>
                    <a:bodyPr/>
                    <a:lstStyle/>
                    <a:p>
                      <a:r>
                        <a:rPr lang="en-US" sz="1800" dirty="0" smtClean="0">
                          <a:latin typeface="Myriad Pro" pitchFamily="34" charset="0"/>
                        </a:rPr>
                        <a:t>$64,900 - Provided SPD, but failed to provide requested full Plan Document</a:t>
                      </a:r>
                    </a:p>
                  </a:txBody>
                  <a:tcPr marT="45698" marB="45698"/>
                </a:tc>
                <a:tc>
                  <a:txBody>
                    <a:bodyPr/>
                    <a:lstStyle/>
                    <a:p>
                      <a:r>
                        <a:rPr lang="en-US" sz="1800" dirty="0" err="1" smtClean="0">
                          <a:latin typeface="Myriad Pro" pitchFamily="34" charset="0"/>
                        </a:rPr>
                        <a:t>Keogan</a:t>
                      </a:r>
                      <a:r>
                        <a:rPr lang="en-US" sz="1800" dirty="0" smtClean="0">
                          <a:latin typeface="Myriad Pro" pitchFamily="34" charset="0"/>
                        </a:rPr>
                        <a:t> vs. Towers, Perrin, Forster &amp; Crosby, Inc., 30 EBC 2641 (D. </a:t>
                      </a:r>
                      <a:r>
                        <a:rPr lang="en-US" sz="1800" dirty="0" err="1" smtClean="0">
                          <a:latin typeface="Myriad Pro" pitchFamily="34" charset="0"/>
                        </a:rPr>
                        <a:t>Minn</a:t>
                      </a:r>
                      <a:r>
                        <a:rPr lang="en-US" sz="1800" dirty="0" smtClean="0">
                          <a:latin typeface="Myriad Pro" pitchFamily="34" charset="0"/>
                        </a:rPr>
                        <a:t> 2003)</a:t>
                      </a:r>
                    </a:p>
                  </a:txBody>
                  <a:tcPr marT="45698" marB="45698"/>
                </a:tc>
              </a:tr>
              <a:tr h="640008">
                <a:tc>
                  <a:txBody>
                    <a:bodyPr/>
                    <a:lstStyle/>
                    <a:p>
                      <a:r>
                        <a:rPr lang="en-US" sz="1800" dirty="0" smtClean="0">
                          <a:latin typeface="Myriad Pro" pitchFamily="34" charset="0"/>
                        </a:rPr>
                        <a:t>$86,500 - Failure to file complete and accurate Form 5500</a:t>
                      </a:r>
                    </a:p>
                  </a:txBody>
                  <a:tcPr marT="45698" marB="45698"/>
                </a:tc>
                <a:tc>
                  <a:txBody>
                    <a:bodyPr/>
                    <a:lstStyle/>
                    <a:p>
                      <a:r>
                        <a:rPr lang="en-US" sz="1800" dirty="0" smtClean="0">
                          <a:latin typeface="Myriad Pro" pitchFamily="34" charset="0"/>
                        </a:rPr>
                        <a:t>Airport Hospitality, LTD, King of Prussia, Penn., 2010</a:t>
                      </a:r>
                    </a:p>
                  </a:txBody>
                  <a:tcPr marT="45698" marB="45698"/>
                </a:tc>
              </a:tr>
              <a:tr h="914314">
                <a:tc>
                  <a:txBody>
                    <a:bodyPr/>
                    <a:lstStyle/>
                    <a:p>
                      <a:r>
                        <a:rPr lang="en-US" sz="1800" dirty="0" smtClean="0">
                          <a:latin typeface="Myriad Pro" pitchFamily="34" charset="0"/>
                        </a:rPr>
                        <a:t>$105,840 - Plaintiff's attorney's fees in LTD claim case; award unknown</a:t>
                      </a:r>
                    </a:p>
                  </a:txBody>
                  <a:tcPr marT="45698" marB="45698"/>
                </a:tc>
                <a:tc>
                  <a:txBody>
                    <a:bodyPr/>
                    <a:lstStyle/>
                    <a:p>
                      <a:r>
                        <a:rPr lang="en-US" sz="1800" dirty="0" smtClean="0">
                          <a:latin typeface="Myriad Pro" pitchFamily="34" charset="0"/>
                        </a:rPr>
                        <a:t>Hemphill v. Pers. Rep. of Estate of </a:t>
                      </a:r>
                      <a:r>
                        <a:rPr lang="en-US" sz="1800" dirty="0" err="1" smtClean="0">
                          <a:latin typeface="Myriad Pro" pitchFamily="34" charset="0"/>
                        </a:rPr>
                        <a:t>Ryskamp</a:t>
                      </a:r>
                      <a:r>
                        <a:rPr lang="en-US" sz="1800" dirty="0" smtClean="0">
                          <a:latin typeface="Myriad Pro" pitchFamily="34" charset="0"/>
                        </a:rPr>
                        <a:t>, 2008 WL 789894, as modified, 2008 WL 1696722 (E.D. Cal. 2008)</a:t>
                      </a:r>
                    </a:p>
                  </a:txBody>
                  <a:tcPr marT="45698" marB="45698"/>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785" y="6140914"/>
            <a:ext cx="1386840" cy="465934"/>
          </a:xfrm>
          <a:prstGeom prst="rect">
            <a:avLst/>
          </a:prstGeom>
        </p:spPr>
      </p:pic>
    </p:spTree>
    <p:extLst>
      <p:ext uri="{BB962C8B-B14F-4D97-AF65-F5344CB8AC3E}">
        <p14:creationId xmlns:p14="http://schemas.microsoft.com/office/powerpoint/2010/main" val="1491538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2060</TotalTime>
  <Words>5491</Words>
  <Application>Microsoft Office PowerPoint</Application>
  <PresentationFormat>On-screen Show (4:3)</PresentationFormat>
  <Paragraphs>613</Paragraphs>
  <Slides>101</Slides>
  <Notes>88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101</vt:i4>
      </vt:variant>
    </vt:vector>
  </HeadingPairs>
  <TitlesOfParts>
    <vt:vector size="107" baseType="lpstr">
      <vt:lpstr>Arial</vt:lpstr>
      <vt:lpstr>Calibri</vt:lpstr>
      <vt:lpstr>Calibri Light</vt:lpstr>
      <vt:lpstr>Myriad Pro</vt:lpstr>
      <vt:lpstr>Wingdings</vt:lpstr>
      <vt:lpstr>Retrospect</vt:lpstr>
      <vt:lpstr>SHRM September 2016 Get Ready for your DOL Audit!</vt:lpstr>
      <vt:lpstr>Agenda</vt:lpstr>
      <vt:lpstr>NYS Breaking News</vt:lpstr>
      <vt:lpstr>1094-C Breaking News</vt:lpstr>
      <vt:lpstr>ACA “old” Mandates.  Do you have proof?</vt:lpstr>
      <vt:lpstr>Impact on Employers/Plan Sponsors – Mandates in 2013</vt:lpstr>
      <vt:lpstr>Impact on Employers/Plan Sponsors – Mandates in 2013</vt:lpstr>
      <vt:lpstr>Impact on Employers/Plan Sponsors – Mandates in 2014</vt:lpstr>
      <vt:lpstr>Impact on Employers/Plan Sponsors – Mandates in 2014</vt:lpstr>
      <vt:lpstr>5500's - An ERISA Plan Necessity</vt:lpstr>
      <vt:lpstr>What is ERISA?</vt:lpstr>
      <vt:lpstr>Federal Breaking News</vt:lpstr>
      <vt:lpstr>What’s a Schedule J?</vt:lpstr>
      <vt:lpstr>What’s a Schedule J?</vt:lpstr>
      <vt:lpstr>What does it mean?</vt:lpstr>
      <vt:lpstr>ERISA/Welfare Benefit Plan(s):</vt:lpstr>
      <vt:lpstr>“Unintentional” ERISA plans</vt:lpstr>
      <vt:lpstr>Definitions &amp; Requirements</vt:lpstr>
      <vt:lpstr>Who has to file?</vt:lpstr>
      <vt:lpstr>PowerPoint Presentation</vt:lpstr>
      <vt:lpstr>I need to file, now what?</vt:lpstr>
      <vt:lpstr>What if I should have filed but never did?</vt:lpstr>
      <vt:lpstr>Let’s talk Penalties!</vt:lpstr>
      <vt:lpstr>Plan Types</vt:lpstr>
      <vt:lpstr>What’s up with my EAP?</vt:lpstr>
      <vt:lpstr>EAP Opinions</vt:lpstr>
      <vt:lpstr>EAP Opinions</vt:lpstr>
      <vt:lpstr>Documents</vt:lpstr>
      <vt:lpstr>What is a Summary Annual Report (SAR)?</vt:lpstr>
      <vt:lpstr>Summary Annual Report Example</vt:lpstr>
      <vt:lpstr>Delinquent Filer Program</vt:lpstr>
      <vt:lpstr>HELP!!!</vt:lpstr>
      <vt:lpstr>Single filing penalty cap $2,000</vt:lpstr>
      <vt:lpstr>Wouldn’t it be nice…?</vt:lpstr>
      <vt:lpstr>Welcome to Plan Documents 101</vt:lpstr>
      <vt:lpstr>Review the following Plan Types</vt:lpstr>
      <vt:lpstr>Review the following Plan Types</vt:lpstr>
      <vt:lpstr>If it is an ERISA Plan…</vt:lpstr>
      <vt:lpstr>Plan Documents</vt:lpstr>
      <vt:lpstr>Plan Documents</vt:lpstr>
      <vt:lpstr>“Let Me See That . . . “ </vt:lpstr>
      <vt:lpstr>A Plan Document Should Include:</vt:lpstr>
      <vt:lpstr>What do you do with them?</vt:lpstr>
      <vt:lpstr>Establishment of a Plan includes:</vt:lpstr>
      <vt:lpstr>Plan Document</vt:lpstr>
      <vt:lpstr>Summary Plan Description (SPD)</vt:lpstr>
      <vt:lpstr>SPD Walkthrough</vt:lpstr>
      <vt:lpstr>What plans are included  in an SPD?</vt:lpstr>
      <vt:lpstr>Summary of  Material Modification (SMM)</vt:lpstr>
      <vt:lpstr>Summary of Benefits  &amp; Coverage (SBC) &amp; Glossary </vt:lpstr>
      <vt:lpstr>SBC Must Be Provided</vt:lpstr>
      <vt:lpstr>Penalties</vt:lpstr>
      <vt:lpstr>Penalties  </vt:lpstr>
      <vt:lpstr>Penalties</vt:lpstr>
      <vt:lpstr>Let’s talk Penalties!</vt:lpstr>
      <vt:lpstr>Where to find info. . . </vt:lpstr>
      <vt:lpstr>DOL  Audit Preparedness Plan</vt:lpstr>
      <vt:lpstr>PowerPoint Presentation</vt:lpstr>
      <vt:lpstr>PowerPoint Presentation</vt:lpstr>
      <vt:lpstr>PowerPoint Presentation</vt:lpstr>
      <vt:lpstr>PowerPoint Presentation</vt:lpstr>
      <vt:lpstr>PowerPoint Presentation</vt:lpstr>
      <vt:lpstr>What Can I Expect?</vt:lpstr>
      <vt:lpstr>The Process</vt:lpstr>
      <vt:lpstr>The Process</vt:lpstr>
      <vt:lpstr>Plan Documentation Requirements</vt:lpstr>
      <vt:lpstr>Document Retention</vt:lpstr>
      <vt:lpstr>Document Retention</vt:lpstr>
      <vt:lpstr>Document Retention</vt:lpstr>
      <vt:lpstr>Common Misconception</vt:lpstr>
      <vt:lpstr>Electronic Delivery</vt:lpstr>
      <vt:lpstr>It’s Not For Everyone</vt:lpstr>
      <vt:lpstr>It’s Not For Everyone</vt:lpstr>
      <vt:lpstr>ACA—A New Addition to the DOL’s Toolkit</vt:lpstr>
      <vt:lpstr>How you respond makes a BIG difference to the outcome!</vt:lpstr>
      <vt:lpstr>Grandfathered Status</vt:lpstr>
      <vt:lpstr>Non-Grandfathered Status</vt:lpstr>
      <vt:lpstr>Non-Grandfathered Status</vt:lpstr>
      <vt:lpstr>Requests  applicable to all plans:</vt:lpstr>
      <vt:lpstr>HIPAA</vt:lpstr>
      <vt:lpstr>Portability</vt:lpstr>
      <vt:lpstr>HIPAA Privacy &amp; Security</vt:lpstr>
      <vt:lpstr>HIPAA Privacy &amp; Security</vt:lpstr>
      <vt:lpstr>Privacy &amp; Security</vt:lpstr>
      <vt:lpstr>Cafeteria Plans</vt:lpstr>
      <vt:lpstr>DOL Audit Questions</vt:lpstr>
      <vt:lpstr>Proof Essential!</vt:lpstr>
      <vt:lpstr>PowerPoint Presentation</vt:lpstr>
      <vt:lpstr>Actual Questions</vt:lpstr>
      <vt:lpstr>Actual Questions</vt:lpstr>
      <vt:lpstr>PowerPoint Presentation</vt:lpstr>
      <vt:lpstr>Actual Questions</vt:lpstr>
      <vt:lpstr>Actual Questions</vt:lpstr>
      <vt:lpstr>Actual Questions</vt:lpstr>
      <vt:lpstr>What Happens Next?</vt:lpstr>
      <vt:lpstr>Court Cases, Awards and DOL Fines (related to Welfare Benefit Plans that were not in compliance with ERISA laws)</vt:lpstr>
      <vt:lpstr>Court Cases, Awards and DOL Fines</vt:lpstr>
      <vt:lpstr>Court Cases, Awards and DOL Fines</vt:lpstr>
      <vt:lpstr>Court Cases, Awards and DOL Fines</vt:lpstr>
      <vt:lpstr>Court Cases, Awards and DOL Fines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Cote</dc:creator>
  <cp:lastModifiedBy>Lisa Allen</cp:lastModifiedBy>
  <cp:revision>79</cp:revision>
  <cp:lastPrinted>2016-05-11T18:21:34Z</cp:lastPrinted>
  <dcterms:created xsi:type="dcterms:W3CDTF">2015-01-13T16:23:31Z</dcterms:created>
  <dcterms:modified xsi:type="dcterms:W3CDTF">2016-07-29T18:43:11Z</dcterms:modified>
</cp:coreProperties>
</file>